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5" r:id="rId2"/>
    <p:sldId id="264" r:id="rId3"/>
    <p:sldId id="266" r:id="rId4"/>
    <p:sldId id="256" r:id="rId5"/>
    <p:sldId id="258" r:id="rId6"/>
    <p:sldId id="265" r:id="rId7"/>
    <p:sldId id="272" r:id="rId8"/>
    <p:sldId id="262" r:id="rId9"/>
    <p:sldId id="263" r:id="rId10"/>
    <p:sldId id="269" r:id="rId11"/>
    <p:sldId id="270" r:id="rId12"/>
    <p:sldId id="259" r:id="rId13"/>
    <p:sldId id="271" r:id="rId14"/>
    <p:sldId id="260" r:id="rId15"/>
    <p:sldId id="261" r:id="rId16"/>
    <p:sldId id="257" r:id="rId17"/>
    <p:sldId id="267" r:id="rId18"/>
    <p:sldId id="274" r:id="rId19"/>
    <p:sldId id="273" r:id="rId20"/>
    <p:sldId id="276" r:id="rId21"/>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57"/>
    <a:srgbClr val="FFFF2F"/>
    <a:srgbClr val="EABCE3"/>
    <a:srgbClr val="FFD85D"/>
    <a:srgbClr val="D2A000"/>
    <a:srgbClr val="FF0D0D"/>
    <a:srgbClr val="D20000"/>
    <a:srgbClr val="A20000"/>
    <a:srgbClr val="CCFF33"/>
    <a:srgbClr val="FFFF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80" d="100"/>
          <a:sy n="80" d="100"/>
        </p:scale>
        <p:origin x="-1440" y="120"/>
      </p:cViewPr>
      <p:guideLst>
        <p:guide orient="horz" pos="2880"/>
        <p:guide pos="216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7E819A-50F7-4737-9E42-C44932877236}" type="datetimeFigureOut">
              <a:rPr lang="en-US" smtClean="0"/>
              <a:t>5/10/2013</a:t>
            </a:fld>
            <a:endParaRPr lang="en-US"/>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DEBB2D-A669-4115-8178-C4E733E38B2C}" type="slidenum">
              <a:rPr lang="en-US" smtClean="0"/>
              <a:t>‹#›</a:t>
            </a:fld>
            <a:endParaRPr lang="en-US"/>
          </a:p>
        </p:txBody>
      </p:sp>
    </p:spTree>
    <p:extLst>
      <p:ext uri="{BB962C8B-B14F-4D97-AF65-F5344CB8AC3E}">
        <p14:creationId xmlns:p14="http://schemas.microsoft.com/office/powerpoint/2010/main" val="549622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DEBB2D-A669-4115-8178-C4E733E38B2C}" type="slidenum">
              <a:rPr lang="en-US" smtClean="0"/>
              <a:t>12</a:t>
            </a:fld>
            <a:endParaRPr lang="en-US"/>
          </a:p>
        </p:txBody>
      </p:sp>
    </p:spTree>
    <p:extLst>
      <p:ext uri="{BB962C8B-B14F-4D97-AF65-F5344CB8AC3E}">
        <p14:creationId xmlns:p14="http://schemas.microsoft.com/office/powerpoint/2010/main" val="2157590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5/10/2013</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package" Target="../embeddings/Microsoft_Word_Document1.docx"/><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package" Target="../embeddings/Microsoft_Word_Document2.docx"/><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9.jpeg"/><Relationship Id="rId7" Type="http://schemas.openxmlformats.org/officeDocument/2006/relationships/image" Target="../media/image72.JPG"/><Relationship Id="rId12" Type="http://schemas.openxmlformats.org/officeDocument/2006/relationships/image" Target="../media/image77.jpeg"/><Relationship Id="rId2" Type="http://schemas.openxmlformats.org/officeDocument/2006/relationships/image" Target="../media/image68.jpg"/><Relationship Id="rId1" Type="http://schemas.openxmlformats.org/officeDocument/2006/relationships/slideLayout" Target="../slideLayouts/slideLayout7.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63.jpeg"/><Relationship Id="rId10" Type="http://schemas.openxmlformats.org/officeDocument/2006/relationships/image" Target="../media/image75.jpeg"/><Relationship Id="rId4" Type="http://schemas.openxmlformats.org/officeDocument/2006/relationships/image" Target="../media/image70.jpeg"/><Relationship Id="rId9" Type="http://schemas.openxmlformats.org/officeDocument/2006/relationships/image" Target="../media/image74.jpe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4.wdp"/><Relationship Id="rId7" Type="http://schemas.openxmlformats.org/officeDocument/2006/relationships/image" Target="../media/image29.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4.png"/><Relationship Id="rId5" Type="http://schemas.openxmlformats.org/officeDocument/2006/relationships/image" Target="../media/image9.jpeg"/><Relationship Id="rId10" Type="http://schemas.openxmlformats.org/officeDocument/2006/relationships/image" Target="../media/image32.png"/><Relationship Id="rId4" Type="http://schemas.openxmlformats.org/officeDocument/2006/relationships/image" Target="../media/image8.jpe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11630" y="2384961"/>
            <a:ext cx="4431970" cy="40011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sr-Latn-ME" sz="2000" b="1" dirty="0" smtClean="0">
                <a:solidFill>
                  <a:schemeClr val="bg1"/>
                </a:solidFill>
                <a:effectLst>
                  <a:outerShdw blurRad="38100" dist="38100" dir="2700000" algn="tl">
                    <a:srgbClr val="000000">
                      <a:alpha val="43137"/>
                    </a:srgbClr>
                  </a:outerShdw>
                </a:effectLst>
              </a:rPr>
              <a:t>List učenika Osnovne škole „21maj“</a:t>
            </a:r>
            <a:endParaRPr lang="en-US" sz="2000" b="1"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6222670" y="1742582"/>
            <a:ext cx="787730" cy="369332"/>
          </a:xfrm>
          <a:prstGeom prst="rect">
            <a:avLst/>
          </a:prstGeom>
          <a:noFill/>
        </p:spPr>
        <p:txBody>
          <a:bodyPr wrap="square" rtlCol="0">
            <a:spAutoFit/>
          </a:bodyPr>
          <a:lstStyle/>
          <a:p>
            <a:r>
              <a:rPr lang="sr-Latn-ME" b="1" i="1" dirty="0" smtClean="0">
                <a:solidFill>
                  <a:schemeClr val="bg1"/>
                </a:solidFill>
                <a:effectLst>
                  <a:outerShdw blurRad="38100" dist="38100" dir="2700000" algn="tl">
                    <a:srgbClr val="000000">
                      <a:alpha val="43137"/>
                    </a:srgbClr>
                  </a:outerShdw>
                </a:effectLst>
              </a:rPr>
              <a:t>Br</a:t>
            </a:r>
            <a:r>
              <a:rPr lang="sr-Cyrl-ME" b="1" i="1" dirty="0" smtClean="0">
                <a:solidFill>
                  <a:schemeClr val="bg1"/>
                </a:solidFill>
                <a:effectLst>
                  <a:outerShdw blurRad="38100" dist="38100" dir="2700000" algn="tl">
                    <a:srgbClr val="000000">
                      <a:alpha val="43137"/>
                    </a:srgbClr>
                  </a:outerShdw>
                </a:effectLst>
              </a:rPr>
              <a:t>. </a:t>
            </a:r>
            <a:r>
              <a:rPr lang="sr-Latn-ME" b="1" i="1" dirty="0">
                <a:solidFill>
                  <a:schemeClr val="bg1"/>
                </a:solidFill>
                <a:effectLst>
                  <a:outerShdw blurRad="38100" dist="38100" dir="2700000" algn="tl">
                    <a:srgbClr val="000000">
                      <a:alpha val="43137"/>
                    </a:srgbClr>
                  </a:outerShdw>
                </a:effectLst>
              </a:rPr>
              <a:t>3</a:t>
            </a:r>
            <a:r>
              <a:rPr lang="sr-Cyrl-ME" b="1" i="1" dirty="0" smtClean="0">
                <a:solidFill>
                  <a:schemeClr val="bg1"/>
                </a:solidFill>
                <a:effectLst>
                  <a:outerShdw blurRad="38100" dist="38100" dir="2700000" algn="tl">
                    <a:srgbClr val="000000">
                      <a:alpha val="43137"/>
                    </a:srgbClr>
                  </a:outerShdw>
                </a:effectLst>
              </a:rPr>
              <a:t>.</a:t>
            </a:r>
            <a:endParaRPr lang="en-US" b="1" i="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2286000" y="8391896"/>
            <a:ext cx="2362200" cy="369332"/>
          </a:xfrm>
          <a:prstGeom prst="rect">
            <a:avLst/>
          </a:prstGeom>
          <a:noFill/>
        </p:spPr>
        <p:txBody>
          <a:bodyPr wrap="square" rtlCol="0">
            <a:spAutoFit/>
          </a:bodyPr>
          <a:lstStyle/>
          <a:p>
            <a:r>
              <a:rPr lang="sr-Latn-ME" b="1" i="1" dirty="0" smtClean="0">
                <a:solidFill>
                  <a:schemeClr val="bg1"/>
                </a:solidFill>
                <a:effectLst>
                  <a:outerShdw blurRad="38100" dist="38100" dir="2700000" algn="tl">
                    <a:srgbClr val="000000">
                      <a:alpha val="43137"/>
                    </a:srgbClr>
                  </a:outerShdw>
                </a:effectLst>
              </a:rPr>
              <a:t>Podgorica, maj 2013.</a:t>
            </a:r>
            <a:endParaRPr lang="en-US" b="1" i="1" dirty="0">
              <a:solidFill>
                <a:schemeClr val="bg1"/>
              </a:solidFill>
              <a:effectLst>
                <a:outerShdw blurRad="38100" dist="38100" dir="2700000" algn="tl">
                  <a:srgbClr val="000000">
                    <a:alpha val="43137"/>
                  </a:srgbClr>
                </a:outerShdw>
              </a:effectLst>
            </a:endParaRPr>
          </a:p>
        </p:txBody>
      </p:sp>
      <p:pic>
        <p:nvPicPr>
          <p:cNvPr id="4098" name="Picture 2" descr="C:\Users\Direktor\Desktop\4428822021_a980e1320f.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8500"/>
                    </a14:imgEffect>
                  </a14:imgLayer>
                </a14:imgProps>
              </a:ext>
              <a:ext uri="{28A0092B-C50C-407E-A947-70E740481C1C}">
                <a14:useLocalDpi xmlns:a14="http://schemas.microsoft.com/office/drawing/2010/main" val="0"/>
              </a:ext>
            </a:extLst>
          </a:blip>
          <a:srcRect/>
          <a:stretch>
            <a:fillRect/>
          </a:stretch>
        </p:blipFill>
        <p:spPr bwMode="auto">
          <a:xfrm>
            <a:off x="333942" y="232555"/>
            <a:ext cx="463236" cy="5333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Direktor\Desktop\1706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685310" y="-164400"/>
            <a:ext cx="990600" cy="12619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29985" y="7281615"/>
            <a:ext cx="2009948" cy="1138773"/>
          </a:xfrm>
          <a:prstGeom prst="rect">
            <a:avLst/>
          </a:prstGeom>
        </p:spPr>
        <p:txBody>
          <a:bodyPr wrap="square">
            <a:spAutoFit/>
          </a:bodyPr>
          <a:lstStyle/>
          <a:p>
            <a:r>
              <a:rPr lang="en-US" sz="1700" b="1" dirty="0">
                <a:solidFill>
                  <a:srgbClr val="CCFF33"/>
                </a:solidFill>
              </a:rPr>
              <a:t> ,,Da bi se </a:t>
            </a:r>
            <a:r>
              <a:rPr lang="en-US" sz="1700" b="1" dirty="0" err="1">
                <a:solidFill>
                  <a:srgbClr val="CCFF33"/>
                </a:solidFill>
              </a:rPr>
              <a:t>istinski</a:t>
            </a:r>
            <a:r>
              <a:rPr lang="en-US" sz="1700" b="1" dirty="0">
                <a:solidFill>
                  <a:srgbClr val="CCFF33"/>
                </a:solidFill>
              </a:rPr>
              <a:t> </a:t>
            </a:r>
            <a:r>
              <a:rPr lang="en-US" sz="1700" b="1" dirty="0" err="1">
                <a:solidFill>
                  <a:srgbClr val="CCFF33"/>
                </a:solidFill>
              </a:rPr>
              <a:t>voljelo</a:t>
            </a:r>
            <a:r>
              <a:rPr lang="en-US" sz="1700" b="1" dirty="0">
                <a:solidFill>
                  <a:srgbClr val="CCFF33"/>
                </a:solidFill>
              </a:rPr>
              <a:t>, </a:t>
            </a:r>
            <a:r>
              <a:rPr lang="en-US" sz="1700" b="1" dirty="0" err="1">
                <a:solidFill>
                  <a:srgbClr val="CCFF33"/>
                </a:solidFill>
              </a:rPr>
              <a:t>treba</a:t>
            </a:r>
            <a:r>
              <a:rPr lang="en-US" sz="1700" b="1" dirty="0">
                <a:solidFill>
                  <a:srgbClr val="CCFF33"/>
                </a:solidFill>
              </a:rPr>
              <a:t> </a:t>
            </a:r>
            <a:r>
              <a:rPr lang="en-US" sz="1700" b="1" dirty="0" err="1">
                <a:solidFill>
                  <a:srgbClr val="CCFF33"/>
                </a:solidFill>
              </a:rPr>
              <a:t>odrasti</a:t>
            </a:r>
            <a:r>
              <a:rPr lang="en-US" sz="1700" b="1" dirty="0">
                <a:solidFill>
                  <a:srgbClr val="CCFF33"/>
                </a:solidFill>
              </a:rPr>
              <a:t> do </a:t>
            </a:r>
            <a:r>
              <a:rPr lang="en-US" sz="1700" b="1" dirty="0" err="1">
                <a:solidFill>
                  <a:srgbClr val="CCFF33"/>
                </a:solidFill>
              </a:rPr>
              <a:t>djeteta</a:t>
            </a:r>
            <a:r>
              <a:rPr lang="en-US" sz="1700" b="1" dirty="0">
                <a:solidFill>
                  <a:srgbClr val="CCFF33"/>
                </a:solidFill>
              </a:rPr>
              <a:t>." (</a:t>
            </a:r>
            <a:r>
              <a:rPr lang="en-US" sz="1700" b="1" dirty="0" err="1">
                <a:solidFill>
                  <a:srgbClr val="CCFF33"/>
                </a:solidFill>
              </a:rPr>
              <a:t>Gete</a:t>
            </a:r>
            <a:r>
              <a:rPr lang="en-US" sz="1700" b="1" dirty="0">
                <a:solidFill>
                  <a:srgbClr val="CCFF33"/>
                </a:solidFill>
              </a:rPr>
              <a:t>)</a:t>
            </a:r>
          </a:p>
        </p:txBody>
      </p:sp>
      <p:sp>
        <p:nvSpPr>
          <p:cNvPr id="8" name="TextBox 7"/>
          <p:cNvSpPr txBox="1"/>
          <p:nvPr/>
        </p:nvSpPr>
        <p:spPr>
          <a:xfrm>
            <a:off x="333942" y="6480520"/>
            <a:ext cx="2637857" cy="646331"/>
          </a:xfrm>
          <a:prstGeom prst="rect">
            <a:avLst/>
          </a:prstGeom>
          <a:noFill/>
        </p:spPr>
        <p:txBody>
          <a:bodyPr wrap="square" rtlCol="0">
            <a:spAutoFit/>
          </a:bodyPr>
          <a:lstStyle/>
          <a:p>
            <a:r>
              <a:rPr lang="sr-Latn-ME" b="1" dirty="0" smtClean="0">
                <a:solidFill>
                  <a:srgbClr val="FFC000"/>
                </a:solidFill>
              </a:rPr>
              <a:t>Samo se srcem dobro vidi!</a:t>
            </a:r>
            <a:endParaRPr lang="en-US" b="1" dirty="0">
              <a:solidFill>
                <a:srgbClr val="FFC000"/>
              </a:solidFill>
            </a:endParaRPr>
          </a:p>
        </p:txBody>
      </p:sp>
      <p:sp>
        <p:nvSpPr>
          <p:cNvPr id="2" name="Rectangle 1"/>
          <p:cNvSpPr/>
          <p:nvPr/>
        </p:nvSpPr>
        <p:spPr>
          <a:xfrm>
            <a:off x="4101663" y="7259905"/>
            <a:ext cx="2689760" cy="923330"/>
          </a:xfrm>
          <a:prstGeom prst="rect">
            <a:avLst/>
          </a:prstGeom>
        </p:spPr>
        <p:txBody>
          <a:bodyPr wrap="square">
            <a:spAutoFit/>
          </a:bodyPr>
          <a:lstStyle/>
          <a:p>
            <a:pPr algn="r"/>
            <a:r>
              <a:rPr lang="sr-Latn-ME" sz="1600" b="1" dirty="0">
                <a:solidFill>
                  <a:schemeClr val="tx2">
                    <a:lumMod val="40000"/>
                    <a:lumOff val="60000"/>
                  </a:schemeClr>
                </a:solidFill>
              </a:rPr>
              <a:t>„</a:t>
            </a:r>
            <a:r>
              <a:rPr lang="sr-Latn-ME" b="1" dirty="0">
                <a:solidFill>
                  <a:schemeClr val="tx2">
                    <a:lumMod val="40000"/>
                    <a:lumOff val="60000"/>
                  </a:schemeClr>
                </a:solidFill>
              </a:rPr>
              <a:t>Uzmi  život u svoje ruke, da to ne bi uradio neko drugi umjesto tebe“</a:t>
            </a:r>
            <a:endParaRPr lang="en-US" b="1" dirty="0">
              <a:solidFill>
                <a:schemeClr val="tx2">
                  <a:lumMod val="40000"/>
                  <a:lumOff val="60000"/>
                </a:schemeClr>
              </a:solidFill>
            </a:endParaRPr>
          </a:p>
        </p:txBody>
      </p:sp>
      <p:sp>
        <p:nvSpPr>
          <p:cNvPr id="6" name="Rectangle 5"/>
          <p:cNvSpPr/>
          <p:nvPr/>
        </p:nvSpPr>
        <p:spPr>
          <a:xfrm>
            <a:off x="4430658" y="6172199"/>
            <a:ext cx="2339983" cy="646331"/>
          </a:xfrm>
          <a:prstGeom prst="rect">
            <a:avLst/>
          </a:prstGeom>
        </p:spPr>
        <p:txBody>
          <a:bodyPr wrap="square">
            <a:spAutoFit/>
          </a:bodyPr>
          <a:lstStyle/>
          <a:p>
            <a:pPr algn="r"/>
            <a:r>
              <a:rPr lang="sr-Latn-ME" b="1" dirty="0" smtClean="0">
                <a:solidFill>
                  <a:srgbClr val="FF0D0D"/>
                </a:solidFill>
              </a:rPr>
              <a:t>Lijepim ponašanjem osvajamo srca drugih</a:t>
            </a:r>
            <a:endParaRPr lang="en-US" b="1" dirty="0">
              <a:solidFill>
                <a:srgbClr val="FF0D0D"/>
              </a:solidFill>
            </a:endParaRPr>
          </a:p>
        </p:txBody>
      </p:sp>
      <p:sp>
        <p:nvSpPr>
          <p:cNvPr id="11" name="TextBox 10"/>
          <p:cNvSpPr txBox="1"/>
          <p:nvPr/>
        </p:nvSpPr>
        <p:spPr>
          <a:xfrm>
            <a:off x="329984" y="5709551"/>
            <a:ext cx="2776145" cy="369332"/>
          </a:xfrm>
          <a:prstGeom prst="rect">
            <a:avLst/>
          </a:prstGeom>
          <a:noFill/>
        </p:spPr>
        <p:txBody>
          <a:bodyPr wrap="none" rtlCol="0">
            <a:spAutoFit/>
          </a:bodyPr>
          <a:lstStyle/>
          <a:p>
            <a:r>
              <a:rPr lang="sr-Latn-ME" b="1" dirty="0" smtClean="0">
                <a:solidFill>
                  <a:srgbClr val="EABCE3"/>
                </a:solidFill>
              </a:rPr>
              <a:t>Govorimo o mogućnostima</a:t>
            </a:r>
            <a:endParaRPr lang="en-US" b="1" dirty="0">
              <a:solidFill>
                <a:srgbClr val="EABCE3"/>
              </a:solidFill>
            </a:endParaRPr>
          </a:p>
        </p:txBody>
      </p:sp>
      <p:sp>
        <p:nvSpPr>
          <p:cNvPr id="12" name="TextBox 11"/>
          <p:cNvSpPr txBox="1"/>
          <p:nvPr/>
        </p:nvSpPr>
        <p:spPr>
          <a:xfrm>
            <a:off x="4838891" y="5709551"/>
            <a:ext cx="1846980" cy="369332"/>
          </a:xfrm>
          <a:prstGeom prst="rect">
            <a:avLst/>
          </a:prstGeom>
          <a:noFill/>
        </p:spPr>
        <p:txBody>
          <a:bodyPr wrap="none" rtlCol="0">
            <a:spAutoFit/>
          </a:bodyPr>
          <a:lstStyle/>
          <a:p>
            <a:pPr algn="r"/>
            <a:r>
              <a:rPr lang="sr-Latn-ME" b="1" dirty="0" smtClean="0">
                <a:solidFill>
                  <a:srgbClr val="FFFF57"/>
                </a:solidFill>
              </a:rPr>
              <a:t>Naši najuspješniji</a:t>
            </a:r>
            <a:endParaRPr lang="en-US" b="1" dirty="0">
              <a:solidFill>
                <a:srgbClr val="FFFF57"/>
              </a:solidFill>
            </a:endParaRPr>
          </a:p>
        </p:txBody>
      </p:sp>
    </p:spTree>
    <p:extLst>
      <p:ext uri="{BB962C8B-B14F-4D97-AF65-F5344CB8AC3E}">
        <p14:creationId xmlns:p14="http://schemas.microsoft.com/office/powerpoint/2010/main" val="20865065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6000" b="-6000"/>
          </a:stretch>
        </a:blipFill>
        <a:effectLst/>
      </p:bgPr>
    </p:bg>
    <p:spTree>
      <p:nvGrpSpPr>
        <p:cNvPr id="1" name=""/>
        <p:cNvGrpSpPr/>
        <p:nvPr/>
      </p:nvGrpSpPr>
      <p:grpSpPr>
        <a:xfrm>
          <a:off x="0" y="0"/>
          <a:ext cx="0" cy="0"/>
          <a:chOff x="0" y="0"/>
          <a:chExt cx="0" cy="0"/>
        </a:xfrm>
      </p:grpSpPr>
      <p:sp>
        <p:nvSpPr>
          <p:cNvPr id="8" name="Rectangle 7"/>
          <p:cNvSpPr/>
          <p:nvPr/>
        </p:nvSpPr>
        <p:spPr>
          <a:xfrm>
            <a:off x="219846" y="216455"/>
            <a:ext cx="2810444" cy="738664"/>
          </a:xfrm>
          <a:prstGeom prst="rect">
            <a:avLst/>
          </a:prstGeom>
        </p:spPr>
        <p:txBody>
          <a:bodyPr wrap="square">
            <a:spAutoFit/>
          </a:bodyPr>
          <a:lstStyle/>
          <a:p>
            <a:r>
              <a:rPr lang="sr-Latn-CS" sz="1400" b="1" dirty="0">
                <a:solidFill>
                  <a:srgbClr val="002060"/>
                </a:solidFill>
              </a:rPr>
              <a:t>Svake godine na vrata naše škole zakuca nova armija mala. Puni su strepnje i strašnih </a:t>
            </a:r>
            <a:r>
              <a:rPr lang="sr-Latn-CS" sz="1400" b="1" dirty="0" smtClean="0">
                <a:solidFill>
                  <a:srgbClr val="002060"/>
                </a:solidFill>
              </a:rPr>
              <a:t>briga-</a:t>
            </a:r>
            <a:endParaRPr lang="en-US" sz="1400" dirty="0">
              <a:solidFill>
                <a:srgbClr val="002060"/>
              </a:solidFill>
            </a:endParaRPr>
          </a:p>
        </p:txBody>
      </p:sp>
      <p:sp>
        <p:nvSpPr>
          <p:cNvPr id="9" name="Rectangle 8"/>
          <p:cNvSpPr/>
          <p:nvPr/>
        </p:nvSpPr>
        <p:spPr>
          <a:xfrm>
            <a:off x="2220276" y="3173618"/>
            <a:ext cx="2377574" cy="369332"/>
          </a:xfrm>
          <a:prstGeom prst="rect">
            <a:avLst/>
          </a:prstGeom>
        </p:spPr>
        <p:txBody>
          <a:bodyPr wrap="none">
            <a:spAutoFit/>
          </a:bodyPr>
          <a:lstStyle/>
          <a:p>
            <a:r>
              <a:rPr lang="sr-Latn-CS" b="1" i="1" dirty="0">
                <a:solidFill>
                  <a:srgbClr val="002060"/>
                </a:solidFill>
              </a:rPr>
              <a:t>UČIONICA- RADIONICA</a:t>
            </a:r>
            <a:endParaRPr lang="en-US" i="1" dirty="0">
              <a:solidFill>
                <a:srgbClr val="002060"/>
              </a:solidFill>
            </a:endParaRPr>
          </a:p>
        </p:txBody>
      </p:sp>
      <p:pic>
        <p:nvPicPr>
          <p:cNvPr id="14" name="Picture 13" descr="C:\Users\Win7\Desktop\luca\slike\IMG_2390.JPG"/>
          <p:cNvPicPr/>
          <p:nvPr/>
        </p:nvPicPr>
        <p:blipFill>
          <a:blip r:embed="rId3" cstate="print"/>
          <a:srcRect/>
          <a:stretch>
            <a:fillRect/>
          </a:stretch>
        </p:blipFill>
        <p:spPr bwMode="auto">
          <a:xfrm>
            <a:off x="2147794" y="1219200"/>
            <a:ext cx="2522538" cy="1828800"/>
          </a:xfrm>
          <a:prstGeom prst="rect">
            <a:avLst/>
          </a:prstGeom>
          <a:ln>
            <a:noFill/>
          </a:ln>
          <a:effectLst>
            <a:outerShdw blurRad="292100" dist="139700" dir="2700000" algn="tl" rotWithShape="0">
              <a:srgbClr val="333333">
                <a:alpha val="65000"/>
              </a:srgbClr>
            </a:outerShdw>
          </a:effectLst>
        </p:spPr>
      </p:pic>
      <p:pic>
        <p:nvPicPr>
          <p:cNvPr id="15" name="Picture 14" descr="C:\Users\Win7\Desktop\luca\slike\IMG_2396.JPG"/>
          <p:cNvPicPr/>
          <p:nvPr/>
        </p:nvPicPr>
        <p:blipFill>
          <a:blip r:embed="rId4" cstate="print"/>
          <a:srcRect/>
          <a:stretch>
            <a:fillRect/>
          </a:stretch>
        </p:blipFill>
        <p:spPr bwMode="auto">
          <a:xfrm>
            <a:off x="374650" y="3557587"/>
            <a:ext cx="2597150" cy="1700214"/>
          </a:xfrm>
          <a:prstGeom prst="rect">
            <a:avLst/>
          </a:prstGeom>
          <a:ln>
            <a:noFill/>
          </a:ln>
          <a:effectLst>
            <a:outerShdw blurRad="292100" dist="139700" dir="2700000" algn="tl" rotWithShape="0">
              <a:srgbClr val="333333">
                <a:alpha val="65000"/>
              </a:srgbClr>
            </a:outerShdw>
          </a:effectLst>
        </p:spPr>
      </p:pic>
      <p:pic>
        <p:nvPicPr>
          <p:cNvPr id="16" name="Picture 15" descr="C:\Users\Win7\Desktop\luca\slike\IMG_2399.JPG"/>
          <p:cNvPicPr/>
          <p:nvPr/>
        </p:nvPicPr>
        <p:blipFill>
          <a:blip r:embed="rId5" cstate="print"/>
          <a:srcRect/>
          <a:stretch>
            <a:fillRect/>
          </a:stretch>
        </p:blipFill>
        <p:spPr bwMode="auto">
          <a:xfrm>
            <a:off x="3810001" y="3557587"/>
            <a:ext cx="2514600" cy="1700214"/>
          </a:xfrm>
          <a:prstGeom prst="rect">
            <a:avLst/>
          </a:prstGeom>
          <a:ln>
            <a:noFill/>
          </a:ln>
          <a:effectLst>
            <a:outerShdw blurRad="292100" dist="139700" dir="2700000" algn="tl" rotWithShape="0">
              <a:srgbClr val="333333">
                <a:alpha val="65000"/>
              </a:srgbClr>
            </a:outerShdw>
          </a:effectLst>
        </p:spPr>
      </p:pic>
      <p:pic>
        <p:nvPicPr>
          <p:cNvPr id="17" name="Picture 16" descr="C:\Users\Win7\Desktop\luca\IMG_2506.JPG"/>
          <p:cNvPicPr/>
          <p:nvPr/>
        </p:nvPicPr>
        <p:blipFill>
          <a:blip r:embed="rId6" cstate="print"/>
          <a:srcRect/>
          <a:stretch>
            <a:fillRect/>
          </a:stretch>
        </p:blipFill>
        <p:spPr bwMode="auto">
          <a:xfrm>
            <a:off x="2322326" y="6348122"/>
            <a:ext cx="2173475" cy="2329153"/>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342982" y="5424792"/>
            <a:ext cx="2687309" cy="523220"/>
          </a:xfrm>
          <a:prstGeom prst="rect">
            <a:avLst/>
          </a:prstGeom>
        </p:spPr>
        <p:txBody>
          <a:bodyPr wrap="square">
            <a:spAutoFit/>
          </a:bodyPr>
          <a:lstStyle/>
          <a:p>
            <a:r>
              <a:rPr lang="sr-Latn-CS" sz="1400" b="1" dirty="0">
                <a:solidFill>
                  <a:srgbClr val="002060"/>
                </a:solidFill>
              </a:rPr>
              <a:t>Vaspitačica Marija pokazuje djeci kako da stablo oslikaju temperom</a:t>
            </a:r>
            <a:endParaRPr lang="en-US" sz="1400" dirty="0">
              <a:solidFill>
                <a:srgbClr val="002060"/>
              </a:solidFill>
            </a:endParaRPr>
          </a:p>
        </p:txBody>
      </p:sp>
      <p:sp>
        <p:nvSpPr>
          <p:cNvPr id="11" name="Rectangle 10"/>
          <p:cNvSpPr/>
          <p:nvPr/>
        </p:nvSpPr>
        <p:spPr>
          <a:xfrm>
            <a:off x="3567545" y="5410685"/>
            <a:ext cx="3429000" cy="738664"/>
          </a:xfrm>
          <a:prstGeom prst="rect">
            <a:avLst/>
          </a:prstGeom>
        </p:spPr>
        <p:txBody>
          <a:bodyPr>
            <a:spAutoFit/>
          </a:bodyPr>
          <a:lstStyle/>
          <a:p>
            <a:r>
              <a:rPr lang="sr-Latn-CS" sz="1400" b="1" dirty="0">
                <a:solidFill>
                  <a:srgbClr val="002060"/>
                </a:solidFill>
              </a:rPr>
              <a:t>Kad ukrstimo dva prethodna, obojana otiska ruke, pa dodamo koji listić, nastaje jesenje stablo.</a:t>
            </a:r>
            <a:endParaRPr lang="en-US" sz="1400" dirty="0">
              <a:solidFill>
                <a:srgbClr val="002060"/>
              </a:solidFill>
            </a:endParaRPr>
          </a:p>
        </p:txBody>
      </p:sp>
      <p:sp>
        <p:nvSpPr>
          <p:cNvPr id="12" name="Rectangle 11"/>
          <p:cNvSpPr/>
          <p:nvPr/>
        </p:nvSpPr>
        <p:spPr>
          <a:xfrm>
            <a:off x="4727234" y="7152620"/>
            <a:ext cx="1714500" cy="523220"/>
          </a:xfrm>
          <a:prstGeom prst="rect">
            <a:avLst/>
          </a:prstGeom>
        </p:spPr>
        <p:txBody>
          <a:bodyPr wrap="square">
            <a:spAutoFit/>
          </a:bodyPr>
          <a:lstStyle/>
          <a:p>
            <a:r>
              <a:rPr lang="sr-Latn-CS" sz="1400" b="1" dirty="0">
                <a:solidFill>
                  <a:srgbClr val="002060"/>
                </a:solidFill>
              </a:rPr>
              <a:t>Ima i onih koje interesuje robotika.  </a:t>
            </a:r>
            <a:endParaRPr lang="en-US" sz="1400" dirty="0">
              <a:solidFill>
                <a:srgbClr val="002060"/>
              </a:solidFill>
            </a:endParaRPr>
          </a:p>
        </p:txBody>
      </p:sp>
      <p:sp>
        <p:nvSpPr>
          <p:cNvPr id="18" name="Rectangle 17"/>
          <p:cNvSpPr/>
          <p:nvPr/>
        </p:nvSpPr>
        <p:spPr>
          <a:xfrm>
            <a:off x="4191000" y="216455"/>
            <a:ext cx="2438400" cy="738664"/>
          </a:xfrm>
          <a:prstGeom prst="rect">
            <a:avLst/>
          </a:prstGeom>
        </p:spPr>
        <p:txBody>
          <a:bodyPr wrap="square">
            <a:spAutoFit/>
          </a:bodyPr>
          <a:lstStyle/>
          <a:p>
            <a:r>
              <a:rPr lang="sr-Latn-CS" sz="1400" b="1" dirty="0">
                <a:solidFill>
                  <a:srgbClr val="002060"/>
                </a:solidFill>
              </a:rPr>
              <a:t>Pa, eto da bi znali budući  prvaci i njihovi ustreptali roditelji da škola ima i vedro</a:t>
            </a:r>
            <a:r>
              <a:rPr lang="sr-Latn-CS" sz="1400" b="1" dirty="0" smtClean="0">
                <a:solidFill>
                  <a:srgbClr val="3E1B59"/>
                </a:solidFill>
              </a:rPr>
              <a:t>,</a:t>
            </a:r>
            <a:endParaRPr lang="en-US" sz="1400" dirty="0">
              <a:solidFill>
                <a:srgbClr val="3E1B59"/>
              </a:solidFill>
            </a:endParaRPr>
          </a:p>
        </p:txBody>
      </p:sp>
      <p:sp>
        <p:nvSpPr>
          <p:cNvPr id="19" name="Rectangle 18"/>
          <p:cNvSpPr/>
          <p:nvPr/>
        </p:nvSpPr>
        <p:spPr>
          <a:xfrm>
            <a:off x="219846" y="955119"/>
            <a:ext cx="1591363" cy="1384995"/>
          </a:xfrm>
          <a:prstGeom prst="rect">
            <a:avLst/>
          </a:prstGeom>
        </p:spPr>
        <p:txBody>
          <a:bodyPr wrap="square">
            <a:spAutoFit/>
          </a:bodyPr>
          <a:lstStyle/>
          <a:p>
            <a:r>
              <a:rPr lang="sr-Latn-CS" sz="1400" b="1" dirty="0">
                <a:solidFill>
                  <a:srgbClr val="002060"/>
                </a:solidFill>
              </a:rPr>
              <a:t>Šta li se krije iza tolikih knjiga?  </a:t>
            </a:r>
            <a:endParaRPr lang="en-US" sz="1400" dirty="0">
              <a:solidFill>
                <a:srgbClr val="002060"/>
              </a:solidFill>
            </a:endParaRPr>
          </a:p>
          <a:p>
            <a:r>
              <a:rPr lang="sr-Latn-CS" sz="1400" b="1" dirty="0">
                <a:solidFill>
                  <a:srgbClr val="002060"/>
                </a:solidFill>
              </a:rPr>
              <a:t>A roditelji, ko  roditelji, za svoju djecu žele školu sa što manje briga.</a:t>
            </a:r>
            <a:endParaRPr lang="en-US" sz="1400" dirty="0">
              <a:solidFill>
                <a:srgbClr val="002060"/>
              </a:solidFill>
            </a:endParaRPr>
          </a:p>
        </p:txBody>
      </p:sp>
      <p:sp>
        <p:nvSpPr>
          <p:cNvPr id="20" name="Rectangle 19"/>
          <p:cNvSpPr/>
          <p:nvPr/>
        </p:nvSpPr>
        <p:spPr>
          <a:xfrm>
            <a:off x="5051814" y="849868"/>
            <a:ext cx="1562100" cy="738664"/>
          </a:xfrm>
          <a:prstGeom prst="rect">
            <a:avLst/>
          </a:prstGeom>
        </p:spPr>
        <p:txBody>
          <a:bodyPr wrap="square">
            <a:spAutoFit/>
          </a:bodyPr>
          <a:lstStyle/>
          <a:p>
            <a:r>
              <a:rPr lang="sr-Latn-CS" sz="1400" b="1" dirty="0">
                <a:solidFill>
                  <a:srgbClr val="002060"/>
                </a:solidFill>
              </a:rPr>
              <a:t>nasmijano lice, pokazaće im ove šarene stranice</a:t>
            </a:r>
            <a:endParaRPr lang="en-US" sz="1400" dirty="0">
              <a:solidFill>
                <a:srgbClr val="002060"/>
              </a:solidFill>
            </a:endParaRPr>
          </a:p>
        </p:txBody>
      </p:sp>
      <p:sp>
        <p:nvSpPr>
          <p:cNvPr id="27" name="TextBox 26"/>
          <p:cNvSpPr txBox="1"/>
          <p:nvPr/>
        </p:nvSpPr>
        <p:spPr>
          <a:xfrm>
            <a:off x="5407907" y="1786116"/>
            <a:ext cx="942887" cy="16312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sr-Latn-ME" sz="10000" b="1" i="1" dirty="0" smtClean="0">
                <a:ln w="31550" cmpd="sng">
                  <a:solidFill>
                    <a:srgbClr val="453559"/>
                  </a:solidFill>
                  <a:prstDash val="solid"/>
                </a:ln>
                <a:solidFill>
                  <a:schemeClr val="accent4">
                    <a:lumMod val="60000"/>
                    <a:lumOff val="40000"/>
                  </a:schemeClr>
                </a:solidFill>
                <a:effectLst>
                  <a:outerShdw blurRad="50800" dist="40000" dir="5400000" algn="tl" rotWithShape="0">
                    <a:srgbClr val="000000">
                      <a:shade val="5000"/>
                      <a:satMod val="120000"/>
                      <a:alpha val="33000"/>
                    </a:srgbClr>
                  </a:outerShdw>
                </a:effectLst>
              </a:rPr>
              <a:t>V</a:t>
            </a:r>
            <a:endParaRPr lang="en-US" sz="10000" b="1" i="1" dirty="0">
              <a:ln w="31550" cmpd="sng">
                <a:solidFill>
                  <a:srgbClr val="453559"/>
                </a:solidFill>
                <a:prstDash val="solid"/>
              </a:ln>
              <a:solidFill>
                <a:schemeClr val="accent4">
                  <a:lumMod val="60000"/>
                  <a:lumOff val="40000"/>
                </a:schemeClr>
              </a:solidFill>
              <a:effectLst>
                <a:outerShdw blurRad="50800" dist="40000" dir="5400000" algn="tl" rotWithShape="0">
                  <a:srgbClr val="000000">
                    <a:shade val="5000"/>
                    <a:satMod val="120000"/>
                    <a:alpha val="33000"/>
                  </a:srgbClr>
                </a:outerShdw>
              </a:effectLst>
            </a:endParaRPr>
          </a:p>
        </p:txBody>
      </p:sp>
      <p:sp>
        <p:nvSpPr>
          <p:cNvPr id="28" name="TextBox 27"/>
          <p:cNvSpPr txBox="1"/>
          <p:nvPr/>
        </p:nvSpPr>
        <p:spPr>
          <a:xfrm>
            <a:off x="2984106" y="-224716"/>
            <a:ext cx="906017" cy="16312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sr-Latn-ME" sz="10000" b="1" i="1" dirty="0" smtClean="0">
                <a:ln w="31550" cmpd="sng">
                  <a:solidFill>
                    <a:srgbClr val="453559"/>
                  </a:solidFill>
                  <a:prstDash val="solid"/>
                </a:ln>
                <a:solidFill>
                  <a:schemeClr val="accent4">
                    <a:lumMod val="60000"/>
                    <a:lumOff val="40000"/>
                  </a:schemeClr>
                </a:solidFill>
                <a:effectLst>
                  <a:outerShdw blurRad="50800" dist="40000" dir="5400000" algn="tl" rotWithShape="0">
                    <a:srgbClr val="000000">
                      <a:shade val="5000"/>
                      <a:satMod val="120000"/>
                      <a:alpha val="33000"/>
                    </a:srgbClr>
                  </a:outerShdw>
                </a:effectLst>
              </a:rPr>
              <a:t>R</a:t>
            </a:r>
            <a:endParaRPr lang="en-US" sz="10000" b="1" i="1" dirty="0">
              <a:ln w="31550" cmpd="sng">
                <a:solidFill>
                  <a:srgbClr val="453559"/>
                </a:solidFill>
                <a:prstDash val="solid"/>
              </a:ln>
              <a:solidFill>
                <a:schemeClr val="accent4">
                  <a:lumMod val="60000"/>
                  <a:lumOff val="40000"/>
                </a:schemeClr>
              </a:solidFill>
              <a:effectLst>
                <a:outerShdw blurRad="50800" dist="40000" dir="5400000" algn="tl" rotWithShape="0">
                  <a:srgbClr val="000000">
                    <a:shade val="5000"/>
                    <a:satMod val="120000"/>
                    <a:alpha val="33000"/>
                  </a:srgbClr>
                </a:outerShdw>
              </a:effectLst>
            </a:endParaRPr>
          </a:p>
        </p:txBody>
      </p:sp>
      <p:sp>
        <p:nvSpPr>
          <p:cNvPr id="29" name="TextBox 28"/>
          <p:cNvSpPr txBox="1"/>
          <p:nvPr/>
        </p:nvSpPr>
        <p:spPr>
          <a:xfrm>
            <a:off x="590570" y="2084119"/>
            <a:ext cx="867545" cy="16312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sr-Latn-ME" sz="10000" b="1" i="1" dirty="0" smtClean="0">
                <a:ln w="31550" cmpd="sng">
                  <a:solidFill>
                    <a:srgbClr val="453559"/>
                  </a:solidFill>
                  <a:prstDash val="solid"/>
                </a:ln>
                <a:solidFill>
                  <a:schemeClr val="accent4">
                    <a:lumMod val="60000"/>
                    <a:lumOff val="40000"/>
                  </a:schemeClr>
                </a:solidFill>
                <a:effectLst>
                  <a:outerShdw blurRad="50800" dist="40000" dir="5400000" algn="tl" rotWithShape="0">
                    <a:srgbClr val="000000">
                      <a:shade val="5000"/>
                      <a:satMod val="120000"/>
                      <a:alpha val="33000"/>
                    </a:srgbClr>
                  </a:outerShdw>
                </a:effectLst>
              </a:rPr>
              <a:t>P</a:t>
            </a:r>
            <a:endParaRPr lang="en-US" sz="10000" b="1" i="1" dirty="0">
              <a:ln w="31550" cmpd="sng">
                <a:solidFill>
                  <a:srgbClr val="453559"/>
                </a:solidFill>
                <a:prstDash val="solid"/>
              </a:ln>
              <a:solidFill>
                <a:schemeClr val="accent4">
                  <a:lumMod val="60000"/>
                  <a:lumOff val="40000"/>
                </a:schemeClr>
              </a:solidFill>
              <a:effectLst>
                <a:outerShdw blurRad="50800" dist="40000" dir="5400000" algn="tl" rotWithShape="0">
                  <a:srgbClr val="000000">
                    <a:shade val="5000"/>
                    <a:satMod val="120000"/>
                    <a:alpha val="33000"/>
                  </a:srgbClr>
                </a:outerShdw>
              </a:effectLst>
            </a:endParaRPr>
          </a:p>
        </p:txBody>
      </p:sp>
      <p:sp>
        <p:nvSpPr>
          <p:cNvPr id="2" name="TextBox 1"/>
          <p:cNvSpPr txBox="1"/>
          <p:nvPr/>
        </p:nvSpPr>
        <p:spPr>
          <a:xfrm>
            <a:off x="342982" y="7086600"/>
            <a:ext cx="1804812" cy="738664"/>
          </a:xfrm>
          <a:prstGeom prst="rect">
            <a:avLst/>
          </a:prstGeom>
          <a:noFill/>
        </p:spPr>
        <p:txBody>
          <a:bodyPr wrap="square" rtlCol="0">
            <a:spAutoFit/>
          </a:bodyPr>
          <a:lstStyle/>
          <a:p>
            <a:pPr lvl="0"/>
            <a:r>
              <a:rPr lang="sr-Latn-CS" sz="1400" b="1" dirty="0">
                <a:solidFill>
                  <a:srgbClr val="002060"/>
                </a:solidFill>
              </a:rPr>
              <a:t>Roboti nam pomažu u učenju geometrijskih tijela.</a:t>
            </a:r>
            <a:endParaRPr lang="en-US" sz="1400" dirty="0">
              <a:solidFill>
                <a:srgbClr val="002060"/>
              </a:solidFill>
            </a:endParaRPr>
          </a:p>
        </p:txBody>
      </p:sp>
    </p:spTree>
    <p:extLst>
      <p:ext uri="{BB962C8B-B14F-4D97-AF65-F5344CB8AC3E}">
        <p14:creationId xmlns:p14="http://schemas.microsoft.com/office/powerpoint/2010/main" val="39308829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8000" b="-8000"/>
          </a:stretch>
        </a:blipFill>
        <a:effectLst/>
      </p:bgPr>
    </p:bg>
    <p:spTree>
      <p:nvGrpSpPr>
        <p:cNvPr id="1" name=""/>
        <p:cNvGrpSpPr/>
        <p:nvPr/>
      </p:nvGrpSpPr>
      <p:grpSpPr>
        <a:xfrm>
          <a:off x="0" y="0"/>
          <a:ext cx="0" cy="0"/>
          <a:chOff x="0" y="0"/>
          <a:chExt cx="0" cy="0"/>
        </a:xfrm>
      </p:grpSpPr>
      <p:pic>
        <p:nvPicPr>
          <p:cNvPr id="2" name="Picture 1" descr="C:\Users\Win7\Desktop\luca\20121227_090509.jpg"/>
          <p:cNvPicPr/>
          <p:nvPr/>
        </p:nvPicPr>
        <p:blipFill>
          <a:blip r:embed="rId3" cstate="print"/>
          <a:srcRect/>
          <a:stretch>
            <a:fillRect/>
          </a:stretch>
        </p:blipFill>
        <p:spPr bwMode="auto">
          <a:xfrm>
            <a:off x="2019617" y="3758882"/>
            <a:ext cx="2818765" cy="1626235"/>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5029200" y="4107298"/>
            <a:ext cx="1524000" cy="738664"/>
          </a:xfrm>
          <a:prstGeom prst="rect">
            <a:avLst/>
          </a:prstGeom>
        </p:spPr>
        <p:txBody>
          <a:bodyPr wrap="square">
            <a:spAutoFit/>
          </a:bodyPr>
          <a:lstStyle/>
          <a:p>
            <a:r>
              <a:rPr lang="en-US" sz="1400" b="1" dirty="0" err="1">
                <a:solidFill>
                  <a:srgbClr val="002060"/>
                </a:solidFill>
              </a:rPr>
              <a:t>Za</a:t>
            </a:r>
            <a:r>
              <a:rPr lang="en-US" sz="1400" b="1" dirty="0">
                <a:solidFill>
                  <a:srgbClr val="002060"/>
                </a:solidFill>
              </a:rPr>
              <a:t> </a:t>
            </a:r>
            <a:r>
              <a:rPr lang="en-US" sz="1400" b="1" dirty="0" err="1">
                <a:solidFill>
                  <a:srgbClr val="002060"/>
                </a:solidFill>
              </a:rPr>
              <a:t>naše</a:t>
            </a:r>
            <a:r>
              <a:rPr lang="en-US" sz="1400" b="1" dirty="0">
                <a:solidFill>
                  <a:srgbClr val="002060"/>
                </a:solidFill>
              </a:rPr>
              <a:t> </a:t>
            </a:r>
            <a:r>
              <a:rPr lang="en-US" sz="1400" b="1" dirty="0" err="1">
                <a:solidFill>
                  <a:srgbClr val="002060"/>
                </a:solidFill>
              </a:rPr>
              <a:t>roditelje</a:t>
            </a:r>
            <a:r>
              <a:rPr lang="en-US" sz="1400" b="1" dirty="0">
                <a:solidFill>
                  <a:srgbClr val="002060"/>
                </a:solidFill>
              </a:rPr>
              <a:t>  </a:t>
            </a:r>
            <a:r>
              <a:rPr lang="en-US" sz="1400" b="1" dirty="0" err="1">
                <a:solidFill>
                  <a:srgbClr val="002060"/>
                </a:solidFill>
              </a:rPr>
              <a:t>recitujemo</a:t>
            </a:r>
            <a:r>
              <a:rPr lang="en-US" sz="1400" b="1" dirty="0">
                <a:solidFill>
                  <a:srgbClr val="002060"/>
                </a:solidFill>
              </a:rPr>
              <a:t> </a:t>
            </a:r>
            <a:r>
              <a:rPr lang="en-US" sz="1400" b="1" dirty="0" err="1">
                <a:solidFill>
                  <a:srgbClr val="002060"/>
                </a:solidFill>
              </a:rPr>
              <a:t>i</a:t>
            </a:r>
            <a:r>
              <a:rPr lang="en-US" sz="1400" b="1" dirty="0">
                <a:solidFill>
                  <a:srgbClr val="002060"/>
                </a:solidFill>
              </a:rPr>
              <a:t> </a:t>
            </a:r>
            <a:r>
              <a:rPr lang="en-US" sz="1400" b="1" dirty="0" err="1">
                <a:solidFill>
                  <a:srgbClr val="002060"/>
                </a:solidFill>
              </a:rPr>
              <a:t>pjevamo</a:t>
            </a:r>
            <a:r>
              <a:rPr lang="en-US" sz="1400" b="1" dirty="0">
                <a:solidFill>
                  <a:srgbClr val="002060"/>
                </a:solidFill>
              </a:rPr>
              <a:t>.</a:t>
            </a:r>
            <a:endParaRPr lang="en-US" sz="1400" dirty="0">
              <a:solidFill>
                <a:srgbClr val="002060"/>
              </a:solidFill>
            </a:endParaRPr>
          </a:p>
        </p:txBody>
      </p:sp>
      <p:pic>
        <p:nvPicPr>
          <p:cNvPr id="4" name="Picture 3" descr="C:\Users\Win7\Desktop\sa]enje.JPG"/>
          <p:cNvPicPr/>
          <p:nvPr/>
        </p:nvPicPr>
        <p:blipFill>
          <a:blip r:embed="rId4" cstate="print"/>
          <a:srcRect/>
          <a:stretch>
            <a:fillRect/>
          </a:stretch>
        </p:blipFill>
        <p:spPr bwMode="auto">
          <a:xfrm>
            <a:off x="352425" y="1219021"/>
            <a:ext cx="2428875" cy="168021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49430" y="2906969"/>
            <a:ext cx="3429000" cy="523220"/>
          </a:xfrm>
          <a:prstGeom prst="rect">
            <a:avLst/>
          </a:prstGeom>
        </p:spPr>
        <p:txBody>
          <a:bodyPr>
            <a:spAutoFit/>
          </a:bodyPr>
          <a:lstStyle/>
          <a:p>
            <a:r>
              <a:rPr lang="en-US" sz="1400" b="1" dirty="0" err="1" smtClean="0">
                <a:solidFill>
                  <a:srgbClr val="002060"/>
                </a:solidFill>
              </a:rPr>
              <a:t>Sadimo</a:t>
            </a:r>
            <a:r>
              <a:rPr lang="sr-Latn-ME" sz="1400" b="1" dirty="0" smtClean="0">
                <a:solidFill>
                  <a:srgbClr val="002060"/>
                </a:solidFill>
              </a:rPr>
              <a:t> </a:t>
            </a:r>
            <a:r>
              <a:rPr lang="en-US" sz="1400" b="1" dirty="0" smtClean="0">
                <a:solidFill>
                  <a:srgbClr val="002060"/>
                </a:solidFill>
              </a:rPr>
              <a:t> </a:t>
            </a:r>
            <a:r>
              <a:rPr lang="sr-Latn-ME" sz="1400" b="1" dirty="0" smtClean="0">
                <a:solidFill>
                  <a:srgbClr val="002060"/>
                </a:solidFill>
              </a:rPr>
              <a:t>b</a:t>
            </a:r>
            <a:r>
              <a:rPr lang="en-US" sz="1400" b="1" dirty="0" err="1" smtClean="0">
                <a:solidFill>
                  <a:srgbClr val="002060"/>
                </a:solidFill>
              </a:rPr>
              <a:t>astu</a:t>
            </a:r>
            <a:r>
              <a:rPr lang="en-US" sz="1400" b="1" dirty="0" smtClean="0">
                <a:solidFill>
                  <a:srgbClr val="002060"/>
                </a:solidFill>
              </a:rPr>
              <a:t>.</a:t>
            </a:r>
            <a:r>
              <a:rPr lang="en-US" sz="1400" b="1" dirty="0">
                <a:solidFill>
                  <a:srgbClr val="002060"/>
                </a:solidFill>
              </a:rPr>
              <a:t> </a:t>
            </a:r>
            <a:r>
              <a:rPr lang="en-US" sz="1400" b="1" dirty="0" err="1">
                <a:solidFill>
                  <a:srgbClr val="002060"/>
                </a:solidFill>
              </a:rPr>
              <a:t>biljke</a:t>
            </a:r>
            <a:r>
              <a:rPr lang="en-US" sz="1400" b="1" dirty="0">
                <a:solidFill>
                  <a:srgbClr val="002060"/>
                </a:solidFill>
              </a:rPr>
              <a:t> </a:t>
            </a:r>
            <a:r>
              <a:rPr lang="en-US" sz="1400" b="1" dirty="0" err="1">
                <a:solidFill>
                  <a:srgbClr val="002060"/>
                </a:solidFill>
              </a:rPr>
              <a:t>i</a:t>
            </a:r>
            <a:r>
              <a:rPr lang="en-US" sz="1400" b="1" dirty="0">
                <a:solidFill>
                  <a:srgbClr val="002060"/>
                </a:solidFill>
              </a:rPr>
              <a:t> </a:t>
            </a:r>
            <a:r>
              <a:rPr lang="en-US" sz="1400" b="1" dirty="0" err="1">
                <a:solidFill>
                  <a:srgbClr val="002060"/>
                </a:solidFill>
              </a:rPr>
              <a:t>posmatramo</a:t>
            </a:r>
            <a:r>
              <a:rPr lang="en-US" sz="1400" b="1" dirty="0">
                <a:solidFill>
                  <a:srgbClr val="002060"/>
                </a:solidFill>
              </a:rPr>
              <a:t> </a:t>
            </a:r>
            <a:r>
              <a:rPr lang="en-US" sz="1400" b="1" dirty="0" err="1">
                <a:solidFill>
                  <a:srgbClr val="002060"/>
                </a:solidFill>
              </a:rPr>
              <a:t>kako</a:t>
            </a:r>
            <a:r>
              <a:rPr lang="en-US" sz="1400" b="1" dirty="0">
                <a:solidFill>
                  <a:srgbClr val="002060"/>
                </a:solidFill>
              </a:rPr>
              <a:t> pod </a:t>
            </a:r>
            <a:r>
              <a:rPr lang="en-US" sz="1400" b="1" dirty="0" err="1">
                <a:solidFill>
                  <a:srgbClr val="002060"/>
                </a:solidFill>
              </a:rPr>
              <a:t>uticajem</a:t>
            </a:r>
            <a:r>
              <a:rPr lang="en-US" sz="1400" b="1" dirty="0">
                <a:solidFill>
                  <a:srgbClr val="002060"/>
                </a:solidFill>
              </a:rPr>
              <a:t> </a:t>
            </a:r>
            <a:r>
              <a:rPr lang="en-US" sz="1400" b="1" dirty="0" err="1">
                <a:solidFill>
                  <a:srgbClr val="002060"/>
                </a:solidFill>
              </a:rPr>
              <a:t>svjetlosti</a:t>
            </a:r>
            <a:r>
              <a:rPr lang="en-US" sz="1400" b="1" dirty="0">
                <a:solidFill>
                  <a:srgbClr val="002060"/>
                </a:solidFill>
              </a:rPr>
              <a:t> </a:t>
            </a:r>
            <a:r>
              <a:rPr lang="en-US" sz="1400" b="1" dirty="0" err="1">
                <a:solidFill>
                  <a:srgbClr val="002060"/>
                </a:solidFill>
              </a:rPr>
              <a:t>i</a:t>
            </a:r>
            <a:r>
              <a:rPr lang="en-US" sz="1400" b="1" dirty="0">
                <a:solidFill>
                  <a:srgbClr val="002060"/>
                </a:solidFill>
              </a:rPr>
              <a:t> </a:t>
            </a:r>
            <a:r>
              <a:rPr lang="en-US" sz="1400" b="1" dirty="0" err="1">
                <a:solidFill>
                  <a:srgbClr val="002060"/>
                </a:solidFill>
              </a:rPr>
              <a:t>toplote</a:t>
            </a:r>
            <a:r>
              <a:rPr lang="en-US" sz="1400" b="1" dirty="0">
                <a:solidFill>
                  <a:srgbClr val="002060"/>
                </a:solidFill>
              </a:rPr>
              <a:t> </a:t>
            </a:r>
            <a:r>
              <a:rPr lang="en-US" sz="1400" b="1" dirty="0" smtClean="0">
                <a:solidFill>
                  <a:srgbClr val="002060"/>
                </a:solidFill>
              </a:rPr>
              <a:t>r</a:t>
            </a:r>
            <a:r>
              <a:rPr lang="sr-Latn-ME" sz="1400" b="1" dirty="0" smtClean="0">
                <a:solidFill>
                  <a:srgbClr val="002060"/>
                </a:solidFill>
              </a:rPr>
              <a:t>astu.</a:t>
            </a:r>
            <a:endParaRPr lang="en-US" sz="1400" dirty="0">
              <a:solidFill>
                <a:srgbClr val="002060"/>
              </a:solidFill>
            </a:endParaRPr>
          </a:p>
        </p:txBody>
      </p:sp>
      <p:pic>
        <p:nvPicPr>
          <p:cNvPr id="6" name="Picture 5" descr="C:\Users\Win7\Desktop\luca\slike\IMG_2020.JPG"/>
          <p:cNvPicPr/>
          <p:nvPr/>
        </p:nvPicPr>
        <p:blipFill>
          <a:blip r:embed="rId5" cstate="print"/>
          <a:srcRect/>
          <a:stretch>
            <a:fillRect/>
          </a:stretch>
        </p:blipFill>
        <p:spPr bwMode="auto">
          <a:xfrm>
            <a:off x="3885953" y="1219021"/>
            <a:ext cx="2381497" cy="165735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3594636" y="2906969"/>
            <a:ext cx="3287733" cy="738664"/>
          </a:xfrm>
          <a:prstGeom prst="rect">
            <a:avLst/>
          </a:prstGeom>
        </p:spPr>
        <p:txBody>
          <a:bodyPr wrap="square">
            <a:spAutoFit/>
          </a:bodyPr>
          <a:lstStyle/>
          <a:p>
            <a:r>
              <a:rPr lang="en-US" sz="1400" b="1" dirty="0" err="1">
                <a:solidFill>
                  <a:srgbClr val="002060"/>
                </a:solidFill>
              </a:rPr>
              <a:t>Uvijek</a:t>
            </a:r>
            <a:r>
              <a:rPr lang="en-US" sz="1400" b="1" dirty="0">
                <a:solidFill>
                  <a:srgbClr val="002060"/>
                </a:solidFill>
              </a:rPr>
              <a:t> </a:t>
            </a:r>
            <a:r>
              <a:rPr lang="en-US" sz="1400" b="1" dirty="0" err="1">
                <a:solidFill>
                  <a:srgbClr val="002060"/>
                </a:solidFill>
              </a:rPr>
              <a:t>nam</a:t>
            </a:r>
            <a:r>
              <a:rPr lang="en-US" sz="1400" b="1" dirty="0">
                <a:solidFill>
                  <a:srgbClr val="002060"/>
                </a:solidFill>
              </a:rPr>
              <a:t> je </a:t>
            </a:r>
            <a:r>
              <a:rPr lang="en-US" sz="1400" b="1" dirty="0" err="1">
                <a:solidFill>
                  <a:srgbClr val="002060"/>
                </a:solidFill>
              </a:rPr>
              <a:t>lijepo</a:t>
            </a:r>
            <a:r>
              <a:rPr lang="en-US" sz="1400" b="1" dirty="0">
                <a:solidFill>
                  <a:srgbClr val="002060"/>
                </a:solidFill>
              </a:rPr>
              <a:t> u </a:t>
            </a:r>
            <a:r>
              <a:rPr lang="en-US" sz="1400" b="1" dirty="0" err="1">
                <a:solidFill>
                  <a:srgbClr val="002060"/>
                </a:solidFill>
              </a:rPr>
              <a:t>konjičkom</a:t>
            </a:r>
            <a:r>
              <a:rPr lang="en-US" sz="1400" b="1" dirty="0">
                <a:solidFill>
                  <a:srgbClr val="002060"/>
                </a:solidFill>
              </a:rPr>
              <a:t> </a:t>
            </a:r>
            <a:r>
              <a:rPr lang="en-US" sz="1400" b="1" dirty="0" err="1">
                <a:solidFill>
                  <a:srgbClr val="002060"/>
                </a:solidFill>
              </a:rPr>
              <a:t>klubu</a:t>
            </a:r>
            <a:r>
              <a:rPr lang="en-US" sz="1400" b="1" dirty="0">
                <a:solidFill>
                  <a:srgbClr val="002060"/>
                </a:solidFill>
              </a:rPr>
              <a:t> “</a:t>
            </a:r>
            <a:r>
              <a:rPr lang="en-US" sz="1400" b="1" dirty="0" err="1">
                <a:solidFill>
                  <a:srgbClr val="002060"/>
                </a:solidFill>
              </a:rPr>
              <a:t>Poni</a:t>
            </a:r>
            <a:r>
              <a:rPr lang="en-US" sz="1400" b="1" dirty="0" smtClean="0">
                <a:solidFill>
                  <a:srgbClr val="002060"/>
                </a:solidFill>
              </a:rPr>
              <a:t>”.</a:t>
            </a:r>
            <a:r>
              <a:rPr lang="sr-Latn-ME" sz="1400" b="1" dirty="0" smtClean="0">
                <a:solidFill>
                  <a:srgbClr val="002060"/>
                </a:solidFill>
              </a:rPr>
              <a:t> </a:t>
            </a:r>
            <a:r>
              <a:rPr lang="en-US" sz="1400" b="1" dirty="0" err="1" smtClean="0">
                <a:solidFill>
                  <a:srgbClr val="002060"/>
                </a:solidFill>
              </a:rPr>
              <a:t>Igramo</a:t>
            </a:r>
            <a:r>
              <a:rPr lang="en-US" sz="1400" b="1" dirty="0" smtClean="0">
                <a:solidFill>
                  <a:srgbClr val="002060"/>
                </a:solidFill>
              </a:rPr>
              <a:t> </a:t>
            </a:r>
            <a:r>
              <a:rPr lang="en-US" sz="1400" b="1" dirty="0">
                <a:solidFill>
                  <a:srgbClr val="002060"/>
                </a:solidFill>
              </a:rPr>
              <a:t>se I </a:t>
            </a:r>
            <a:r>
              <a:rPr lang="en-US" sz="1400" b="1" dirty="0" err="1">
                <a:solidFill>
                  <a:srgbClr val="002060"/>
                </a:solidFill>
              </a:rPr>
              <a:t>družimo</a:t>
            </a:r>
            <a:r>
              <a:rPr lang="en-US" sz="1400" b="1" dirty="0">
                <a:solidFill>
                  <a:srgbClr val="002060"/>
                </a:solidFill>
              </a:rPr>
              <a:t> </a:t>
            </a:r>
            <a:r>
              <a:rPr lang="en-US" sz="1400" b="1" dirty="0" err="1">
                <a:solidFill>
                  <a:srgbClr val="002060"/>
                </a:solidFill>
              </a:rPr>
              <a:t>sa</a:t>
            </a:r>
            <a:r>
              <a:rPr lang="en-US" sz="1400" b="1" dirty="0">
                <a:solidFill>
                  <a:srgbClr val="002060"/>
                </a:solidFill>
              </a:rPr>
              <a:t> </a:t>
            </a:r>
            <a:r>
              <a:rPr lang="en-US" sz="1400" b="1" dirty="0" err="1">
                <a:solidFill>
                  <a:srgbClr val="002060"/>
                </a:solidFill>
              </a:rPr>
              <a:t>različitim</a:t>
            </a:r>
            <a:r>
              <a:rPr lang="en-US" sz="1400" b="1" dirty="0">
                <a:solidFill>
                  <a:srgbClr val="002060"/>
                </a:solidFill>
              </a:rPr>
              <a:t> </a:t>
            </a:r>
            <a:r>
              <a:rPr lang="en-US" sz="1400" b="1" dirty="0" err="1">
                <a:solidFill>
                  <a:srgbClr val="002060"/>
                </a:solidFill>
              </a:rPr>
              <a:t>životinjama</a:t>
            </a:r>
            <a:r>
              <a:rPr lang="en-US" sz="1400" b="1" dirty="0">
                <a:solidFill>
                  <a:srgbClr val="002060"/>
                </a:solidFill>
              </a:rPr>
              <a:t>.</a:t>
            </a:r>
            <a:endParaRPr lang="en-US" sz="1400" dirty="0">
              <a:solidFill>
                <a:srgbClr val="002060"/>
              </a:solidFill>
            </a:endParaRPr>
          </a:p>
        </p:txBody>
      </p:sp>
      <p:pic>
        <p:nvPicPr>
          <p:cNvPr id="8" name="Picture 7" descr="C:\Users\Win7\Desktop\Image0035.jpg"/>
          <p:cNvPicPr/>
          <p:nvPr/>
        </p:nvPicPr>
        <p:blipFill rotWithShape="1">
          <a:blip r:embed="rId6" cstate="print"/>
          <a:srcRect t="13090"/>
          <a:stretch/>
        </p:blipFill>
        <p:spPr bwMode="auto">
          <a:xfrm>
            <a:off x="491589" y="5787390"/>
            <a:ext cx="2266950" cy="215011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9" name="Rectangle 8"/>
          <p:cNvSpPr/>
          <p:nvPr/>
        </p:nvSpPr>
        <p:spPr>
          <a:xfrm>
            <a:off x="76200" y="7982634"/>
            <a:ext cx="3429000" cy="523220"/>
          </a:xfrm>
          <a:prstGeom prst="rect">
            <a:avLst/>
          </a:prstGeom>
        </p:spPr>
        <p:txBody>
          <a:bodyPr>
            <a:spAutoFit/>
          </a:bodyPr>
          <a:lstStyle/>
          <a:p>
            <a:r>
              <a:rPr lang="en-US" sz="1400" b="1" dirty="0" err="1">
                <a:solidFill>
                  <a:srgbClr val="002060"/>
                </a:solidFill>
              </a:rPr>
              <a:t>Vajar</a:t>
            </a:r>
            <a:r>
              <a:rPr lang="en-US" sz="1400" b="1" dirty="0">
                <a:solidFill>
                  <a:srgbClr val="002060"/>
                </a:solidFill>
              </a:rPr>
              <a:t> </a:t>
            </a:r>
            <a:r>
              <a:rPr lang="en-US" sz="1400" b="1" dirty="0" err="1">
                <a:solidFill>
                  <a:srgbClr val="002060"/>
                </a:solidFill>
              </a:rPr>
              <a:t>Živković</a:t>
            </a:r>
            <a:r>
              <a:rPr lang="en-US" sz="1400" b="1" dirty="0">
                <a:solidFill>
                  <a:srgbClr val="002060"/>
                </a:solidFill>
              </a:rPr>
              <a:t> </a:t>
            </a:r>
            <a:r>
              <a:rPr lang="en-US" sz="1400" b="1" dirty="0" err="1">
                <a:solidFill>
                  <a:srgbClr val="002060"/>
                </a:solidFill>
              </a:rPr>
              <a:t>pokazuje</a:t>
            </a:r>
            <a:r>
              <a:rPr lang="en-US" sz="1400" b="1" dirty="0">
                <a:solidFill>
                  <a:srgbClr val="002060"/>
                </a:solidFill>
              </a:rPr>
              <a:t> </a:t>
            </a:r>
            <a:r>
              <a:rPr lang="en-US" sz="1400" b="1" dirty="0" err="1">
                <a:solidFill>
                  <a:srgbClr val="002060"/>
                </a:solidFill>
              </a:rPr>
              <a:t>djeci</a:t>
            </a:r>
            <a:r>
              <a:rPr lang="en-US" sz="1400" b="1" dirty="0">
                <a:solidFill>
                  <a:srgbClr val="002060"/>
                </a:solidFill>
              </a:rPr>
              <a:t> </a:t>
            </a:r>
            <a:r>
              <a:rPr lang="en-US" sz="1400" b="1" dirty="0" err="1">
                <a:solidFill>
                  <a:srgbClr val="002060"/>
                </a:solidFill>
              </a:rPr>
              <a:t>kako</a:t>
            </a:r>
            <a:r>
              <a:rPr lang="en-US" sz="1400" b="1" dirty="0">
                <a:solidFill>
                  <a:srgbClr val="002060"/>
                </a:solidFill>
              </a:rPr>
              <a:t> da </a:t>
            </a:r>
            <a:r>
              <a:rPr lang="en-US" sz="1400" b="1" dirty="0" err="1">
                <a:solidFill>
                  <a:srgbClr val="002060"/>
                </a:solidFill>
              </a:rPr>
              <a:t>oblikuju</a:t>
            </a:r>
            <a:r>
              <a:rPr lang="en-US" sz="1400" b="1" dirty="0">
                <a:solidFill>
                  <a:srgbClr val="002060"/>
                </a:solidFill>
              </a:rPr>
              <a:t> </a:t>
            </a:r>
            <a:r>
              <a:rPr lang="en-US" sz="1400" b="1" dirty="0" err="1">
                <a:solidFill>
                  <a:srgbClr val="002060"/>
                </a:solidFill>
              </a:rPr>
              <a:t>glinu</a:t>
            </a:r>
            <a:r>
              <a:rPr lang="en-US" sz="1400" b="1" dirty="0">
                <a:solidFill>
                  <a:srgbClr val="002060"/>
                </a:solidFill>
              </a:rPr>
              <a:t>.</a:t>
            </a:r>
          </a:p>
        </p:txBody>
      </p:sp>
      <p:pic>
        <p:nvPicPr>
          <p:cNvPr id="10" name="Picture 9" descr="C:\Users\Win7\Desktop\IMG_2235.JPG"/>
          <p:cNvPicPr/>
          <p:nvPr/>
        </p:nvPicPr>
        <p:blipFill>
          <a:blip r:embed="rId7" cstate="print"/>
          <a:srcRect/>
          <a:stretch>
            <a:fillRect/>
          </a:stretch>
        </p:blipFill>
        <p:spPr bwMode="auto">
          <a:xfrm>
            <a:off x="3505200" y="5943600"/>
            <a:ext cx="2762250" cy="183769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1790700" y="5478928"/>
            <a:ext cx="4724400" cy="307777"/>
          </a:xfrm>
          <a:prstGeom prst="rect">
            <a:avLst/>
          </a:prstGeom>
        </p:spPr>
        <p:txBody>
          <a:bodyPr wrap="square">
            <a:spAutoFit/>
          </a:bodyPr>
          <a:lstStyle/>
          <a:p>
            <a:r>
              <a:rPr lang="en-US" sz="1400" b="1" dirty="0">
                <a:solidFill>
                  <a:srgbClr val="002060"/>
                </a:solidFill>
              </a:rPr>
              <a:t>DRUŽENJE SA GOSTIMA- </a:t>
            </a:r>
            <a:r>
              <a:rPr lang="en-US" sz="1400" b="1" dirty="0" err="1">
                <a:solidFill>
                  <a:srgbClr val="002060"/>
                </a:solidFill>
              </a:rPr>
              <a:t>vajar</a:t>
            </a:r>
            <a:r>
              <a:rPr lang="en-US" sz="1400" b="1" dirty="0">
                <a:solidFill>
                  <a:srgbClr val="002060"/>
                </a:solidFill>
              </a:rPr>
              <a:t>, </a:t>
            </a:r>
            <a:r>
              <a:rPr lang="en-US" sz="1400" b="1" dirty="0" err="1">
                <a:solidFill>
                  <a:srgbClr val="002060"/>
                </a:solidFill>
              </a:rPr>
              <a:t>muzičar</a:t>
            </a:r>
            <a:r>
              <a:rPr lang="en-US" sz="1400" b="1" dirty="0">
                <a:solidFill>
                  <a:srgbClr val="002060"/>
                </a:solidFill>
              </a:rPr>
              <a:t>...</a:t>
            </a:r>
            <a:endParaRPr lang="en-US" sz="1400" dirty="0">
              <a:solidFill>
                <a:srgbClr val="002060"/>
              </a:solidFill>
            </a:endParaRPr>
          </a:p>
        </p:txBody>
      </p:sp>
      <p:sp>
        <p:nvSpPr>
          <p:cNvPr id="12" name="Rectangle 11"/>
          <p:cNvSpPr/>
          <p:nvPr/>
        </p:nvSpPr>
        <p:spPr>
          <a:xfrm>
            <a:off x="3495304" y="7928040"/>
            <a:ext cx="3429000" cy="523220"/>
          </a:xfrm>
          <a:prstGeom prst="rect">
            <a:avLst/>
          </a:prstGeom>
        </p:spPr>
        <p:txBody>
          <a:bodyPr>
            <a:spAutoFit/>
          </a:bodyPr>
          <a:lstStyle/>
          <a:p>
            <a:r>
              <a:rPr lang="en-US" sz="1400" b="1" dirty="0" err="1">
                <a:solidFill>
                  <a:srgbClr val="002060"/>
                </a:solidFill>
              </a:rPr>
              <a:t>Druženje</a:t>
            </a:r>
            <a:r>
              <a:rPr lang="en-US" sz="1400" b="1" dirty="0">
                <a:solidFill>
                  <a:srgbClr val="002060"/>
                </a:solidFill>
              </a:rPr>
              <a:t> </a:t>
            </a:r>
            <a:r>
              <a:rPr lang="en-US" sz="1400" b="1" dirty="0" err="1">
                <a:solidFill>
                  <a:srgbClr val="002060"/>
                </a:solidFill>
              </a:rPr>
              <a:t>sa</a:t>
            </a:r>
            <a:r>
              <a:rPr lang="en-US" sz="1400" b="1" dirty="0">
                <a:solidFill>
                  <a:srgbClr val="002060"/>
                </a:solidFill>
              </a:rPr>
              <a:t> </a:t>
            </a:r>
            <a:r>
              <a:rPr lang="en-US" sz="1400" b="1" dirty="0" err="1">
                <a:solidFill>
                  <a:srgbClr val="002060"/>
                </a:solidFill>
              </a:rPr>
              <a:t>omiljenim</a:t>
            </a:r>
            <a:r>
              <a:rPr lang="en-US" sz="1400" b="1" dirty="0">
                <a:solidFill>
                  <a:srgbClr val="002060"/>
                </a:solidFill>
              </a:rPr>
              <a:t> </a:t>
            </a:r>
            <a:r>
              <a:rPr lang="en-US" sz="1400" b="1" dirty="0" err="1">
                <a:solidFill>
                  <a:srgbClr val="002060"/>
                </a:solidFill>
              </a:rPr>
              <a:t>muzičarom</a:t>
            </a:r>
            <a:r>
              <a:rPr lang="en-US" sz="1400" b="1" dirty="0">
                <a:solidFill>
                  <a:srgbClr val="002060"/>
                </a:solidFill>
              </a:rPr>
              <a:t> </a:t>
            </a:r>
            <a:r>
              <a:rPr lang="en-US" sz="1400" b="1" dirty="0" err="1">
                <a:solidFill>
                  <a:srgbClr val="002060"/>
                </a:solidFill>
              </a:rPr>
              <a:t>Markom</a:t>
            </a:r>
            <a:r>
              <a:rPr lang="en-US" sz="1400" b="1" dirty="0">
                <a:solidFill>
                  <a:srgbClr val="002060"/>
                </a:solidFill>
              </a:rPr>
              <a:t> </a:t>
            </a:r>
            <a:r>
              <a:rPr lang="en-US" sz="1400" b="1" dirty="0" err="1">
                <a:solidFill>
                  <a:srgbClr val="002060"/>
                </a:solidFill>
              </a:rPr>
              <a:t>Prentićem</a:t>
            </a:r>
            <a:r>
              <a:rPr lang="en-US" sz="1400" b="1" dirty="0">
                <a:solidFill>
                  <a:srgbClr val="002060"/>
                </a:solidFill>
              </a:rPr>
              <a:t>.</a:t>
            </a:r>
          </a:p>
        </p:txBody>
      </p:sp>
      <p:sp>
        <p:nvSpPr>
          <p:cNvPr id="13" name="TextBox 12"/>
          <p:cNvSpPr txBox="1"/>
          <p:nvPr/>
        </p:nvSpPr>
        <p:spPr>
          <a:xfrm>
            <a:off x="2913699" y="1406500"/>
            <a:ext cx="849913" cy="16312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sr-Latn-ME" sz="10000" b="1" i="1" dirty="0">
                <a:ln w="31550" cmpd="sng">
                  <a:solidFill>
                    <a:srgbClr val="453559"/>
                  </a:solidFill>
                  <a:prstDash val="solid"/>
                </a:ln>
                <a:solidFill>
                  <a:schemeClr val="accent4">
                    <a:lumMod val="60000"/>
                    <a:lumOff val="40000"/>
                  </a:schemeClr>
                </a:solidFill>
                <a:effectLst>
                  <a:outerShdw blurRad="50800" dist="40000" dir="5400000" algn="tl" rotWithShape="0">
                    <a:srgbClr val="000000">
                      <a:shade val="5000"/>
                      <a:satMod val="120000"/>
                      <a:alpha val="33000"/>
                    </a:srgbClr>
                  </a:outerShdw>
                </a:effectLst>
              </a:rPr>
              <a:t>C</a:t>
            </a:r>
            <a:endParaRPr lang="en-US" sz="10000" b="1" i="1" dirty="0">
              <a:ln w="31550" cmpd="sng">
                <a:solidFill>
                  <a:srgbClr val="453559"/>
                </a:solidFill>
                <a:prstDash val="solid"/>
              </a:ln>
              <a:solidFill>
                <a:schemeClr val="accent4">
                  <a:lumMod val="60000"/>
                  <a:lumOff val="40000"/>
                </a:schemeClr>
              </a:solidFill>
              <a:effectLst>
                <a:outerShdw blurRad="50800" dist="40000" dir="5400000" algn="tl" rotWithShape="0">
                  <a:srgbClr val="000000">
                    <a:shade val="5000"/>
                    <a:satMod val="120000"/>
                    <a:alpha val="33000"/>
                  </a:srgbClr>
                </a:outerShdw>
              </a:effectLst>
            </a:endParaRPr>
          </a:p>
        </p:txBody>
      </p:sp>
      <p:sp>
        <p:nvSpPr>
          <p:cNvPr id="16" name="Rectangle 15"/>
          <p:cNvSpPr/>
          <p:nvPr/>
        </p:nvSpPr>
        <p:spPr>
          <a:xfrm>
            <a:off x="1809503" y="152400"/>
            <a:ext cx="3429000" cy="738664"/>
          </a:xfrm>
          <a:prstGeom prst="rect">
            <a:avLst/>
          </a:prstGeom>
        </p:spPr>
        <p:txBody>
          <a:bodyPr>
            <a:spAutoFit/>
          </a:bodyPr>
          <a:lstStyle/>
          <a:p>
            <a:r>
              <a:rPr lang="en-US" sz="1400" b="1" dirty="0">
                <a:solidFill>
                  <a:srgbClr val="002060"/>
                </a:solidFill>
              </a:rPr>
              <a:t>U </a:t>
            </a:r>
            <a:r>
              <a:rPr lang="en-US" sz="1400" b="1" dirty="0" err="1">
                <a:solidFill>
                  <a:srgbClr val="002060"/>
                </a:solidFill>
              </a:rPr>
              <a:t>prostorijama</a:t>
            </a:r>
            <a:r>
              <a:rPr lang="en-US" sz="1400" b="1" dirty="0">
                <a:solidFill>
                  <a:srgbClr val="002060"/>
                </a:solidFill>
              </a:rPr>
              <a:t> </a:t>
            </a:r>
            <a:r>
              <a:rPr lang="en-US" sz="1400" b="1" dirty="0" err="1">
                <a:solidFill>
                  <a:srgbClr val="002060"/>
                </a:solidFill>
              </a:rPr>
              <a:t>naše</a:t>
            </a:r>
            <a:r>
              <a:rPr lang="en-US" sz="1400" b="1" dirty="0">
                <a:solidFill>
                  <a:srgbClr val="002060"/>
                </a:solidFill>
              </a:rPr>
              <a:t> </a:t>
            </a:r>
            <a:r>
              <a:rPr lang="en-US" sz="1400" b="1" dirty="0" err="1">
                <a:solidFill>
                  <a:srgbClr val="002060"/>
                </a:solidFill>
              </a:rPr>
              <a:t>borave</a:t>
            </a:r>
            <a:r>
              <a:rPr lang="en-US" sz="1400" b="1" dirty="0">
                <a:solidFill>
                  <a:srgbClr val="002060"/>
                </a:solidFill>
              </a:rPr>
              <a:t> </a:t>
            </a:r>
            <a:r>
              <a:rPr lang="en-US" sz="1400" b="1" dirty="0" err="1">
                <a:solidFill>
                  <a:srgbClr val="002060"/>
                </a:solidFill>
              </a:rPr>
              <a:t>i</a:t>
            </a:r>
            <a:r>
              <a:rPr lang="en-US" sz="1400" b="1" dirty="0">
                <a:solidFill>
                  <a:srgbClr val="002060"/>
                </a:solidFill>
              </a:rPr>
              <a:t> </a:t>
            </a:r>
            <a:r>
              <a:rPr lang="en-US" sz="1400" b="1" dirty="0" err="1">
                <a:solidFill>
                  <a:srgbClr val="002060"/>
                </a:solidFill>
              </a:rPr>
              <a:t>mališani</a:t>
            </a:r>
            <a:r>
              <a:rPr lang="en-US" sz="1400" b="1" dirty="0">
                <a:solidFill>
                  <a:srgbClr val="002060"/>
                </a:solidFill>
              </a:rPr>
              <a:t> </a:t>
            </a:r>
            <a:r>
              <a:rPr lang="en-US" sz="1400" b="1" dirty="0" err="1">
                <a:solidFill>
                  <a:srgbClr val="002060"/>
                </a:solidFill>
              </a:rPr>
              <a:t>iz</a:t>
            </a:r>
            <a:r>
              <a:rPr lang="en-US" sz="1400" b="1" dirty="0">
                <a:solidFill>
                  <a:srgbClr val="002060"/>
                </a:solidFill>
              </a:rPr>
              <a:t> </a:t>
            </a:r>
            <a:r>
              <a:rPr lang="en-US" sz="1400" b="1" dirty="0" err="1">
                <a:solidFill>
                  <a:srgbClr val="002060"/>
                </a:solidFill>
              </a:rPr>
              <a:t>vrtića</a:t>
            </a:r>
            <a:r>
              <a:rPr lang="en-US" sz="1400" b="1" dirty="0">
                <a:solidFill>
                  <a:srgbClr val="002060"/>
                </a:solidFill>
              </a:rPr>
              <a:t> „</a:t>
            </a:r>
            <a:r>
              <a:rPr lang="en-US" sz="1400" b="1" dirty="0" err="1">
                <a:solidFill>
                  <a:srgbClr val="002060"/>
                </a:solidFill>
              </a:rPr>
              <a:t>Đina</a:t>
            </a:r>
            <a:r>
              <a:rPr lang="en-US" sz="1400" b="1" dirty="0">
                <a:solidFill>
                  <a:srgbClr val="002060"/>
                </a:solidFill>
              </a:rPr>
              <a:t> </a:t>
            </a:r>
            <a:r>
              <a:rPr lang="en-US" sz="1400" b="1" dirty="0" err="1">
                <a:solidFill>
                  <a:srgbClr val="002060"/>
                </a:solidFill>
              </a:rPr>
              <a:t>Vrbica</a:t>
            </a:r>
            <a:r>
              <a:rPr lang="en-US" sz="1400" b="1" dirty="0">
                <a:solidFill>
                  <a:srgbClr val="002060"/>
                </a:solidFill>
              </a:rPr>
              <a:t>“. </a:t>
            </a:r>
            <a:r>
              <a:rPr lang="en-US" sz="1400" b="1" dirty="0" err="1">
                <a:solidFill>
                  <a:srgbClr val="002060"/>
                </a:solidFill>
              </a:rPr>
              <a:t>Druženje</a:t>
            </a:r>
            <a:r>
              <a:rPr lang="en-US" sz="1400" b="1" dirty="0">
                <a:solidFill>
                  <a:srgbClr val="002060"/>
                </a:solidFill>
              </a:rPr>
              <a:t> </a:t>
            </a:r>
            <a:r>
              <a:rPr lang="en-US" sz="1400" b="1" dirty="0" err="1">
                <a:solidFill>
                  <a:srgbClr val="002060"/>
                </a:solidFill>
              </a:rPr>
              <a:t>sa</a:t>
            </a:r>
            <a:r>
              <a:rPr lang="en-US" sz="1400" b="1" dirty="0">
                <a:solidFill>
                  <a:srgbClr val="002060"/>
                </a:solidFill>
              </a:rPr>
              <a:t> </a:t>
            </a:r>
            <a:r>
              <a:rPr lang="en-US" sz="1400" b="1" dirty="0" err="1">
                <a:solidFill>
                  <a:srgbClr val="002060"/>
                </a:solidFill>
              </a:rPr>
              <a:t>njima</a:t>
            </a:r>
            <a:r>
              <a:rPr lang="en-US" sz="1400" b="1" dirty="0">
                <a:solidFill>
                  <a:srgbClr val="002060"/>
                </a:solidFill>
              </a:rPr>
              <a:t> je </a:t>
            </a:r>
            <a:r>
              <a:rPr lang="en-US" sz="1400" b="1" dirty="0" err="1">
                <a:solidFill>
                  <a:srgbClr val="002060"/>
                </a:solidFill>
              </a:rPr>
              <a:t>odlično</a:t>
            </a:r>
            <a:r>
              <a:rPr lang="en-US" sz="1400" b="1" dirty="0">
                <a:solidFill>
                  <a:srgbClr val="002060"/>
                </a:solidFill>
              </a:rPr>
              <a:t>.</a:t>
            </a:r>
            <a:endParaRPr lang="en-US" sz="1400" dirty="0">
              <a:solidFill>
                <a:srgbClr val="002060"/>
              </a:solidFill>
            </a:endParaRPr>
          </a:p>
        </p:txBody>
      </p:sp>
      <p:sp>
        <p:nvSpPr>
          <p:cNvPr id="17" name="Rectangle 16"/>
          <p:cNvSpPr/>
          <p:nvPr/>
        </p:nvSpPr>
        <p:spPr>
          <a:xfrm>
            <a:off x="606324" y="8520850"/>
            <a:ext cx="5668489" cy="523220"/>
          </a:xfrm>
          <a:prstGeom prst="rect">
            <a:avLst/>
          </a:prstGeom>
        </p:spPr>
        <p:txBody>
          <a:bodyPr wrap="square">
            <a:spAutoFit/>
          </a:bodyPr>
          <a:lstStyle/>
          <a:p>
            <a:r>
              <a:rPr lang="en-US" sz="1400" b="1" dirty="0">
                <a:solidFill>
                  <a:srgbClr val="002060"/>
                </a:solidFill>
              </a:rPr>
              <a:t>AKO NE ŽELITE STROGOĆU, VEĆ ŠKOLU KOJA SLOBODNIJE DIŠE ,</a:t>
            </a:r>
            <a:endParaRPr lang="en-US" sz="1400" dirty="0">
              <a:solidFill>
                <a:srgbClr val="002060"/>
              </a:solidFill>
            </a:endParaRPr>
          </a:p>
          <a:p>
            <a:r>
              <a:rPr lang="en-US" sz="1400" b="1" dirty="0">
                <a:solidFill>
                  <a:srgbClr val="002060"/>
                </a:solidFill>
              </a:rPr>
              <a:t>AKO  VOLITE DA SE ZNANJE KROZ IGRU NIŽE, DOĐITE -   ČEKAMO  VAS.</a:t>
            </a:r>
            <a:endParaRPr lang="en-US" sz="1400" dirty="0">
              <a:solidFill>
                <a:srgbClr val="002060"/>
              </a:solidFill>
            </a:endParaRPr>
          </a:p>
        </p:txBody>
      </p:sp>
      <p:sp>
        <p:nvSpPr>
          <p:cNvPr id="19" name="TextBox 18"/>
          <p:cNvSpPr txBox="1"/>
          <p:nvPr/>
        </p:nvSpPr>
        <p:spPr>
          <a:xfrm>
            <a:off x="573850" y="-225874"/>
            <a:ext cx="962123" cy="16312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sr-Latn-ME" sz="10000" b="1" i="1" dirty="0" smtClean="0">
                <a:ln w="31550" cmpd="sng">
                  <a:solidFill>
                    <a:srgbClr val="453559"/>
                  </a:solidFill>
                  <a:prstDash val="solid"/>
                </a:ln>
                <a:solidFill>
                  <a:schemeClr val="accent4">
                    <a:lumMod val="60000"/>
                    <a:lumOff val="40000"/>
                  </a:schemeClr>
                </a:solidFill>
                <a:effectLst>
                  <a:outerShdw blurRad="50800" dist="40000" dir="5400000" algn="tl" rotWithShape="0">
                    <a:srgbClr val="000000">
                      <a:shade val="5000"/>
                      <a:satMod val="120000"/>
                      <a:alpha val="33000"/>
                    </a:srgbClr>
                  </a:outerShdw>
                </a:effectLst>
              </a:rPr>
              <a:t>A</a:t>
            </a:r>
            <a:endParaRPr lang="en-US" sz="10000" b="1" i="1" dirty="0">
              <a:ln w="31550" cmpd="sng">
                <a:solidFill>
                  <a:srgbClr val="453559"/>
                </a:solidFill>
                <a:prstDash val="solid"/>
              </a:ln>
              <a:solidFill>
                <a:schemeClr val="accent4">
                  <a:lumMod val="60000"/>
                  <a:lumOff val="40000"/>
                </a:schemeClr>
              </a:solidFill>
              <a:effectLst>
                <a:outerShdw blurRad="50800" dist="40000" dir="5400000" algn="tl" rotWithShape="0">
                  <a:srgbClr val="000000">
                    <a:shade val="5000"/>
                    <a:satMod val="120000"/>
                    <a:alpha val="33000"/>
                  </a:srgbClr>
                </a:outerShdw>
              </a:effectLst>
            </a:endParaRPr>
          </a:p>
        </p:txBody>
      </p:sp>
      <p:sp>
        <p:nvSpPr>
          <p:cNvPr id="20" name="TextBox 19"/>
          <p:cNvSpPr txBox="1"/>
          <p:nvPr/>
        </p:nvSpPr>
        <p:spPr>
          <a:xfrm>
            <a:off x="5410200" y="-201543"/>
            <a:ext cx="526106" cy="16312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sr-Latn-ME" sz="10000" b="1" i="1" dirty="0" smtClean="0">
                <a:ln w="31550" cmpd="sng">
                  <a:solidFill>
                    <a:srgbClr val="453559"/>
                  </a:solidFill>
                  <a:prstDash val="solid"/>
                </a:ln>
                <a:solidFill>
                  <a:schemeClr val="accent4">
                    <a:lumMod val="60000"/>
                    <a:lumOff val="40000"/>
                  </a:schemeClr>
                </a:solidFill>
                <a:effectLst>
                  <a:outerShdw blurRad="50800" dist="40000" dir="5400000" algn="tl" rotWithShape="0">
                    <a:srgbClr val="000000">
                      <a:shade val="5000"/>
                      <a:satMod val="120000"/>
                      <a:alpha val="33000"/>
                    </a:srgbClr>
                  </a:outerShdw>
                </a:effectLst>
              </a:rPr>
              <a:t>I</a:t>
            </a:r>
            <a:endParaRPr lang="en-US" sz="10000" b="1" i="1" dirty="0">
              <a:ln w="31550" cmpd="sng">
                <a:solidFill>
                  <a:srgbClr val="453559"/>
                </a:solidFill>
                <a:prstDash val="solid"/>
              </a:ln>
              <a:solidFill>
                <a:schemeClr val="accent4">
                  <a:lumMod val="60000"/>
                  <a:lumOff val="40000"/>
                </a:schemeClr>
              </a:solidFill>
              <a:effectLst>
                <a:outerShdw blurRad="50800" dist="40000" dir="5400000" algn="tl" rotWithShape="0">
                  <a:srgbClr val="000000">
                    <a:shade val="5000"/>
                    <a:satMod val="120000"/>
                    <a:alpha val="33000"/>
                  </a:srgbClr>
                </a:outerShdw>
              </a:effectLst>
            </a:endParaRPr>
          </a:p>
        </p:txBody>
      </p:sp>
      <p:sp>
        <p:nvSpPr>
          <p:cNvPr id="14" name="TextBox 13"/>
          <p:cNvSpPr txBox="1"/>
          <p:nvPr/>
        </p:nvSpPr>
        <p:spPr>
          <a:xfrm>
            <a:off x="380010" y="4107298"/>
            <a:ext cx="1667192" cy="738664"/>
          </a:xfrm>
          <a:prstGeom prst="rect">
            <a:avLst/>
          </a:prstGeom>
          <a:noFill/>
        </p:spPr>
        <p:txBody>
          <a:bodyPr wrap="square" rtlCol="0">
            <a:spAutoFit/>
          </a:bodyPr>
          <a:lstStyle/>
          <a:p>
            <a:r>
              <a:rPr lang="sr-Latn-ME" sz="1400" b="1" dirty="0" smtClean="0">
                <a:solidFill>
                  <a:srgbClr val="002060"/>
                </a:solidFill>
              </a:rPr>
              <a:t>Priredbe su </a:t>
            </a:r>
          </a:p>
          <a:p>
            <a:r>
              <a:rPr lang="sr-Latn-ME" sz="1400" b="1" dirty="0" smtClean="0">
                <a:solidFill>
                  <a:srgbClr val="002060"/>
                </a:solidFill>
              </a:rPr>
              <a:t>omiljeni dio</a:t>
            </a:r>
          </a:p>
          <a:p>
            <a:r>
              <a:rPr lang="sr-Latn-ME" sz="1400" b="1" dirty="0" smtClean="0">
                <a:solidFill>
                  <a:srgbClr val="002060"/>
                </a:solidFill>
              </a:rPr>
              <a:t> naših aktivnosti.</a:t>
            </a:r>
            <a:endParaRPr lang="en-US" sz="1400" b="1" dirty="0">
              <a:solidFill>
                <a:srgbClr val="002060"/>
              </a:solidFill>
            </a:endParaRPr>
          </a:p>
        </p:txBody>
      </p:sp>
    </p:spTree>
    <p:extLst>
      <p:ext uri="{BB962C8B-B14F-4D97-AF65-F5344CB8AC3E}">
        <p14:creationId xmlns:p14="http://schemas.microsoft.com/office/powerpoint/2010/main" val="14229540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FF5D">
                <a:alpha val="90000"/>
              </a:srgbClr>
            </a:gs>
            <a:gs pos="50000">
              <a:srgbClr val="FFFFA3"/>
            </a:gs>
            <a:gs pos="100000">
              <a:srgbClr val="FFFFFF"/>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381000" y="609600"/>
            <a:ext cx="6134100" cy="2251899"/>
          </a:xfrm>
          <a:prstGeom prst="rect">
            <a:avLst/>
          </a:prstGeom>
        </p:spPr>
        <p:txBody>
          <a:bodyPr wrap="square">
            <a:spAutoFit/>
          </a:bodyPr>
          <a:lstStyle/>
          <a:p>
            <a:pPr>
              <a:spcAft>
                <a:spcPts val="1000"/>
              </a:spcAft>
            </a:pPr>
            <a:r>
              <a:rPr lang="sr-Latn-ME" sz="1200" dirty="0" smtClean="0">
                <a:solidFill>
                  <a:srgbClr val="2C2C2C"/>
                </a:solidFill>
                <a:ea typeface="Times New Roman"/>
                <a:cs typeface="Calibri"/>
              </a:rPr>
              <a:t>    </a:t>
            </a:r>
            <a:r>
              <a:rPr lang="en-US" sz="1200" dirty="0" err="1" smtClean="0">
                <a:solidFill>
                  <a:srgbClr val="2C2C2C"/>
                </a:solidFill>
                <a:ea typeface="Times New Roman"/>
                <a:cs typeface="Calibri"/>
              </a:rPr>
              <a:t>Predsjednik</a:t>
            </a:r>
            <a:r>
              <a:rPr lang="en-US" sz="1200" dirty="0" smtClean="0">
                <a:solidFill>
                  <a:srgbClr val="2C2C2C"/>
                </a:solidFill>
                <a:ea typeface="Times New Roman"/>
                <a:cs typeface="Calibri"/>
              </a:rPr>
              <a:t> </a:t>
            </a:r>
            <a:r>
              <a:rPr lang="en-US" sz="1200" dirty="0" err="1">
                <a:solidFill>
                  <a:srgbClr val="2C2C2C"/>
                </a:solidFill>
                <a:ea typeface="Times New Roman"/>
                <a:cs typeface="Calibri"/>
              </a:rPr>
              <a:t>Skupštine</a:t>
            </a:r>
            <a:r>
              <a:rPr lang="en-US" sz="1200" dirty="0">
                <a:solidFill>
                  <a:srgbClr val="2C2C2C"/>
                </a:solidFill>
                <a:ea typeface="Times New Roman"/>
                <a:cs typeface="Calibri"/>
              </a:rPr>
              <a:t> </a:t>
            </a:r>
            <a:r>
              <a:rPr lang="en-US" sz="1200" dirty="0" err="1">
                <a:solidFill>
                  <a:srgbClr val="2C2C2C"/>
                </a:solidFill>
                <a:ea typeface="Times New Roman"/>
                <a:cs typeface="Calibri"/>
              </a:rPr>
              <a:t>Crne</a:t>
            </a:r>
            <a:r>
              <a:rPr lang="en-US" sz="1200" dirty="0">
                <a:solidFill>
                  <a:srgbClr val="2C2C2C"/>
                </a:solidFill>
                <a:ea typeface="Times New Roman"/>
                <a:cs typeface="Calibri"/>
              </a:rPr>
              <a:t> Gore, </a:t>
            </a:r>
            <a:r>
              <a:rPr lang="en-US" sz="1200" dirty="0" err="1">
                <a:solidFill>
                  <a:srgbClr val="2C2C2C"/>
                </a:solidFill>
                <a:ea typeface="Times New Roman"/>
                <a:cs typeface="Calibri"/>
              </a:rPr>
              <a:t>gospodin</a:t>
            </a:r>
            <a:r>
              <a:rPr lang="en-US" sz="1200" dirty="0">
                <a:solidFill>
                  <a:srgbClr val="2C2C2C"/>
                </a:solidFill>
                <a:ea typeface="Times New Roman"/>
                <a:cs typeface="Calibri"/>
              </a:rPr>
              <a:t> </a:t>
            </a:r>
            <a:r>
              <a:rPr lang="en-US" sz="1200" dirty="0" err="1">
                <a:solidFill>
                  <a:srgbClr val="2C2C2C"/>
                </a:solidFill>
                <a:ea typeface="Times New Roman"/>
                <a:cs typeface="Calibri"/>
              </a:rPr>
              <a:t>Ranko</a:t>
            </a:r>
            <a:r>
              <a:rPr lang="en-US" sz="1200" dirty="0">
                <a:solidFill>
                  <a:srgbClr val="2C2C2C"/>
                </a:solidFill>
                <a:ea typeface="Times New Roman"/>
                <a:cs typeface="Calibri"/>
              </a:rPr>
              <a:t> </a:t>
            </a:r>
            <a:r>
              <a:rPr lang="en-US" sz="1200" dirty="0" err="1">
                <a:solidFill>
                  <a:srgbClr val="2C2C2C"/>
                </a:solidFill>
                <a:ea typeface="Times New Roman"/>
                <a:cs typeface="Calibri"/>
              </a:rPr>
              <a:t>Krivokapić</a:t>
            </a:r>
            <a:r>
              <a:rPr lang="en-US" sz="1200" dirty="0">
                <a:solidFill>
                  <a:srgbClr val="2C2C2C"/>
                </a:solidFill>
                <a:ea typeface="Times New Roman"/>
                <a:cs typeface="Calibri"/>
              </a:rPr>
              <a:t> je u </a:t>
            </a:r>
            <a:r>
              <a:rPr lang="en-US" sz="1200" dirty="0" err="1">
                <a:solidFill>
                  <a:srgbClr val="2C2C2C"/>
                </a:solidFill>
                <a:ea typeface="Times New Roman"/>
                <a:cs typeface="Calibri"/>
              </a:rPr>
              <a:t>okviru</a:t>
            </a:r>
            <a:r>
              <a:rPr lang="en-US" sz="1200" dirty="0">
                <a:solidFill>
                  <a:srgbClr val="2C2C2C"/>
                </a:solidFill>
                <a:ea typeface="Times New Roman"/>
                <a:cs typeface="Calibri"/>
              </a:rPr>
              <a:t> </a:t>
            </a:r>
            <a:r>
              <a:rPr lang="en-US" sz="1200" dirty="0" err="1">
                <a:solidFill>
                  <a:srgbClr val="2C2C2C"/>
                </a:solidFill>
                <a:ea typeface="Times New Roman"/>
                <a:cs typeface="Calibri"/>
              </a:rPr>
              <a:t>manifestacije</a:t>
            </a:r>
            <a:r>
              <a:rPr lang="en-US" sz="1200" dirty="0">
                <a:solidFill>
                  <a:srgbClr val="2C2C2C"/>
                </a:solidFill>
                <a:ea typeface="Times New Roman"/>
                <a:cs typeface="Calibri"/>
              </a:rPr>
              <a:t> </a:t>
            </a:r>
            <a:r>
              <a:rPr lang="en-US" sz="1200" dirty="0" err="1">
                <a:solidFill>
                  <a:srgbClr val="2C2C2C"/>
                </a:solidFill>
                <a:ea typeface="Times New Roman"/>
                <a:cs typeface="Calibri"/>
              </a:rPr>
              <a:t>Dani</a:t>
            </a:r>
            <a:r>
              <a:rPr lang="en-US" sz="1200" dirty="0">
                <a:solidFill>
                  <a:srgbClr val="2C2C2C"/>
                </a:solidFill>
                <a:ea typeface="Times New Roman"/>
                <a:cs typeface="Calibri"/>
              </a:rPr>
              <a:t> </a:t>
            </a:r>
            <a:r>
              <a:rPr lang="en-US" sz="1200" dirty="0" err="1">
                <a:solidFill>
                  <a:srgbClr val="2C2C2C"/>
                </a:solidFill>
                <a:ea typeface="Times New Roman"/>
                <a:cs typeface="Calibri"/>
              </a:rPr>
              <a:t>crnogorskog</a:t>
            </a:r>
            <a:r>
              <a:rPr lang="en-US" sz="1200" dirty="0">
                <a:solidFill>
                  <a:srgbClr val="2C2C2C"/>
                </a:solidFill>
                <a:ea typeface="Times New Roman"/>
                <a:cs typeface="Calibri"/>
              </a:rPr>
              <a:t> </a:t>
            </a:r>
            <a:r>
              <a:rPr lang="en-US" sz="1200" dirty="0" err="1">
                <a:solidFill>
                  <a:srgbClr val="2C2C2C"/>
                </a:solidFill>
                <a:ea typeface="Times New Roman"/>
                <a:cs typeface="Calibri"/>
              </a:rPr>
              <a:t>parlamentarizma</a:t>
            </a:r>
            <a:r>
              <a:rPr lang="en-US" sz="1200" dirty="0">
                <a:solidFill>
                  <a:srgbClr val="2C2C2C"/>
                </a:solidFill>
                <a:ea typeface="Times New Roman"/>
                <a:cs typeface="Calibri"/>
              </a:rPr>
              <a:t>, a </a:t>
            </a:r>
            <a:r>
              <a:rPr lang="en-US" sz="1200" dirty="0" err="1">
                <a:solidFill>
                  <a:srgbClr val="2C2C2C"/>
                </a:solidFill>
                <a:ea typeface="Times New Roman"/>
                <a:cs typeface="Calibri"/>
              </a:rPr>
              <a:t>povodom</a:t>
            </a:r>
            <a:r>
              <a:rPr lang="en-US" sz="1200" dirty="0">
                <a:solidFill>
                  <a:srgbClr val="2C2C2C"/>
                </a:solidFill>
                <a:ea typeface="Times New Roman"/>
                <a:cs typeface="Calibri"/>
              </a:rPr>
              <a:t> </a:t>
            </a:r>
            <a:r>
              <a:rPr lang="en-US" sz="1200" dirty="0" err="1">
                <a:solidFill>
                  <a:srgbClr val="2C2C2C"/>
                </a:solidFill>
                <a:ea typeface="Times New Roman"/>
                <a:cs typeface="Calibri"/>
              </a:rPr>
              <a:t>Evropskog</a:t>
            </a:r>
            <a:r>
              <a:rPr lang="en-US" sz="1200" dirty="0">
                <a:solidFill>
                  <a:srgbClr val="2C2C2C"/>
                </a:solidFill>
                <a:ea typeface="Times New Roman"/>
                <a:cs typeface="Calibri"/>
              </a:rPr>
              <a:t> </a:t>
            </a:r>
            <a:r>
              <a:rPr lang="en-US" sz="1200" dirty="0" err="1">
                <a:solidFill>
                  <a:srgbClr val="2C2C2C"/>
                </a:solidFill>
                <a:ea typeface="Times New Roman"/>
                <a:cs typeface="Calibri"/>
              </a:rPr>
              <a:t>dana</a:t>
            </a:r>
            <a:r>
              <a:rPr lang="en-US" sz="1200" dirty="0">
                <a:solidFill>
                  <a:srgbClr val="2C2C2C"/>
                </a:solidFill>
                <a:ea typeface="Times New Roman"/>
                <a:cs typeface="Calibri"/>
              </a:rPr>
              <a:t> </a:t>
            </a:r>
            <a:r>
              <a:rPr lang="en-US" sz="1200" dirty="0" err="1">
                <a:solidFill>
                  <a:srgbClr val="2C2C2C"/>
                </a:solidFill>
                <a:ea typeface="Times New Roman"/>
                <a:cs typeface="Calibri"/>
              </a:rPr>
              <a:t>jezika</a:t>
            </a:r>
            <a:r>
              <a:rPr lang="en-US" sz="1200" dirty="0">
                <a:solidFill>
                  <a:srgbClr val="2C2C2C"/>
                </a:solidFill>
                <a:ea typeface="Times New Roman"/>
                <a:cs typeface="Calibri"/>
              </a:rPr>
              <a:t> 26. </a:t>
            </a:r>
            <a:r>
              <a:rPr lang="en-US" sz="1200" dirty="0" err="1">
                <a:solidFill>
                  <a:srgbClr val="2C2C2C"/>
                </a:solidFill>
                <a:ea typeface="Times New Roman"/>
                <a:cs typeface="Calibri"/>
              </a:rPr>
              <a:t>septembra</a:t>
            </a:r>
            <a:r>
              <a:rPr lang="en-US" sz="1200" dirty="0">
                <a:solidFill>
                  <a:srgbClr val="2C2C2C"/>
                </a:solidFill>
                <a:ea typeface="Times New Roman"/>
                <a:cs typeface="Calibri"/>
              </a:rPr>
              <a:t> 2012. </a:t>
            </a:r>
            <a:r>
              <a:rPr lang="en-US" sz="1200" dirty="0" err="1">
                <a:solidFill>
                  <a:srgbClr val="2C2C2C"/>
                </a:solidFill>
                <a:ea typeface="Times New Roman"/>
                <a:cs typeface="Calibri"/>
              </a:rPr>
              <a:t>godine</a:t>
            </a:r>
            <a:r>
              <a:rPr lang="en-US" sz="1200" dirty="0">
                <a:solidFill>
                  <a:srgbClr val="2C2C2C"/>
                </a:solidFill>
                <a:ea typeface="Times New Roman"/>
                <a:cs typeface="Calibri"/>
              </a:rPr>
              <a:t>, </a:t>
            </a:r>
            <a:r>
              <a:rPr lang="en-US" sz="1200" dirty="0" err="1">
                <a:solidFill>
                  <a:srgbClr val="2C2C2C"/>
                </a:solidFill>
                <a:ea typeface="Times New Roman"/>
                <a:cs typeface="Calibri"/>
              </a:rPr>
              <a:t>primio</a:t>
            </a:r>
            <a:r>
              <a:rPr lang="en-US" sz="1200" dirty="0">
                <a:solidFill>
                  <a:srgbClr val="2C2C2C"/>
                </a:solidFill>
                <a:ea typeface="Times New Roman"/>
                <a:cs typeface="Calibri"/>
              </a:rPr>
              <a:t> </a:t>
            </a:r>
            <a:r>
              <a:rPr lang="en-US" sz="1200" dirty="0" err="1">
                <a:solidFill>
                  <a:srgbClr val="2C2C2C"/>
                </a:solidFill>
                <a:ea typeface="Times New Roman"/>
                <a:cs typeface="Calibri"/>
              </a:rPr>
              <a:t>uglednike</a:t>
            </a:r>
            <a:r>
              <a:rPr lang="en-US" sz="1200" dirty="0">
                <a:solidFill>
                  <a:srgbClr val="2C2C2C"/>
                </a:solidFill>
                <a:ea typeface="Times New Roman"/>
                <a:cs typeface="Calibri"/>
              </a:rPr>
              <a:t> </a:t>
            </a:r>
            <a:r>
              <a:rPr lang="en-US" sz="1200" dirty="0" err="1">
                <a:solidFill>
                  <a:srgbClr val="2C2C2C"/>
                </a:solidFill>
                <a:ea typeface="Times New Roman"/>
                <a:cs typeface="Calibri"/>
              </a:rPr>
              <a:t>koji</a:t>
            </a:r>
            <a:r>
              <a:rPr lang="en-US" sz="1200" dirty="0">
                <a:solidFill>
                  <a:srgbClr val="2C2C2C"/>
                </a:solidFill>
                <a:ea typeface="Times New Roman"/>
                <a:cs typeface="Calibri"/>
              </a:rPr>
              <a:t> </a:t>
            </a:r>
            <a:r>
              <a:rPr lang="en-US" sz="1200" dirty="0" err="1">
                <a:solidFill>
                  <a:srgbClr val="2C2C2C"/>
                </a:solidFill>
                <a:ea typeface="Times New Roman"/>
                <a:cs typeface="Calibri"/>
              </a:rPr>
              <a:t>institucionalno</a:t>
            </a:r>
            <a:r>
              <a:rPr lang="en-US" sz="1200" dirty="0">
                <a:solidFill>
                  <a:srgbClr val="2C2C2C"/>
                </a:solidFill>
                <a:ea typeface="Times New Roman"/>
                <a:cs typeface="Calibri"/>
              </a:rPr>
              <a:t> </a:t>
            </a:r>
            <a:r>
              <a:rPr lang="en-US" sz="1200" dirty="0" err="1">
                <a:solidFill>
                  <a:srgbClr val="2C2C2C"/>
                </a:solidFill>
                <a:ea typeface="Times New Roman"/>
                <a:cs typeface="Calibri"/>
              </a:rPr>
              <a:t>doprinose</a:t>
            </a:r>
            <a:r>
              <a:rPr lang="en-US" sz="1200" dirty="0">
                <a:solidFill>
                  <a:srgbClr val="2C2C2C"/>
                </a:solidFill>
                <a:ea typeface="Times New Roman"/>
                <a:cs typeface="Calibri"/>
              </a:rPr>
              <a:t> </a:t>
            </a:r>
            <a:r>
              <a:rPr lang="en-US" sz="1200" dirty="0" err="1">
                <a:solidFill>
                  <a:srgbClr val="2C2C2C"/>
                </a:solidFill>
                <a:ea typeface="Times New Roman"/>
                <a:cs typeface="Calibri"/>
              </a:rPr>
              <a:t>afirmaciji</a:t>
            </a:r>
            <a:r>
              <a:rPr lang="en-US" sz="1200" dirty="0">
                <a:solidFill>
                  <a:srgbClr val="2C2C2C"/>
                </a:solidFill>
                <a:ea typeface="Times New Roman"/>
                <a:cs typeface="Calibri"/>
              </a:rPr>
              <a:t> </a:t>
            </a:r>
            <a:r>
              <a:rPr lang="en-US" sz="1200" dirty="0" err="1">
                <a:solidFill>
                  <a:srgbClr val="2C2C2C"/>
                </a:solidFill>
                <a:ea typeface="Times New Roman"/>
                <a:cs typeface="Calibri"/>
              </a:rPr>
              <a:t>crnogorskog</a:t>
            </a:r>
            <a:r>
              <a:rPr lang="en-US" sz="1200" dirty="0">
                <a:solidFill>
                  <a:srgbClr val="2C2C2C"/>
                </a:solidFill>
                <a:ea typeface="Times New Roman"/>
                <a:cs typeface="Calibri"/>
              </a:rPr>
              <a:t> </a:t>
            </a:r>
            <a:r>
              <a:rPr lang="en-US" sz="1200" dirty="0" err="1">
                <a:solidFill>
                  <a:srgbClr val="2C2C2C"/>
                </a:solidFill>
                <a:ea typeface="Times New Roman"/>
                <a:cs typeface="Calibri"/>
              </a:rPr>
              <a:t>jezika</a:t>
            </a:r>
            <a:r>
              <a:rPr lang="en-US" sz="1200" dirty="0">
                <a:solidFill>
                  <a:srgbClr val="2C2C2C"/>
                </a:solidFill>
                <a:ea typeface="Times New Roman"/>
                <a:cs typeface="Calibri"/>
              </a:rPr>
              <a:t>, </a:t>
            </a:r>
            <a:r>
              <a:rPr lang="en-US" sz="1200" dirty="0" err="1">
                <a:solidFill>
                  <a:srgbClr val="2C2C2C"/>
                </a:solidFill>
                <a:ea typeface="Times New Roman"/>
                <a:cs typeface="Calibri"/>
              </a:rPr>
              <a:t>među</a:t>
            </a:r>
            <a:r>
              <a:rPr lang="en-US" sz="1200" dirty="0">
                <a:solidFill>
                  <a:srgbClr val="2C2C2C"/>
                </a:solidFill>
                <a:ea typeface="Times New Roman"/>
                <a:cs typeface="Calibri"/>
              </a:rPr>
              <a:t> </a:t>
            </a:r>
            <a:r>
              <a:rPr lang="en-US" sz="1200" dirty="0" err="1">
                <a:solidFill>
                  <a:srgbClr val="2C2C2C"/>
                </a:solidFill>
                <a:ea typeface="Times New Roman"/>
                <a:cs typeface="Calibri"/>
              </a:rPr>
              <a:t>kojima</a:t>
            </a:r>
            <a:r>
              <a:rPr lang="en-US" sz="1200" dirty="0">
                <a:solidFill>
                  <a:srgbClr val="2C2C2C"/>
                </a:solidFill>
                <a:ea typeface="Times New Roman"/>
                <a:cs typeface="Calibri"/>
              </a:rPr>
              <a:t> </a:t>
            </a:r>
            <a:r>
              <a:rPr lang="en-US" sz="1200" dirty="0" err="1">
                <a:solidFill>
                  <a:srgbClr val="2C2C2C"/>
                </a:solidFill>
                <a:ea typeface="Times New Roman"/>
                <a:cs typeface="Calibri"/>
              </a:rPr>
              <a:t>su</a:t>
            </a:r>
            <a:r>
              <a:rPr lang="en-US" sz="1200" dirty="0">
                <a:solidFill>
                  <a:srgbClr val="2C2C2C"/>
                </a:solidFill>
                <a:ea typeface="Times New Roman"/>
                <a:cs typeface="Calibri"/>
              </a:rPr>
              <a:t> </a:t>
            </a:r>
            <a:r>
              <a:rPr lang="en-US" sz="1200" dirty="0" err="1">
                <a:solidFill>
                  <a:srgbClr val="2C2C2C"/>
                </a:solidFill>
                <a:ea typeface="Times New Roman"/>
                <a:cs typeface="Calibri"/>
              </a:rPr>
              <a:t>bili</a:t>
            </a:r>
            <a:r>
              <a:rPr lang="en-US" sz="1200" dirty="0">
                <a:solidFill>
                  <a:srgbClr val="2C2C2C"/>
                </a:solidFill>
                <a:ea typeface="Times New Roman"/>
                <a:cs typeface="Calibri"/>
              </a:rPr>
              <a:t> </a:t>
            </a:r>
            <a:r>
              <a:rPr lang="en-US" sz="1200" dirty="0" err="1">
                <a:solidFill>
                  <a:srgbClr val="2C2C2C"/>
                </a:solidFill>
                <a:ea typeface="Times New Roman"/>
                <a:cs typeface="Calibri"/>
              </a:rPr>
              <a:t>čelnici</a:t>
            </a:r>
            <a:r>
              <a:rPr lang="en-US" sz="1200" dirty="0">
                <a:solidFill>
                  <a:srgbClr val="2C2C2C"/>
                </a:solidFill>
                <a:ea typeface="Times New Roman"/>
                <a:cs typeface="Calibri"/>
              </a:rPr>
              <a:t> </a:t>
            </a:r>
            <a:r>
              <a:rPr lang="en-US" sz="1200" dirty="0" err="1">
                <a:solidFill>
                  <a:srgbClr val="2C2C2C"/>
                </a:solidFill>
                <a:ea typeface="Times New Roman"/>
                <a:cs typeface="Calibri"/>
              </a:rPr>
              <a:t>Dukljanske</a:t>
            </a:r>
            <a:r>
              <a:rPr lang="en-US" sz="1200" dirty="0">
                <a:solidFill>
                  <a:srgbClr val="2C2C2C"/>
                </a:solidFill>
                <a:ea typeface="Times New Roman"/>
                <a:cs typeface="Calibri"/>
              </a:rPr>
              <a:t> </a:t>
            </a:r>
            <a:r>
              <a:rPr lang="en-US" sz="1200" dirty="0" err="1">
                <a:solidFill>
                  <a:srgbClr val="2C2C2C"/>
                </a:solidFill>
                <a:ea typeface="Times New Roman"/>
                <a:cs typeface="Calibri"/>
              </a:rPr>
              <a:t>akademije</a:t>
            </a:r>
            <a:r>
              <a:rPr lang="en-US" sz="1200" dirty="0">
                <a:solidFill>
                  <a:srgbClr val="2C2C2C"/>
                </a:solidFill>
                <a:ea typeface="Times New Roman"/>
                <a:cs typeface="Calibri"/>
              </a:rPr>
              <a:t> </a:t>
            </a:r>
            <a:r>
              <a:rPr lang="en-US" sz="1200" dirty="0" err="1">
                <a:solidFill>
                  <a:srgbClr val="2C2C2C"/>
                </a:solidFill>
                <a:ea typeface="Times New Roman"/>
                <a:cs typeface="Calibri"/>
              </a:rPr>
              <a:t>nauke</a:t>
            </a:r>
            <a:r>
              <a:rPr lang="en-US" sz="1200" dirty="0">
                <a:solidFill>
                  <a:srgbClr val="2C2C2C"/>
                </a:solidFill>
                <a:ea typeface="Times New Roman"/>
                <a:cs typeface="Calibri"/>
              </a:rPr>
              <a:t> </a:t>
            </a:r>
            <a:r>
              <a:rPr lang="en-US" sz="1200" dirty="0" err="1">
                <a:solidFill>
                  <a:srgbClr val="2C2C2C"/>
                </a:solidFill>
                <a:ea typeface="Times New Roman"/>
                <a:cs typeface="Calibri"/>
              </a:rPr>
              <a:t>i</a:t>
            </a:r>
            <a:r>
              <a:rPr lang="en-US" sz="1200" dirty="0">
                <a:solidFill>
                  <a:srgbClr val="2C2C2C"/>
                </a:solidFill>
                <a:ea typeface="Times New Roman"/>
                <a:cs typeface="Calibri"/>
              </a:rPr>
              <a:t> </a:t>
            </a:r>
            <a:r>
              <a:rPr lang="en-US" sz="1200" dirty="0" err="1">
                <a:solidFill>
                  <a:srgbClr val="2C2C2C"/>
                </a:solidFill>
                <a:ea typeface="Times New Roman"/>
                <a:cs typeface="Calibri"/>
              </a:rPr>
              <a:t>umjetnosti</a:t>
            </a:r>
            <a:r>
              <a:rPr lang="en-US" sz="1200" dirty="0">
                <a:solidFill>
                  <a:srgbClr val="2C2C2C"/>
                </a:solidFill>
                <a:ea typeface="Times New Roman"/>
                <a:cs typeface="Calibri"/>
              </a:rPr>
              <a:t>, </a:t>
            </a:r>
            <a:r>
              <a:rPr lang="en-US" sz="1200" dirty="0" err="1">
                <a:solidFill>
                  <a:srgbClr val="2C2C2C"/>
                </a:solidFill>
                <a:ea typeface="Times New Roman"/>
                <a:cs typeface="Calibri"/>
              </a:rPr>
              <a:t>Matice</a:t>
            </a:r>
            <a:r>
              <a:rPr lang="en-US" sz="1200" dirty="0">
                <a:solidFill>
                  <a:srgbClr val="2C2C2C"/>
                </a:solidFill>
                <a:ea typeface="Times New Roman"/>
                <a:cs typeface="Calibri"/>
              </a:rPr>
              <a:t> </a:t>
            </a:r>
            <a:r>
              <a:rPr lang="en-US" sz="1200" dirty="0" err="1">
                <a:solidFill>
                  <a:srgbClr val="2C2C2C"/>
                </a:solidFill>
                <a:ea typeface="Times New Roman"/>
                <a:cs typeface="Calibri"/>
              </a:rPr>
              <a:t>crnogorske</a:t>
            </a:r>
            <a:r>
              <a:rPr lang="en-US" sz="1200" dirty="0">
                <a:solidFill>
                  <a:srgbClr val="2C2C2C"/>
                </a:solidFill>
                <a:ea typeface="Times New Roman"/>
                <a:cs typeface="Calibri"/>
              </a:rPr>
              <a:t>, PEN </a:t>
            </a:r>
            <a:r>
              <a:rPr lang="en-US" sz="1200" dirty="0" err="1">
                <a:solidFill>
                  <a:srgbClr val="2C2C2C"/>
                </a:solidFill>
                <a:ea typeface="Times New Roman"/>
                <a:cs typeface="Calibri"/>
              </a:rPr>
              <a:t>centra</a:t>
            </a:r>
            <a:r>
              <a:rPr lang="en-US" sz="1200" dirty="0">
                <a:solidFill>
                  <a:srgbClr val="2C2C2C"/>
                </a:solidFill>
                <a:ea typeface="Times New Roman"/>
                <a:cs typeface="Calibri"/>
              </a:rPr>
              <a:t>, </a:t>
            </a:r>
            <a:r>
              <a:rPr lang="en-US" sz="1200" dirty="0" err="1">
                <a:solidFill>
                  <a:srgbClr val="2C2C2C"/>
                </a:solidFill>
                <a:ea typeface="Times New Roman"/>
                <a:cs typeface="Calibri"/>
              </a:rPr>
              <a:t>Crnogorskog</a:t>
            </a:r>
            <a:r>
              <a:rPr lang="en-US" sz="1200" dirty="0">
                <a:solidFill>
                  <a:srgbClr val="2C2C2C"/>
                </a:solidFill>
                <a:ea typeface="Times New Roman"/>
                <a:cs typeface="Calibri"/>
              </a:rPr>
              <a:t> </a:t>
            </a:r>
            <a:r>
              <a:rPr lang="en-US" sz="1200" dirty="0" err="1">
                <a:solidFill>
                  <a:srgbClr val="2C2C2C"/>
                </a:solidFill>
                <a:ea typeface="Times New Roman"/>
                <a:cs typeface="Calibri"/>
              </a:rPr>
              <a:t>društva</a:t>
            </a:r>
            <a:r>
              <a:rPr lang="en-US" sz="1200" dirty="0">
                <a:solidFill>
                  <a:srgbClr val="2C2C2C"/>
                </a:solidFill>
                <a:ea typeface="Times New Roman"/>
                <a:cs typeface="Calibri"/>
              </a:rPr>
              <a:t> </a:t>
            </a:r>
            <a:r>
              <a:rPr lang="en-US" sz="1200" dirty="0" err="1">
                <a:solidFill>
                  <a:srgbClr val="2C2C2C"/>
                </a:solidFill>
                <a:ea typeface="Times New Roman"/>
                <a:cs typeface="Calibri"/>
              </a:rPr>
              <a:t>nezavisnih</a:t>
            </a:r>
            <a:r>
              <a:rPr lang="en-US" sz="1200" dirty="0">
                <a:solidFill>
                  <a:srgbClr val="2C2C2C"/>
                </a:solidFill>
                <a:ea typeface="Times New Roman"/>
                <a:cs typeface="Calibri"/>
              </a:rPr>
              <a:t> </a:t>
            </a:r>
            <a:r>
              <a:rPr lang="en-US" sz="1200" dirty="0" err="1">
                <a:solidFill>
                  <a:srgbClr val="2C2C2C"/>
                </a:solidFill>
                <a:ea typeface="Times New Roman"/>
                <a:cs typeface="Calibri"/>
              </a:rPr>
              <a:t>književnika</a:t>
            </a:r>
            <a:r>
              <a:rPr lang="en-US" sz="1200" dirty="0">
                <a:solidFill>
                  <a:srgbClr val="2C2C2C"/>
                </a:solidFill>
                <a:ea typeface="Times New Roman"/>
                <a:cs typeface="Calibri"/>
              </a:rPr>
              <a:t>, </a:t>
            </a:r>
            <a:r>
              <a:rPr lang="en-US" sz="1200" dirty="0" err="1">
                <a:solidFill>
                  <a:srgbClr val="2C2C2C"/>
                </a:solidFill>
                <a:ea typeface="Times New Roman"/>
                <a:cs typeface="Calibri"/>
              </a:rPr>
              <a:t>Fondacije</a:t>
            </a:r>
            <a:r>
              <a:rPr lang="en-US" sz="1200" dirty="0">
                <a:solidFill>
                  <a:srgbClr val="2C2C2C"/>
                </a:solidFill>
                <a:ea typeface="Times New Roman"/>
                <a:cs typeface="Calibri"/>
              </a:rPr>
              <a:t> </a:t>
            </a:r>
            <a:r>
              <a:rPr lang="en-US" sz="1200" dirty="0" err="1">
                <a:solidFill>
                  <a:srgbClr val="2C2C2C"/>
                </a:solidFill>
                <a:ea typeface="Times New Roman"/>
                <a:cs typeface="Calibri"/>
              </a:rPr>
              <a:t>Sveti</a:t>
            </a:r>
            <a:r>
              <a:rPr lang="en-US" sz="1200" dirty="0">
                <a:solidFill>
                  <a:srgbClr val="2C2C2C"/>
                </a:solidFill>
                <a:ea typeface="Times New Roman"/>
                <a:cs typeface="Calibri"/>
              </a:rPr>
              <a:t> </a:t>
            </a:r>
            <a:r>
              <a:rPr lang="en-US" sz="1200" dirty="0" err="1">
                <a:solidFill>
                  <a:srgbClr val="2C2C2C"/>
                </a:solidFill>
                <a:ea typeface="Times New Roman"/>
                <a:cs typeface="Calibri"/>
              </a:rPr>
              <a:t>Petar</a:t>
            </a:r>
            <a:r>
              <a:rPr lang="en-US" sz="1200" dirty="0">
                <a:solidFill>
                  <a:srgbClr val="2C2C2C"/>
                </a:solidFill>
                <a:ea typeface="Times New Roman"/>
                <a:cs typeface="Calibri"/>
              </a:rPr>
              <a:t> </a:t>
            </a:r>
            <a:r>
              <a:rPr lang="en-US" sz="1200" dirty="0" err="1">
                <a:solidFill>
                  <a:srgbClr val="2C2C2C"/>
                </a:solidFill>
                <a:ea typeface="Times New Roman"/>
                <a:cs typeface="Calibri"/>
              </a:rPr>
              <a:t>Cetinjski</a:t>
            </a:r>
            <a:r>
              <a:rPr lang="en-US" sz="1200" dirty="0">
                <a:solidFill>
                  <a:srgbClr val="2C2C2C"/>
                </a:solidFill>
                <a:ea typeface="Times New Roman"/>
                <a:cs typeface="Calibri"/>
              </a:rPr>
              <a:t> </a:t>
            </a:r>
            <a:r>
              <a:rPr lang="en-US" sz="1200" dirty="0" err="1">
                <a:solidFill>
                  <a:srgbClr val="2C2C2C"/>
                </a:solidFill>
                <a:ea typeface="Times New Roman"/>
                <a:cs typeface="Calibri"/>
              </a:rPr>
              <a:t>i</a:t>
            </a:r>
            <a:r>
              <a:rPr lang="en-US" sz="1200" dirty="0">
                <a:solidFill>
                  <a:srgbClr val="2C2C2C"/>
                </a:solidFill>
                <a:ea typeface="Times New Roman"/>
                <a:cs typeface="Calibri"/>
              </a:rPr>
              <a:t> </a:t>
            </a:r>
            <a:r>
              <a:rPr lang="en-US" sz="1200" dirty="0" err="1">
                <a:solidFill>
                  <a:srgbClr val="2C2C2C"/>
                </a:solidFill>
                <a:ea typeface="Times New Roman"/>
                <a:cs typeface="Calibri"/>
              </a:rPr>
              <a:t>Instituta</a:t>
            </a:r>
            <a:r>
              <a:rPr lang="en-US" sz="1200" dirty="0">
                <a:solidFill>
                  <a:srgbClr val="2C2C2C"/>
                </a:solidFill>
                <a:ea typeface="Times New Roman"/>
                <a:cs typeface="Calibri"/>
              </a:rPr>
              <a:t> </a:t>
            </a:r>
            <a:r>
              <a:rPr lang="en-US" sz="1200" dirty="0" err="1">
                <a:solidFill>
                  <a:srgbClr val="2C2C2C"/>
                </a:solidFill>
                <a:ea typeface="Times New Roman"/>
                <a:cs typeface="Calibri"/>
              </a:rPr>
              <a:t>za</a:t>
            </a:r>
            <a:r>
              <a:rPr lang="en-US" sz="1200" dirty="0">
                <a:solidFill>
                  <a:srgbClr val="2C2C2C"/>
                </a:solidFill>
                <a:ea typeface="Times New Roman"/>
                <a:cs typeface="Calibri"/>
              </a:rPr>
              <a:t> </a:t>
            </a:r>
            <a:r>
              <a:rPr lang="en-US" sz="1200" dirty="0" err="1">
                <a:solidFill>
                  <a:srgbClr val="2C2C2C"/>
                </a:solidFill>
                <a:ea typeface="Times New Roman"/>
                <a:cs typeface="Calibri"/>
              </a:rPr>
              <a:t>crnogorski</a:t>
            </a:r>
            <a:r>
              <a:rPr lang="en-US" sz="1200" dirty="0">
                <a:solidFill>
                  <a:srgbClr val="2C2C2C"/>
                </a:solidFill>
                <a:ea typeface="Times New Roman"/>
                <a:cs typeface="Calibri"/>
              </a:rPr>
              <a:t> </a:t>
            </a:r>
            <a:r>
              <a:rPr lang="en-US" sz="1200" dirty="0" err="1">
                <a:solidFill>
                  <a:srgbClr val="2C2C2C"/>
                </a:solidFill>
                <a:ea typeface="Times New Roman"/>
                <a:cs typeface="Calibri"/>
              </a:rPr>
              <a:t>jezik</a:t>
            </a:r>
            <a:r>
              <a:rPr lang="en-US" sz="1200" dirty="0">
                <a:solidFill>
                  <a:srgbClr val="2C2C2C"/>
                </a:solidFill>
                <a:ea typeface="Times New Roman"/>
                <a:cs typeface="Calibri"/>
              </a:rPr>
              <a:t>.  </a:t>
            </a:r>
            <a:r>
              <a:rPr lang="en-US" sz="1200" dirty="0" err="1">
                <a:solidFill>
                  <a:srgbClr val="2C2C2C"/>
                </a:solidFill>
                <a:ea typeface="Times New Roman"/>
                <a:cs typeface="Calibri"/>
              </a:rPr>
              <a:t>Krivokapić</a:t>
            </a:r>
            <a:r>
              <a:rPr lang="en-US" sz="1200" dirty="0">
                <a:solidFill>
                  <a:srgbClr val="2C2C2C"/>
                </a:solidFill>
                <a:ea typeface="Times New Roman"/>
                <a:cs typeface="Calibri"/>
              </a:rPr>
              <a:t> je </a:t>
            </a:r>
            <a:r>
              <a:rPr lang="en-US" sz="1200" dirty="0" err="1">
                <a:solidFill>
                  <a:srgbClr val="2C2C2C"/>
                </a:solidFill>
                <a:ea typeface="Times New Roman"/>
                <a:cs typeface="Calibri"/>
              </a:rPr>
              <a:t>razgovarao</a:t>
            </a:r>
            <a:r>
              <a:rPr lang="en-US" sz="1200" dirty="0">
                <a:solidFill>
                  <a:srgbClr val="2C2C2C"/>
                </a:solidFill>
                <a:ea typeface="Times New Roman"/>
                <a:cs typeface="Calibri"/>
              </a:rPr>
              <a:t> </a:t>
            </a:r>
            <a:r>
              <a:rPr lang="en-US" sz="1200" dirty="0" err="1">
                <a:solidFill>
                  <a:srgbClr val="2C2C2C"/>
                </a:solidFill>
                <a:ea typeface="Times New Roman"/>
                <a:cs typeface="Calibri"/>
              </a:rPr>
              <a:t>i</a:t>
            </a:r>
            <a:r>
              <a:rPr lang="en-US" sz="1200" dirty="0">
                <a:solidFill>
                  <a:srgbClr val="2C2C2C"/>
                </a:solidFill>
                <a:ea typeface="Times New Roman"/>
                <a:cs typeface="Calibri"/>
              </a:rPr>
              <a:t> </a:t>
            </a:r>
            <a:r>
              <a:rPr lang="en-US" sz="1200" dirty="0" err="1">
                <a:solidFill>
                  <a:srgbClr val="2C2C2C"/>
                </a:solidFill>
                <a:ea typeface="Times New Roman"/>
                <a:cs typeface="Calibri"/>
              </a:rPr>
              <a:t>sa</a:t>
            </a:r>
            <a:r>
              <a:rPr lang="en-US" sz="1200" dirty="0">
                <a:solidFill>
                  <a:srgbClr val="2C2C2C"/>
                </a:solidFill>
                <a:ea typeface="Times New Roman"/>
                <a:cs typeface="Calibri"/>
              </a:rPr>
              <a:t> </a:t>
            </a:r>
            <a:r>
              <a:rPr lang="en-US" sz="1200" dirty="0" err="1">
                <a:solidFill>
                  <a:srgbClr val="2C2C2C"/>
                </a:solidFill>
                <a:ea typeface="Times New Roman"/>
                <a:cs typeface="Calibri"/>
              </a:rPr>
              <a:t>učenicima</a:t>
            </a:r>
            <a:r>
              <a:rPr lang="en-US" sz="1200" dirty="0">
                <a:solidFill>
                  <a:srgbClr val="2C2C2C"/>
                </a:solidFill>
                <a:ea typeface="Times New Roman"/>
                <a:cs typeface="Calibri"/>
              </a:rPr>
              <a:t> OŠ “21.maj” </a:t>
            </a:r>
            <a:r>
              <a:rPr lang="en-US" sz="1200" dirty="0" err="1">
                <a:solidFill>
                  <a:srgbClr val="2C2C2C"/>
                </a:solidFill>
                <a:ea typeface="Times New Roman"/>
                <a:cs typeface="Calibri"/>
              </a:rPr>
              <a:t>kojima</a:t>
            </a:r>
            <a:r>
              <a:rPr lang="en-US" sz="1200" dirty="0">
                <a:solidFill>
                  <a:srgbClr val="2C2C2C"/>
                </a:solidFill>
                <a:ea typeface="Times New Roman"/>
                <a:cs typeface="Calibri"/>
              </a:rPr>
              <a:t> je </a:t>
            </a:r>
            <a:r>
              <a:rPr lang="en-US" sz="1200" dirty="0" err="1">
                <a:solidFill>
                  <a:srgbClr val="2C2C2C"/>
                </a:solidFill>
                <a:ea typeface="Times New Roman"/>
                <a:cs typeface="Calibri"/>
              </a:rPr>
              <a:t>poručio</a:t>
            </a:r>
            <a:r>
              <a:rPr lang="en-US" sz="1200" dirty="0">
                <a:solidFill>
                  <a:srgbClr val="2C2C2C"/>
                </a:solidFill>
                <a:ea typeface="Times New Roman"/>
                <a:cs typeface="Calibri"/>
              </a:rPr>
              <a:t> da </a:t>
            </a:r>
            <a:r>
              <a:rPr lang="en-US" sz="1200" dirty="0" err="1">
                <a:solidFill>
                  <a:srgbClr val="2C2C2C"/>
                </a:solidFill>
                <a:ea typeface="Times New Roman"/>
                <a:cs typeface="Calibri"/>
              </a:rPr>
              <a:t>su</a:t>
            </a:r>
            <a:r>
              <a:rPr lang="en-US" sz="1200" dirty="0">
                <a:solidFill>
                  <a:srgbClr val="2C2C2C"/>
                </a:solidFill>
                <a:ea typeface="Times New Roman"/>
                <a:cs typeface="Calibri"/>
              </a:rPr>
              <a:t>   </a:t>
            </a:r>
            <a:r>
              <a:rPr lang="en-US" sz="1200" dirty="0" err="1">
                <a:solidFill>
                  <a:srgbClr val="2C2C2C"/>
                </a:solidFill>
                <a:ea typeface="Times New Roman"/>
                <a:cs typeface="Calibri"/>
              </a:rPr>
              <a:t>oni</a:t>
            </a:r>
            <a:r>
              <a:rPr lang="en-US" sz="1200" dirty="0">
                <a:solidFill>
                  <a:srgbClr val="2C2C2C"/>
                </a:solidFill>
                <a:ea typeface="Times New Roman"/>
                <a:cs typeface="Calibri"/>
              </a:rPr>
              <a:t> – </a:t>
            </a:r>
            <a:r>
              <a:rPr lang="en-US" sz="1200" dirty="0" err="1">
                <a:solidFill>
                  <a:srgbClr val="2C2C2C"/>
                </a:solidFill>
                <a:ea typeface="Times New Roman"/>
                <a:cs typeface="Calibri"/>
              </a:rPr>
              <a:t>djeca</a:t>
            </a:r>
            <a:r>
              <a:rPr lang="en-US" sz="1200" dirty="0">
                <a:solidFill>
                  <a:srgbClr val="2C2C2C"/>
                </a:solidFill>
                <a:ea typeface="Times New Roman"/>
                <a:cs typeface="Calibri"/>
              </a:rPr>
              <a:t> </a:t>
            </a:r>
            <a:r>
              <a:rPr lang="en-US" sz="1200" dirty="0" err="1">
                <a:solidFill>
                  <a:srgbClr val="2C2C2C"/>
                </a:solidFill>
                <a:ea typeface="Times New Roman"/>
                <a:cs typeface="Calibri"/>
              </a:rPr>
              <a:t>države</a:t>
            </a:r>
            <a:r>
              <a:rPr lang="en-US" sz="1200" dirty="0">
                <a:solidFill>
                  <a:srgbClr val="2C2C2C"/>
                </a:solidFill>
                <a:ea typeface="Times New Roman"/>
                <a:cs typeface="Calibri"/>
              </a:rPr>
              <a:t> </a:t>
            </a:r>
            <a:r>
              <a:rPr lang="en-US" sz="1200" dirty="0" err="1">
                <a:solidFill>
                  <a:srgbClr val="2C2C2C"/>
                </a:solidFill>
                <a:ea typeface="Times New Roman"/>
                <a:cs typeface="Calibri"/>
              </a:rPr>
              <a:t>koja</a:t>
            </a:r>
            <a:r>
              <a:rPr lang="en-US" sz="1200" dirty="0">
                <a:solidFill>
                  <a:srgbClr val="2C2C2C"/>
                </a:solidFill>
                <a:ea typeface="Times New Roman"/>
                <a:cs typeface="Calibri"/>
              </a:rPr>
              <a:t> je </a:t>
            </a:r>
            <a:r>
              <a:rPr lang="en-US" sz="1200" dirty="0" err="1">
                <a:solidFill>
                  <a:srgbClr val="2C2C2C"/>
                </a:solidFill>
                <a:ea typeface="Times New Roman"/>
                <a:cs typeface="Calibri"/>
              </a:rPr>
              <a:t>nastala</a:t>
            </a:r>
            <a:r>
              <a:rPr lang="en-US" sz="1200" dirty="0">
                <a:solidFill>
                  <a:srgbClr val="2C2C2C"/>
                </a:solidFill>
                <a:ea typeface="Times New Roman"/>
                <a:cs typeface="Calibri"/>
              </a:rPr>
              <a:t> </a:t>
            </a:r>
            <a:r>
              <a:rPr lang="en-US" sz="1200" dirty="0" err="1">
                <a:solidFill>
                  <a:srgbClr val="2C2C2C"/>
                </a:solidFill>
                <a:ea typeface="Times New Roman"/>
                <a:cs typeface="Calibri"/>
              </a:rPr>
              <a:t>i</a:t>
            </a:r>
            <a:r>
              <a:rPr lang="en-US" sz="1200" dirty="0">
                <a:solidFill>
                  <a:srgbClr val="2C2C2C"/>
                </a:solidFill>
                <a:ea typeface="Times New Roman"/>
                <a:cs typeface="Calibri"/>
              </a:rPr>
              <a:t> </a:t>
            </a:r>
            <a:r>
              <a:rPr lang="en-US" sz="1200" dirty="0" err="1">
                <a:solidFill>
                  <a:srgbClr val="2C2C2C"/>
                </a:solidFill>
                <a:ea typeface="Times New Roman"/>
                <a:cs typeface="Calibri"/>
              </a:rPr>
              <a:t>opstala</a:t>
            </a:r>
            <a:r>
              <a:rPr lang="en-US" sz="1200" dirty="0">
                <a:solidFill>
                  <a:srgbClr val="2C2C2C"/>
                </a:solidFill>
                <a:ea typeface="Times New Roman"/>
                <a:cs typeface="Calibri"/>
              </a:rPr>
              <a:t> </a:t>
            </a:r>
            <a:r>
              <a:rPr lang="en-US" sz="1200" dirty="0" err="1">
                <a:solidFill>
                  <a:srgbClr val="2C2C2C"/>
                </a:solidFill>
                <a:ea typeface="Times New Roman"/>
                <a:cs typeface="Calibri"/>
              </a:rPr>
              <a:t>na</a:t>
            </a:r>
            <a:r>
              <a:rPr lang="en-US" sz="1200" dirty="0">
                <a:solidFill>
                  <a:srgbClr val="2C2C2C"/>
                </a:solidFill>
                <a:ea typeface="Times New Roman"/>
                <a:cs typeface="Calibri"/>
              </a:rPr>
              <a:t> </a:t>
            </a:r>
            <a:r>
              <a:rPr lang="en-US" sz="1200" dirty="0" err="1">
                <a:solidFill>
                  <a:srgbClr val="2C2C2C"/>
                </a:solidFill>
                <a:ea typeface="Times New Roman"/>
                <a:cs typeface="Calibri"/>
              </a:rPr>
              <a:t>riječi</a:t>
            </a:r>
            <a:r>
              <a:rPr lang="en-US" sz="1200" dirty="0">
                <a:solidFill>
                  <a:srgbClr val="2C2C2C"/>
                </a:solidFill>
                <a:ea typeface="Times New Roman"/>
                <a:cs typeface="Calibri"/>
              </a:rPr>
              <a:t>. </a:t>
            </a:r>
            <a:r>
              <a:rPr lang="en-US" sz="1200" dirty="0" err="1">
                <a:solidFill>
                  <a:srgbClr val="2C2C2C"/>
                </a:solidFill>
                <a:ea typeface="Times New Roman"/>
                <a:cs typeface="Calibri"/>
              </a:rPr>
              <a:t>V</a:t>
            </a:r>
            <a:r>
              <a:rPr lang="en-US" sz="1200" dirty="0" err="1">
                <a:ea typeface="Calibri"/>
                <a:cs typeface="Calibri"/>
              </a:rPr>
              <a:t>elika</a:t>
            </a:r>
            <a:r>
              <a:rPr lang="en-US" sz="1200" dirty="0">
                <a:ea typeface="Calibri"/>
                <a:cs typeface="Calibri"/>
              </a:rPr>
              <a:t> </a:t>
            </a:r>
            <a:r>
              <a:rPr lang="en-US" sz="1200" dirty="0" err="1">
                <a:ea typeface="Calibri"/>
                <a:cs typeface="Calibri"/>
              </a:rPr>
              <a:t>nam</a:t>
            </a:r>
            <a:r>
              <a:rPr lang="en-US" sz="1200" dirty="0">
                <a:ea typeface="Calibri"/>
                <a:cs typeface="Calibri"/>
              </a:rPr>
              <a:t> je </a:t>
            </a:r>
            <a:r>
              <a:rPr lang="en-US" sz="1200" dirty="0" err="1">
                <a:ea typeface="Calibri"/>
                <a:cs typeface="Calibri"/>
              </a:rPr>
              <a:t>čast</a:t>
            </a:r>
            <a:r>
              <a:rPr lang="en-US" sz="1200" dirty="0">
                <a:ea typeface="Calibri"/>
                <a:cs typeface="Calibri"/>
              </a:rPr>
              <a:t> </a:t>
            </a:r>
            <a:r>
              <a:rPr lang="en-US" sz="1200" dirty="0" err="1">
                <a:ea typeface="Calibri"/>
                <a:cs typeface="Calibri"/>
              </a:rPr>
              <a:t>i</a:t>
            </a:r>
            <a:r>
              <a:rPr lang="en-US" sz="1200" dirty="0">
                <a:ea typeface="Calibri"/>
                <a:cs typeface="Calibri"/>
              </a:rPr>
              <a:t> </a:t>
            </a:r>
            <a:r>
              <a:rPr lang="en-US" sz="1200" dirty="0" err="1">
                <a:ea typeface="Calibri"/>
                <a:cs typeface="Calibri"/>
              </a:rPr>
              <a:t>zadovoljstvo</a:t>
            </a:r>
            <a:r>
              <a:rPr lang="en-US" sz="1200" dirty="0">
                <a:ea typeface="Calibri"/>
                <a:cs typeface="Calibri"/>
              </a:rPr>
              <a:t> </a:t>
            </a:r>
            <a:r>
              <a:rPr lang="en-US" sz="1200" dirty="0" err="1">
                <a:ea typeface="Calibri"/>
                <a:cs typeface="Calibri"/>
              </a:rPr>
              <a:t>što</a:t>
            </a:r>
            <a:r>
              <a:rPr lang="en-US" sz="1200" dirty="0">
                <a:ea typeface="Calibri"/>
                <a:cs typeface="Calibri"/>
              </a:rPr>
              <a:t> </a:t>
            </a:r>
            <a:r>
              <a:rPr lang="en-US" sz="1200" dirty="0" err="1">
                <a:ea typeface="Calibri"/>
                <a:cs typeface="Calibri"/>
              </a:rPr>
              <a:t>smo</a:t>
            </a:r>
            <a:r>
              <a:rPr lang="en-US" sz="1200" dirty="0">
                <a:ea typeface="Calibri"/>
                <a:cs typeface="Calibri"/>
              </a:rPr>
              <a:t> </a:t>
            </a:r>
            <a:r>
              <a:rPr lang="en-US" sz="1200" dirty="0" err="1">
                <a:ea typeface="Calibri"/>
                <a:cs typeface="Calibri"/>
              </a:rPr>
              <a:t>bili</a:t>
            </a:r>
            <a:r>
              <a:rPr lang="en-US" sz="1200" dirty="0">
                <a:ea typeface="Calibri"/>
                <a:cs typeface="Calibri"/>
              </a:rPr>
              <a:t> </a:t>
            </a:r>
            <a:r>
              <a:rPr lang="en-US" sz="1200" dirty="0" err="1">
                <a:ea typeface="Calibri"/>
                <a:cs typeface="Calibri"/>
              </a:rPr>
              <a:t>dio</a:t>
            </a:r>
            <a:r>
              <a:rPr lang="en-US" sz="1200" dirty="0">
                <a:ea typeface="Calibri"/>
                <a:cs typeface="Calibri"/>
              </a:rPr>
              <a:t> </a:t>
            </a:r>
            <a:r>
              <a:rPr lang="en-US" sz="1200" dirty="0" err="1">
                <a:ea typeface="Calibri"/>
                <a:cs typeface="Calibri"/>
              </a:rPr>
              <a:t>ovog</a:t>
            </a:r>
            <a:r>
              <a:rPr lang="en-US" sz="1200" dirty="0">
                <a:ea typeface="Calibri"/>
                <a:cs typeface="Calibri"/>
              </a:rPr>
              <a:t> </a:t>
            </a:r>
            <a:r>
              <a:rPr lang="en-US" sz="1200" dirty="0" err="1">
                <a:ea typeface="Calibri"/>
                <a:cs typeface="Calibri"/>
              </a:rPr>
              <a:t>ambijenta</a:t>
            </a:r>
            <a:r>
              <a:rPr lang="en-US" sz="1200" dirty="0">
                <a:ea typeface="Calibri"/>
                <a:cs typeface="Calibri"/>
              </a:rPr>
              <a:t> </a:t>
            </a:r>
            <a:r>
              <a:rPr lang="en-US" sz="1200" dirty="0" err="1">
                <a:ea typeface="Calibri"/>
                <a:cs typeface="Calibri"/>
              </a:rPr>
              <a:t>i</a:t>
            </a:r>
            <a:r>
              <a:rPr lang="en-US" sz="1200" dirty="0">
                <a:ea typeface="Calibri"/>
                <a:cs typeface="Calibri"/>
              </a:rPr>
              <a:t> </a:t>
            </a:r>
            <a:r>
              <a:rPr lang="en-US" sz="1200" dirty="0" err="1">
                <a:ea typeface="Calibri"/>
                <a:cs typeface="Calibri"/>
              </a:rPr>
              <a:t>upoznali</a:t>
            </a:r>
            <a:r>
              <a:rPr lang="en-US" sz="1200" dirty="0">
                <a:ea typeface="Calibri"/>
                <a:cs typeface="Calibri"/>
              </a:rPr>
              <a:t> </a:t>
            </a:r>
            <a:r>
              <a:rPr lang="en-US" sz="1200" dirty="0" err="1">
                <a:ea typeface="Calibri"/>
                <a:cs typeface="Calibri"/>
              </a:rPr>
              <a:t>Predsjednika</a:t>
            </a:r>
            <a:r>
              <a:rPr lang="en-US" sz="1200" dirty="0">
                <a:ea typeface="Calibri"/>
                <a:cs typeface="Calibri"/>
              </a:rPr>
              <a:t> </a:t>
            </a:r>
            <a:r>
              <a:rPr lang="en-US" sz="1200" dirty="0" err="1">
                <a:ea typeface="Calibri"/>
                <a:cs typeface="Calibri"/>
              </a:rPr>
              <a:t>Skupstine</a:t>
            </a:r>
            <a:r>
              <a:rPr lang="en-US" sz="1200" dirty="0">
                <a:ea typeface="Calibri"/>
                <a:cs typeface="Calibri"/>
              </a:rPr>
              <a:t> </a:t>
            </a:r>
            <a:r>
              <a:rPr lang="en-US" sz="1200" dirty="0" err="1">
                <a:ea typeface="Calibri"/>
                <a:cs typeface="Calibri"/>
              </a:rPr>
              <a:t>Crne</a:t>
            </a:r>
            <a:r>
              <a:rPr lang="en-US" sz="1200" dirty="0">
                <a:ea typeface="Calibri"/>
                <a:cs typeface="Calibri"/>
              </a:rPr>
              <a:t> Gore, </a:t>
            </a:r>
            <a:r>
              <a:rPr lang="en-US" sz="1200" dirty="0" err="1">
                <a:ea typeface="Calibri"/>
                <a:cs typeface="Calibri"/>
              </a:rPr>
              <a:t>koji</a:t>
            </a:r>
            <a:r>
              <a:rPr lang="en-US" sz="1200" dirty="0">
                <a:ea typeface="Calibri"/>
                <a:cs typeface="Calibri"/>
              </a:rPr>
              <a:t> je </a:t>
            </a:r>
            <a:r>
              <a:rPr lang="en-US" sz="1200" dirty="0" err="1">
                <a:ea typeface="Calibri"/>
                <a:cs typeface="Calibri"/>
              </a:rPr>
              <a:t>izdvojio</a:t>
            </a:r>
            <a:r>
              <a:rPr lang="en-US" sz="1200" dirty="0">
                <a:ea typeface="Calibri"/>
                <a:cs typeface="Calibri"/>
              </a:rPr>
              <a:t> </a:t>
            </a:r>
            <a:r>
              <a:rPr lang="en-US" sz="1200" dirty="0" err="1">
                <a:ea typeface="Calibri"/>
                <a:cs typeface="Calibri"/>
              </a:rPr>
              <a:t>dio</a:t>
            </a:r>
            <a:r>
              <a:rPr lang="en-US" sz="1200" dirty="0">
                <a:ea typeface="Calibri"/>
                <a:cs typeface="Calibri"/>
              </a:rPr>
              <a:t> </a:t>
            </a:r>
            <a:r>
              <a:rPr lang="en-US" sz="1200" dirty="0" err="1">
                <a:ea typeface="Calibri"/>
                <a:cs typeface="Calibri"/>
              </a:rPr>
              <a:t>dragocjenog</a:t>
            </a:r>
            <a:r>
              <a:rPr lang="en-US" sz="1200" dirty="0">
                <a:ea typeface="Calibri"/>
                <a:cs typeface="Calibri"/>
              </a:rPr>
              <a:t> </a:t>
            </a:r>
            <a:r>
              <a:rPr lang="en-US" sz="1200" dirty="0" err="1">
                <a:ea typeface="Calibri"/>
                <a:cs typeface="Calibri"/>
              </a:rPr>
              <a:t>vremena</a:t>
            </a:r>
            <a:r>
              <a:rPr lang="en-US" sz="1200" dirty="0">
                <a:ea typeface="Calibri"/>
                <a:cs typeface="Calibri"/>
              </a:rPr>
              <a:t> da se </a:t>
            </a:r>
            <a:r>
              <a:rPr lang="en-US" sz="1200" dirty="0" err="1">
                <a:ea typeface="Calibri"/>
                <a:cs typeface="Calibri"/>
              </a:rPr>
              <a:t>sa</a:t>
            </a:r>
            <a:r>
              <a:rPr lang="en-US" sz="1200" dirty="0">
                <a:ea typeface="Calibri"/>
                <a:cs typeface="Calibri"/>
              </a:rPr>
              <a:t> </a:t>
            </a:r>
            <a:r>
              <a:rPr lang="en-US" sz="1200" dirty="0" err="1">
                <a:ea typeface="Calibri"/>
                <a:cs typeface="Calibri"/>
              </a:rPr>
              <a:t>nama</a:t>
            </a:r>
            <a:r>
              <a:rPr lang="en-US" sz="1200" dirty="0">
                <a:ea typeface="Calibri"/>
                <a:cs typeface="Calibri"/>
              </a:rPr>
              <a:t> </a:t>
            </a:r>
            <a:r>
              <a:rPr lang="en-US" sz="1200" dirty="0" err="1" smtClean="0">
                <a:ea typeface="Calibri"/>
                <a:cs typeface="Calibri"/>
              </a:rPr>
              <a:t>druži</a:t>
            </a:r>
            <a:r>
              <a:rPr lang="en-US" sz="1200" dirty="0" smtClean="0">
                <a:ea typeface="Calibri"/>
                <a:cs typeface="Calibri"/>
              </a:rPr>
              <a:t>.</a:t>
            </a:r>
            <a:endParaRPr lang="sr-Latn-ME" sz="1200" dirty="0" smtClean="0">
              <a:ea typeface="Calibri"/>
              <a:cs typeface="Times New Roman"/>
            </a:endParaRPr>
          </a:p>
          <a:p>
            <a:pPr>
              <a:spcAft>
                <a:spcPts val="1000"/>
              </a:spcAft>
            </a:pPr>
            <a:r>
              <a:rPr lang="sr-Latn-ME" sz="1200" dirty="0" smtClean="0">
                <a:solidFill>
                  <a:srgbClr val="2C2C2C"/>
                </a:solidFill>
                <a:ea typeface="Times New Roman"/>
                <a:cs typeface="Times New Roman"/>
              </a:rPr>
              <a:t>   </a:t>
            </a:r>
            <a:r>
              <a:rPr lang="en-US" sz="1200" dirty="0" smtClean="0">
                <a:solidFill>
                  <a:srgbClr val="2C2C2C"/>
                </a:solidFill>
                <a:ea typeface="Times New Roman"/>
              </a:rPr>
              <a:t> </a:t>
            </a:r>
            <a:r>
              <a:rPr lang="en-US" sz="1200" dirty="0" err="1" smtClean="0">
                <a:solidFill>
                  <a:srgbClr val="2C2C2C"/>
                </a:solidFill>
                <a:ea typeface="Times New Roman"/>
              </a:rPr>
              <a:t>Svi</a:t>
            </a:r>
            <a:r>
              <a:rPr lang="en-US" sz="1200" dirty="0" smtClean="0">
                <a:solidFill>
                  <a:srgbClr val="2C2C2C"/>
                </a:solidFill>
                <a:ea typeface="Times New Roman"/>
              </a:rPr>
              <a:t> </a:t>
            </a:r>
            <a:r>
              <a:rPr lang="en-US" sz="1200" dirty="0" err="1" smtClean="0">
                <a:solidFill>
                  <a:srgbClr val="2C2C2C"/>
                </a:solidFill>
                <a:ea typeface="Times New Roman"/>
              </a:rPr>
              <a:t>predsjednikovi</a:t>
            </a:r>
            <a:r>
              <a:rPr lang="en-US" sz="1200" dirty="0" smtClean="0">
                <a:solidFill>
                  <a:srgbClr val="2C2C2C"/>
                </a:solidFill>
                <a:ea typeface="Times New Roman"/>
              </a:rPr>
              <a:t> </a:t>
            </a:r>
            <a:r>
              <a:rPr lang="en-US" sz="1200" dirty="0" err="1" smtClean="0">
                <a:solidFill>
                  <a:srgbClr val="2C2C2C"/>
                </a:solidFill>
                <a:ea typeface="Times New Roman"/>
              </a:rPr>
              <a:t>gosti</a:t>
            </a:r>
            <a:r>
              <a:rPr lang="en-US" sz="1200" dirty="0" smtClean="0">
                <a:solidFill>
                  <a:srgbClr val="2C2C2C"/>
                </a:solidFill>
                <a:ea typeface="Times New Roman"/>
              </a:rPr>
              <a:t> </a:t>
            </a:r>
            <a:r>
              <a:rPr lang="en-US" sz="1200" dirty="0" err="1" smtClean="0">
                <a:solidFill>
                  <a:srgbClr val="2C2C2C"/>
                </a:solidFill>
                <a:ea typeface="Times New Roman"/>
              </a:rPr>
              <a:t>potom</a:t>
            </a:r>
            <a:r>
              <a:rPr lang="en-US" sz="1200" dirty="0" smtClean="0">
                <a:solidFill>
                  <a:srgbClr val="2C2C2C"/>
                </a:solidFill>
                <a:ea typeface="Times New Roman"/>
              </a:rPr>
              <a:t> </a:t>
            </a:r>
            <a:r>
              <a:rPr lang="en-US" sz="1200" dirty="0" err="1" smtClean="0">
                <a:solidFill>
                  <a:srgbClr val="2C2C2C"/>
                </a:solidFill>
                <a:ea typeface="Times New Roman"/>
              </a:rPr>
              <a:t>su</a:t>
            </a:r>
            <a:r>
              <a:rPr lang="en-US" sz="1200" dirty="0" smtClean="0">
                <a:solidFill>
                  <a:srgbClr val="2C2C2C"/>
                </a:solidFill>
                <a:ea typeface="Times New Roman"/>
              </a:rPr>
              <a:t> </a:t>
            </a:r>
            <a:r>
              <a:rPr lang="en-US" sz="1200" dirty="0" err="1" smtClean="0">
                <a:solidFill>
                  <a:srgbClr val="2C2C2C"/>
                </a:solidFill>
                <a:ea typeface="Times New Roman"/>
              </a:rPr>
              <a:t>uživali</a:t>
            </a:r>
            <a:r>
              <a:rPr lang="en-US" sz="1200" dirty="0" smtClean="0">
                <a:solidFill>
                  <a:srgbClr val="2C2C2C"/>
                </a:solidFill>
                <a:ea typeface="Times New Roman"/>
              </a:rPr>
              <a:t> u </a:t>
            </a:r>
            <a:r>
              <a:rPr lang="en-US" sz="1200" dirty="0" err="1" smtClean="0">
                <a:solidFill>
                  <a:srgbClr val="2C2C2C"/>
                </a:solidFill>
                <a:ea typeface="Times New Roman"/>
              </a:rPr>
              <a:t>predstavi</a:t>
            </a:r>
            <a:r>
              <a:rPr lang="en-US" sz="1200" dirty="0" smtClean="0">
                <a:solidFill>
                  <a:srgbClr val="2C2C2C"/>
                </a:solidFill>
                <a:ea typeface="Times New Roman"/>
              </a:rPr>
              <a:t>  ,,</a:t>
            </a:r>
            <a:r>
              <a:rPr lang="en-US" sz="1200" dirty="0" err="1" smtClean="0">
                <a:solidFill>
                  <a:srgbClr val="2C2C2C"/>
                </a:solidFill>
                <a:ea typeface="Times New Roman"/>
              </a:rPr>
              <a:t>Poezija</a:t>
            </a:r>
            <a:r>
              <a:rPr lang="en-US" sz="1200" dirty="0" smtClean="0">
                <a:solidFill>
                  <a:srgbClr val="2C2C2C"/>
                </a:solidFill>
                <a:ea typeface="Times New Roman"/>
              </a:rPr>
              <a:t> </a:t>
            </a:r>
            <a:r>
              <a:rPr lang="en-US" sz="1200" dirty="0" err="1" smtClean="0">
                <a:solidFill>
                  <a:srgbClr val="2C2C2C"/>
                </a:solidFill>
                <a:ea typeface="Times New Roman"/>
              </a:rPr>
              <a:t>Montenegrina</a:t>
            </a:r>
            <a:r>
              <a:rPr lang="en-US" sz="1200" dirty="0" smtClean="0">
                <a:solidFill>
                  <a:srgbClr val="2C2C2C"/>
                </a:solidFill>
                <a:ea typeface="Times New Roman"/>
              </a:rPr>
              <a:t>”,   </a:t>
            </a:r>
            <a:r>
              <a:rPr lang="en-US" sz="1200" dirty="0" err="1" smtClean="0">
                <a:solidFill>
                  <a:srgbClr val="2C2C2C"/>
                </a:solidFill>
                <a:ea typeface="Times New Roman"/>
              </a:rPr>
              <a:t>poetskog</a:t>
            </a:r>
            <a:r>
              <a:rPr lang="en-US" sz="1200" dirty="0" smtClean="0">
                <a:solidFill>
                  <a:srgbClr val="2C2C2C"/>
                </a:solidFill>
                <a:ea typeface="Times New Roman"/>
              </a:rPr>
              <a:t> </a:t>
            </a:r>
            <a:r>
              <a:rPr lang="en-US" sz="1200" dirty="0" err="1" smtClean="0">
                <a:solidFill>
                  <a:srgbClr val="2C2C2C"/>
                </a:solidFill>
                <a:ea typeface="Times New Roman"/>
              </a:rPr>
              <a:t>dua</a:t>
            </a:r>
            <a:r>
              <a:rPr lang="en-US" sz="1200" dirty="0" smtClean="0">
                <a:solidFill>
                  <a:srgbClr val="2C2C2C"/>
                </a:solidFill>
                <a:ea typeface="Times New Roman"/>
              </a:rPr>
              <a:t> </a:t>
            </a:r>
            <a:r>
              <a:rPr lang="en-US" sz="1200" dirty="0" err="1" smtClean="0">
                <a:solidFill>
                  <a:srgbClr val="2C2C2C"/>
                </a:solidFill>
                <a:ea typeface="Times New Roman"/>
              </a:rPr>
              <a:t>Slobodana</a:t>
            </a:r>
            <a:r>
              <a:rPr lang="en-US" sz="1200" dirty="0" smtClean="0">
                <a:solidFill>
                  <a:srgbClr val="2C2C2C"/>
                </a:solidFill>
                <a:ea typeface="Times New Roman"/>
              </a:rPr>
              <a:t> </a:t>
            </a:r>
            <a:r>
              <a:rPr lang="en-US" sz="1200" dirty="0" err="1" smtClean="0">
                <a:solidFill>
                  <a:srgbClr val="2C2C2C"/>
                </a:solidFill>
                <a:ea typeface="Times New Roman"/>
              </a:rPr>
              <a:t>Marunovića</a:t>
            </a:r>
            <a:r>
              <a:rPr lang="en-US" sz="1200" dirty="0" smtClean="0">
                <a:solidFill>
                  <a:srgbClr val="2C2C2C"/>
                </a:solidFill>
                <a:ea typeface="Times New Roman"/>
              </a:rPr>
              <a:t>, </a:t>
            </a:r>
            <a:r>
              <a:rPr lang="en-US" sz="1200" dirty="0" err="1" smtClean="0">
                <a:solidFill>
                  <a:srgbClr val="2C2C2C"/>
                </a:solidFill>
                <a:ea typeface="Times New Roman"/>
              </a:rPr>
              <a:t>glumca</a:t>
            </a:r>
            <a:r>
              <a:rPr lang="en-US" sz="1200" dirty="0" smtClean="0">
                <a:solidFill>
                  <a:srgbClr val="2C2C2C"/>
                </a:solidFill>
                <a:ea typeface="Times New Roman"/>
              </a:rPr>
              <a:t> </a:t>
            </a:r>
            <a:r>
              <a:rPr lang="en-US" sz="1200" dirty="0" err="1" smtClean="0">
                <a:solidFill>
                  <a:srgbClr val="2C2C2C"/>
                </a:solidFill>
                <a:ea typeface="Times New Roman"/>
              </a:rPr>
              <a:t>i</a:t>
            </a:r>
            <a:r>
              <a:rPr lang="en-US" sz="1200" dirty="0" smtClean="0">
                <a:solidFill>
                  <a:srgbClr val="2C2C2C"/>
                </a:solidFill>
                <a:ea typeface="Times New Roman"/>
              </a:rPr>
              <a:t> </a:t>
            </a:r>
            <a:r>
              <a:rPr lang="en-US" sz="1200" dirty="0" err="1" smtClean="0">
                <a:solidFill>
                  <a:srgbClr val="2C2C2C"/>
                </a:solidFill>
                <a:ea typeface="Times New Roman"/>
              </a:rPr>
              <a:t>Slobodana</a:t>
            </a:r>
            <a:r>
              <a:rPr lang="en-US" sz="1200" dirty="0" smtClean="0">
                <a:solidFill>
                  <a:srgbClr val="2C2C2C"/>
                </a:solidFill>
                <a:ea typeface="Times New Roman"/>
              </a:rPr>
              <a:t> </a:t>
            </a:r>
            <a:r>
              <a:rPr lang="en-US" sz="1200" dirty="0" err="1" smtClean="0">
                <a:solidFill>
                  <a:srgbClr val="2C2C2C"/>
                </a:solidFill>
                <a:ea typeface="Times New Roman"/>
              </a:rPr>
              <a:t>Kovačevića</a:t>
            </a:r>
            <a:r>
              <a:rPr lang="en-US" sz="1200" dirty="0" smtClean="0">
                <a:solidFill>
                  <a:srgbClr val="2C2C2C"/>
                </a:solidFill>
                <a:ea typeface="Times New Roman"/>
              </a:rPr>
              <a:t>, </a:t>
            </a:r>
            <a:r>
              <a:rPr lang="en-US" sz="1200" dirty="0" err="1" smtClean="0">
                <a:solidFill>
                  <a:srgbClr val="2C2C2C"/>
                </a:solidFill>
                <a:ea typeface="Times New Roman"/>
              </a:rPr>
              <a:t>kantautora</a:t>
            </a:r>
            <a:r>
              <a:rPr lang="en-US" sz="1200" dirty="0" smtClean="0">
                <a:solidFill>
                  <a:srgbClr val="2C2C2C"/>
                </a:solidFill>
                <a:ea typeface="Times New Roman"/>
              </a:rPr>
              <a:t>.</a:t>
            </a:r>
            <a:endParaRPr lang="en-US" sz="1200" dirty="0"/>
          </a:p>
        </p:txBody>
      </p:sp>
      <p:pic>
        <p:nvPicPr>
          <p:cNvPr id="2050" name="Picture 2" descr="C:\Users\Direktor\Luca\Irena\Skupština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816633"/>
            <a:ext cx="2557069" cy="17877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descr="C:\Users\Direktor\Luca\Irena\Skupština 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2479" y="2816634"/>
            <a:ext cx="2691749" cy="17877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416374" y="5979455"/>
            <a:ext cx="3429000" cy="3046988"/>
          </a:xfrm>
          <a:prstGeom prst="rect">
            <a:avLst/>
          </a:prstGeom>
        </p:spPr>
        <p:txBody>
          <a:bodyPr>
            <a:spAutoFit/>
          </a:bodyPr>
          <a:lstStyle/>
          <a:p>
            <a:r>
              <a:rPr lang="en-US" sz="800" dirty="0"/>
              <a:t>GDJE RASTE </a:t>
            </a:r>
            <a:r>
              <a:rPr lang="en-US" sz="800" dirty="0" err="1"/>
              <a:t>LjUBAV</a:t>
            </a:r>
            <a:endParaRPr lang="en-US" sz="800" dirty="0"/>
          </a:p>
          <a:p>
            <a:r>
              <a:rPr lang="en-US" sz="800" dirty="0"/>
              <a:t> </a:t>
            </a:r>
          </a:p>
          <a:p>
            <a:r>
              <a:rPr lang="en-US" sz="800" dirty="0"/>
              <a:t>PITAO SAM VJEVERICE, LASTE:</a:t>
            </a:r>
          </a:p>
          <a:p>
            <a:r>
              <a:rPr lang="en-US" sz="800" dirty="0"/>
              <a:t>DA LI </a:t>
            </a:r>
            <a:r>
              <a:rPr lang="en-US" sz="800" dirty="0" err="1"/>
              <a:t>LjUBAV</a:t>
            </a:r>
            <a:r>
              <a:rPr lang="en-US" sz="800" dirty="0"/>
              <a:t> NA DRVEĆU RASTE?</a:t>
            </a:r>
          </a:p>
          <a:p>
            <a:r>
              <a:rPr lang="en-US" sz="800" dirty="0"/>
              <a:t> </a:t>
            </a:r>
          </a:p>
          <a:p>
            <a:r>
              <a:rPr lang="en-US" sz="800" dirty="0"/>
              <a:t>PITAO SAM </a:t>
            </a:r>
            <a:r>
              <a:rPr lang="en-US" sz="800" dirty="0" err="1"/>
              <a:t>ŠKOLjKE</a:t>
            </a:r>
            <a:r>
              <a:rPr lang="en-US" sz="800" dirty="0"/>
              <a:t>, RIBE, RODE:</a:t>
            </a:r>
          </a:p>
          <a:p>
            <a:r>
              <a:rPr lang="en-US" sz="800" dirty="0"/>
              <a:t>DA LI </a:t>
            </a:r>
            <a:r>
              <a:rPr lang="en-US" sz="800" dirty="0" err="1"/>
              <a:t>LjUBAV</a:t>
            </a:r>
            <a:r>
              <a:rPr lang="en-US" sz="800" dirty="0"/>
              <a:t> </a:t>
            </a:r>
            <a:r>
              <a:rPr lang="en-US" sz="800" dirty="0" err="1"/>
              <a:t>IZRANjA</a:t>
            </a:r>
            <a:r>
              <a:rPr lang="en-US" sz="800" dirty="0"/>
              <a:t> IZ VODE?</a:t>
            </a:r>
          </a:p>
          <a:p>
            <a:r>
              <a:rPr lang="en-US" sz="800" dirty="0"/>
              <a:t> </a:t>
            </a:r>
          </a:p>
          <a:p>
            <a:r>
              <a:rPr lang="en-US" sz="800" dirty="0"/>
              <a:t>PITAO SAM ROD KRTICA, LIJA:</a:t>
            </a:r>
          </a:p>
          <a:p>
            <a:r>
              <a:rPr lang="en-US" sz="800" dirty="0"/>
              <a:t>DA LI </a:t>
            </a:r>
            <a:r>
              <a:rPr lang="en-US" sz="800" dirty="0" err="1"/>
              <a:t>LjUBAV</a:t>
            </a:r>
            <a:r>
              <a:rPr lang="en-US" sz="800" dirty="0"/>
              <a:t> IZ </a:t>
            </a:r>
            <a:r>
              <a:rPr lang="en-US" sz="800" dirty="0" err="1"/>
              <a:t>ZEMLjE</a:t>
            </a:r>
            <a:r>
              <a:rPr lang="en-US" sz="800" dirty="0"/>
              <a:t> IZBIJA?</a:t>
            </a:r>
          </a:p>
          <a:p>
            <a:r>
              <a:rPr lang="en-US" sz="800" dirty="0"/>
              <a:t> </a:t>
            </a:r>
          </a:p>
          <a:p>
            <a:r>
              <a:rPr lang="en-US" sz="800" dirty="0"/>
              <a:t>PITAH DUGU U ŠARENOM RUHU:</a:t>
            </a:r>
          </a:p>
          <a:p>
            <a:r>
              <a:rPr lang="en-US" sz="800" dirty="0"/>
              <a:t>DA LI </a:t>
            </a:r>
            <a:r>
              <a:rPr lang="en-US" sz="800" dirty="0" err="1"/>
              <a:t>LjUBAV</a:t>
            </a:r>
            <a:r>
              <a:rPr lang="en-US" sz="800" dirty="0"/>
              <a:t> LEBDI U VAZDUHU?</a:t>
            </a:r>
          </a:p>
          <a:p>
            <a:r>
              <a:rPr lang="en-US" sz="800" dirty="0"/>
              <a:t> </a:t>
            </a:r>
          </a:p>
          <a:p>
            <a:r>
              <a:rPr lang="en-US" sz="800" dirty="0"/>
              <a:t>PITAO SAM SVE ŠTO RAĐA, PUPI:</a:t>
            </a:r>
          </a:p>
          <a:p>
            <a:r>
              <a:rPr lang="en-US" sz="800" dirty="0"/>
              <a:t>DA LI </a:t>
            </a:r>
            <a:r>
              <a:rPr lang="en-US" sz="800" dirty="0" err="1"/>
              <a:t>LjUBAV</a:t>
            </a:r>
            <a:r>
              <a:rPr lang="en-US" sz="800" dirty="0"/>
              <a:t> MOŽE DA SE KUPI?</a:t>
            </a:r>
          </a:p>
          <a:p>
            <a:r>
              <a:rPr lang="en-US" sz="800" dirty="0"/>
              <a:t> </a:t>
            </a:r>
          </a:p>
          <a:p>
            <a:r>
              <a:rPr lang="en-US" sz="800" dirty="0"/>
              <a:t>DJED MI REČE: MOJ SOKOLE, SIVI,</a:t>
            </a:r>
          </a:p>
          <a:p>
            <a:r>
              <a:rPr lang="en-US" sz="800" dirty="0" err="1"/>
              <a:t>LjUBAV</a:t>
            </a:r>
            <a:r>
              <a:rPr lang="en-US" sz="800" dirty="0"/>
              <a:t> TI JE U SVEMU ŠTO ŽIVI!</a:t>
            </a:r>
          </a:p>
          <a:p>
            <a:r>
              <a:rPr lang="en-US" sz="800" dirty="0"/>
              <a:t> </a:t>
            </a:r>
          </a:p>
          <a:p>
            <a:r>
              <a:rPr lang="en-US" sz="800" dirty="0"/>
              <a:t>SAMO TREBA </a:t>
            </a:r>
            <a:r>
              <a:rPr lang="en-US" sz="800" dirty="0" smtClean="0"/>
              <a:t>NEČIM</a:t>
            </a:r>
            <a:r>
              <a:rPr lang="sr-Latn-ME" sz="800" dirty="0" smtClean="0"/>
              <a:t> </a:t>
            </a:r>
            <a:r>
              <a:rPr lang="en-US" sz="800" dirty="0" smtClean="0"/>
              <a:t>JE </a:t>
            </a:r>
            <a:r>
              <a:rPr lang="en-US" sz="800" dirty="0"/>
              <a:t>PODSTAĆI,</a:t>
            </a:r>
          </a:p>
          <a:p>
            <a:r>
              <a:rPr lang="en-US" sz="800" dirty="0"/>
              <a:t>PA ĆEŠ </a:t>
            </a:r>
            <a:r>
              <a:rPr lang="en-US" sz="800" dirty="0" err="1"/>
              <a:t>LjUBAV</a:t>
            </a:r>
            <a:r>
              <a:rPr lang="en-US" sz="800" dirty="0"/>
              <a:t> U SRCU PRONAĆI!</a:t>
            </a:r>
          </a:p>
          <a:p>
            <a:r>
              <a:rPr lang="en-US" sz="800" dirty="0"/>
              <a:t>          </a:t>
            </a:r>
            <a:endParaRPr lang="sr-Latn-ME" sz="800" dirty="0"/>
          </a:p>
          <a:p>
            <a:r>
              <a:rPr lang="sr-Latn-ME" sz="800" dirty="0" smtClean="0"/>
              <a:t>                  </a:t>
            </a:r>
            <a:r>
              <a:rPr lang="en-US" sz="800" dirty="0" err="1" smtClean="0"/>
              <a:t>BOGOLjUB</a:t>
            </a:r>
            <a:r>
              <a:rPr lang="sr-Latn-ME" sz="800" dirty="0"/>
              <a:t> </a:t>
            </a:r>
            <a:r>
              <a:rPr lang="en-US" sz="800" dirty="0" smtClean="0"/>
              <a:t>BOBAN </a:t>
            </a:r>
            <a:r>
              <a:rPr lang="en-US" sz="800" dirty="0"/>
              <a:t>VELIMIROVIĆ</a:t>
            </a:r>
          </a:p>
        </p:txBody>
      </p:sp>
      <p:sp>
        <p:nvSpPr>
          <p:cNvPr id="4" name="Rectangle 5"/>
          <p:cNvSpPr>
            <a:spLocks noChangeArrowheads="1"/>
          </p:cNvSpPr>
          <p:nvPr/>
        </p:nvSpPr>
        <p:spPr bwMode="auto">
          <a:xfrm>
            <a:off x="2069170" y="4537689"/>
            <a:ext cx="27061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1200" b="1" i="1" dirty="0">
                <a:latin typeface="Arial" pitchFamily="34" charset="0"/>
                <a:cs typeface="Arial" pitchFamily="34" charset="0"/>
              </a:rPr>
              <a:t>MEĐUNARODNI DAN PISMENOSTI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p:txBody>
      </p:sp>
      <p:pic>
        <p:nvPicPr>
          <p:cNvPr id="2052" name="Picture 1" descr="Description: DSC008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2479" y="7199223"/>
            <a:ext cx="2336479" cy="17483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452726" y="4779126"/>
            <a:ext cx="61341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sr-Latn-ME" sz="1200" dirty="0" smtClean="0"/>
              <a:t>    </a:t>
            </a:r>
            <a:r>
              <a:rPr lang="en-US" sz="1200" dirty="0" err="1" smtClean="0"/>
              <a:t>Gostovanjem</a:t>
            </a:r>
            <a:r>
              <a:rPr lang="en-US" sz="1200" dirty="0" smtClean="0"/>
              <a:t> </a:t>
            </a:r>
            <a:r>
              <a:rPr lang="en-US" sz="1200" dirty="0" err="1"/>
              <a:t>dječjeg</a:t>
            </a:r>
            <a:r>
              <a:rPr lang="en-US" sz="1200" dirty="0"/>
              <a:t> </a:t>
            </a:r>
            <a:r>
              <a:rPr lang="en-US" sz="1200" dirty="0" err="1"/>
              <a:t>pjesnika</a:t>
            </a:r>
            <a:r>
              <a:rPr lang="en-US" sz="1200" dirty="0"/>
              <a:t> </a:t>
            </a:r>
            <a:r>
              <a:rPr lang="en-US" sz="1200" dirty="0" err="1" smtClean="0"/>
              <a:t>Bogoljub</a:t>
            </a:r>
            <a:r>
              <a:rPr lang="sr-Latn-ME" sz="1200" dirty="0" smtClean="0"/>
              <a:t>a </a:t>
            </a:r>
            <a:r>
              <a:rPr lang="en-US" sz="1200" dirty="0" err="1" smtClean="0"/>
              <a:t>Bobana</a:t>
            </a:r>
            <a:r>
              <a:rPr lang="en-US" sz="1200" dirty="0" smtClean="0"/>
              <a:t> </a:t>
            </a:r>
            <a:r>
              <a:rPr lang="en-US" sz="1200" dirty="0" err="1"/>
              <a:t>Velimirovića</a:t>
            </a:r>
            <a:r>
              <a:rPr lang="en-US" sz="1200" dirty="0"/>
              <a:t> 8. </a:t>
            </a:r>
            <a:r>
              <a:rPr lang="en-US" sz="1200" dirty="0" err="1"/>
              <a:t>septembpa</a:t>
            </a:r>
            <a:r>
              <a:rPr lang="en-US" sz="1200" dirty="0"/>
              <a:t> je </a:t>
            </a:r>
            <a:r>
              <a:rPr lang="en-US" sz="1200" dirty="0" err="1"/>
              <a:t>obilježen</a:t>
            </a:r>
            <a:r>
              <a:rPr lang="en-US" sz="1200" dirty="0"/>
              <a:t> </a:t>
            </a:r>
            <a:r>
              <a:rPr lang="en-US" sz="1200" dirty="0" err="1"/>
              <a:t>Međunarodni</a:t>
            </a:r>
            <a:r>
              <a:rPr lang="en-US" sz="1200" dirty="0"/>
              <a:t> </a:t>
            </a:r>
            <a:r>
              <a:rPr lang="en-US" sz="1200" dirty="0" err="1"/>
              <a:t>dan</a:t>
            </a:r>
            <a:r>
              <a:rPr lang="en-US" sz="1200" dirty="0"/>
              <a:t> </a:t>
            </a:r>
            <a:r>
              <a:rPr lang="en-US" sz="1200" dirty="0" err="1"/>
              <a:t>pismenosti</a:t>
            </a:r>
            <a:r>
              <a:rPr lang="en-US" sz="1200" dirty="0"/>
              <a:t> u </a:t>
            </a:r>
            <a:r>
              <a:rPr lang="en-US" sz="1200" dirty="0" err="1"/>
              <a:t>našoj</a:t>
            </a:r>
            <a:r>
              <a:rPr lang="en-US" sz="1200" dirty="0"/>
              <a:t> </a:t>
            </a:r>
            <a:r>
              <a:rPr lang="en-US" sz="1200" dirty="0" err="1"/>
              <a:t>školi</a:t>
            </a:r>
            <a:r>
              <a:rPr lang="en-US" sz="1200" dirty="0"/>
              <a:t>. </a:t>
            </a:r>
            <a:r>
              <a:rPr lang="en-US" sz="1200" dirty="0" err="1"/>
              <a:t>Ovom</a:t>
            </a:r>
            <a:r>
              <a:rPr lang="en-US" sz="1200" dirty="0"/>
              <a:t> </a:t>
            </a:r>
            <a:r>
              <a:rPr lang="en-US" sz="1200" dirty="0" err="1"/>
              <a:t>času</a:t>
            </a:r>
            <a:r>
              <a:rPr lang="en-US" sz="1200" dirty="0"/>
              <a:t> </a:t>
            </a:r>
            <a:r>
              <a:rPr lang="en-US" sz="1200" dirty="0" err="1"/>
              <a:t>su</a:t>
            </a:r>
            <a:r>
              <a:rPr lang="en-US" sz="1200" dirty="0"/>
              <a:t> </a:t>
            </a:r>
            <a:r>
              <a:rPr lang="en-US" sz="1200" dirty="0" err="1"/>
              <a:t>uz</a:t>
            </a:r>
            <a:r>
              <a:rPr lang="en-US" sz="1200" dirty="0"/>
              <a:t> </a:t>
            </a:r>
            <a:r>
              <a:rPr lang="en-US" sz="1200" dirty="0" err="1"/>
              <a:t>učenike</a:t>
            </a:r>
            <a:r>
              <a:rPr lang="en-US" sz="1200" dirty="0"/>
              <a:t> </a:t>
            </a:r>
            <a:r>
              <a:rPr lang="en-US" sz="1200" dirty="0" err="1"/>
              <a:t>osmog</a:t>
            </a:r>
            <a:r>
              <a:rPr lang="en-US" sz="1200" dirty="0"/>
              <a:t> </a:t>
            </a:r>
            <a:r>
              <a:rPr lang="en-US" sz="1200" dirty="0" err="1"/>
              <a:t>i</a:t>
            </a:r>
            <a:r>
              <a:rPr lang="en-US" sz="1200" dirty="0"/>
              <a:t> </a:t>
            </a:r>
            <a:r>
              <a:rPr lang="en-US" sz="1200" dirty="0" err="1"/>
              <a:t>devetog</a:t>
            </a:r>
            <a:r>
              <a:rPr lang="en-US" sz="1200" dirty="0"/>
              <a:t> </a:t>
            </a:r>
            <a:r>
              <a:rPr lang="en-US" sz="1200" dirty="0" err="1"/>
              <a:t>razreda</a:t>
            </a:r>
            <a:r>
              <a:rPr lang="en-US" sz="1200" dirty="0"/>
              <a:t> </a:t>
            </a:r>
            <a:r>
              <a:rPr lang="en-US" sz="1200" dirty="0" err="1"/>
              <a:t>prisustvovale</a:t>
            </a:r>
            <a:r>
              <a:rPr lang="en-US" sz="1200" dirty="0"/>
              <a:t> </a:t>
            </a:r>
            <a:r>
              <a:rPr lang="en-US" sz="1200" dirty="0" err="1"/>
              <a:t>i</a:t>
            </a:r>
            <a:r>
              <a:rPr lang="en-US" sz="1200" dirty="0"/>
              <a:t> </a:t>
            </a:r>
            <a:r>
              <a:rPr lang="en-US" sz="1200" dirty="0" err="1"/>
              <a:t>nastavnice</a:t>
            </a:r>
            <a:r>
              <a:rPr lang="en-US" sz="1200" dirty="0"/>
              <a:t> Irena </a:t>
            </a:r>
            <a:r>
              <a:rPr lang="en-US" sz="1200" dirty="0" err="1"/>
              <a:t>Mugoša</a:t>
            </a:r>
            <a:r>
              <a:rPr lang="en-US" sz="1200" dirty="0"/>
              <a:t> </a:t>
            </a:r>
            <a:r>
              <a:rPr lang="en-US" sz="1200" dirty="0" err="1"/>
              <a:t>i</a:t>
            </a:r>
            <a:r>
              <a:rPr lang="en-US" sz="1200" dirty="0"/>
              <a:t> Tamara </a:t>
            </a:r>
            <a:r>
              <a:rPr lang="en-US" sz="1200" dirty="0" err="1"/>
              <a:t>Piletić</a:t>
            </a:r>
            <a:r>
              <a:rPr lang="en-US" sz="1200" dirty="0"/>
              <a:t>. </a:t>
            </a:r>
          </a:p>
          <a:p>
            <a:r>
              <a:rPr lang="en-US" sz="1200" dirty="0"/>
              <a:t> </a:t>
            </a:r>
            <a:r>
              <a:rPr lang="sr-Latn-ME" sz="1200" dirty="0" smtClean="0"/>
              <a:t>   </a:t>
            </a:r>
            <a:r>
              <a:rPr lang="en-US" sz="1200" dirty="0" err="1" smtClean="0"/>
              <a:t>Kroz</a:t>
            </a:r>
            <a:r>
              <a:rPr lang="en-US" sz="1200" dirty="0" smtClean="0"/>
              <a:t> </a:t>
            </a:r>
            <a:r>
              <a:rPr lang="en-US" sz="1200" dirty="0" err="1"/>
              <a:t>stihove</a:t>
            </a:r>
            <a:r>
              <a:rPr lang="en-US" sz="1200" dirty="0"/>
              <a:t> </a:t>
            </a:r>
            <a:r>
              <a:rPr lang="en-US" sz="1200" dirty="0" err="1"/>
              <a:t>namijenjene</a:t>
            </a:r>
            <a:r>
              <a:rPr lang="en-US" sz="1200" dirty="0"/>
              <a:t> </a:t>
            </a:r>
            <a:r>
              <a:rPr lang="en-US" sz="1200" dirty="0" err="1"/>
              <a:t>djeci</a:t>
            </a:r>
            <a:r>
              <a:rPr lang="en-US" sz="1200" dirty="0"/>
              <a:t> </a:t>
            </a:r>
            <a:r>
              <a:rPr lang="en-US" sz="1200" dirty="0" err="1"/>
              <a:t>školskog</a:t>
            </a:r>
            <a:r>
              <a:rPr lang="en-US" sz="1200" dirty="0"/>
              <a:t> </a:t>
            </a:r>
            <a:r>
              <a:rPr lang="en-US" sz="1200" dirty="0" err="1"/>
              <a:t>uzrasta</a:t>
            </a:r>
            <a:r>
              <a:rPr lang="en-US" sz="1200" dirty="0"/>
              <a:t>, </a:t>
            </a:r>
            <a:r>
              <a:rPr lang="en-US" sz="1200" dirty="0" err="1"/>
              <a:t>pjesnik</a:t>
            </a:r>
            <a:r>
              <a:rPr lang="en-US" sz="1200" dirty="0"/>
              <a:t> je </a:t>
            </a:r>
            <a:r>
              <a:rPr lang="en-US" sz="1200" dirty="0" err="1"/>
              <a:t>učenicima</a:t>
            </a:r>
            <a:r>
              <a:rPr lang="en-US" sz="1200" dirty="0"/>
              <a:t> </a:t>
            </a:r>
            <a:r>
              <a:rPr lang="en-US" sz="1200" dirty="0" err="1"/>
              <a:t>pokazao</a:t>
            </a:r>
            <a:r>
              <a:rPr lang="en-US" sz="1200" dirty="0"/>
              <a:t> </a:t>
            </a:r>
            <a:r>
              <a:rPr lang="en-US" sz="1200" dirty="0" err="1"/>
              <a:t>kako</a:t>
            </a:r>
            <a:r>
              <a:rPr lang="en-US" sz="1200" dirty="0"/>
              <a:t> se </a:t>
            </a:r>
            <a:r>
              <a:rPr lang="en-US" sz="1200" dirty="0" err="1"/>
              <a:t>kroz</a:t>
            </a:r>
            <a:r>
              <a:rPr lang="en-US" sz="1200" dirty="0"/>
              <a:t> </a:t>
            </a:r>
            <a:r>
              <a:rPr lang="en-US" sz="1200" dirty="0" err="1"/>
              <a:t>stvaralštvo</a:t>
            </a:r>
            <a:r>
              <a:rPr lang="en-US" sz="1200" dirty="0"/>
              <a:t> </a:t>
            </a:r>
            <a:r>
              <a:rPr lang="en-US" sz="1200" dirty="0" err="1"/>
              <a:t>i</a:t>
            </a:r>
            <a:r>
              <a:rPr lang="en-US" sz="1200" dirty="0"/>
              <a:t> </a:t>
            </a:r>
            <a:r>
              <a:rPr lang="en-US" sz="1200" dirty="0" err="1"/>
              <a:t>pjesnički</a:t>
            </a:r>
            <a:r>
              <a:rPr lang="en-US" sz="1200" dirty="0"/>
              <a:t> </a:t>
            </a:r>
            <a:r>
              <a:rPr lang="en-US" sz="1200" dirty="0" err="1"/>
              <a:t>poziv</a:t>
            </a:r>
            <a:r>
              <a:rPr lang="en-US" sz="1200" dirty="0"/>
              <a:t> </a:t>
            </a:r>
            <a:r>
              <a:rPr lang="en-US" sz="1200" dirty="0" err="1"/>
              <a:t>osmišljava</a:t>
            </a:r>
            <a:r>
              <a:rPr lang="en-US" sz="1200" dirty="0"/>
              <a:t> </a:t>
            </a:r>
            <a:r>
              <a:rPr lang="en-US" sz="1200" dirty="0" err="1"/>
              <a:t>život</a:t>
            </a:r>
            <a:r>
              <a:rPr lang="en-US" sz="1200" dirty="0"/>
              <a:t> </a:t>
            </a:r>
            <a:r>
              <a:rPr lang="en-US" sz="1200" dirty="0" err="1"/>
              <a:t>i</a:t>
            </a:r>
            <a:r>
              <a:rPr lang="en-US" sz="1200" dirty="0"/>
              <a:t> </a:t>
            </a:r>
            <a:r>
              <a:rPr lang="en-US" sz="1200" dirty="0" err="1"/>
              <a:t>bilježe</a:t>
            </a:r>
            <a:r>
              <a:rPr lang="en-US" sz="1200" dirty="0"/>
              <a:t> </a:t>
            </a:r>
            <a:r>
              <a:rPr lang="en-US" sz="1200" dirty="0" err="1"/>
              <a:t>najljepša</a:t>
            </a:r>
            <a:r>
              <a:rPr lang="en-US" sz="1200" dirty="0"/>
              <a:t> </a:t>
            </a:r>
            <a:r>
              <a:rPr lang="en-US" sz="1200" dirty="0" err="1"/>
              <a:t>dešavanja</a:t>
            </a:r>
            <a:r>
              <a:rPr lang="en-US" sz="1200" dirty="0"/>
              <a:t> </a:t>
            </a:r>
            <a:r>
              <a:rPr lang="en-US" sz="1200" dirty="0" err="1"/>
              <a:t>i</a:t>
            </a:r>
            <a:r>
              <a:rPr lang="en-US" sz="1200" dirty="0"/>
              <a:t> </a:t>
            </a:r>
            <a:r>
              <a:rPr lang="en-US" sz="1200" dirty="0" err="1"/>
              <a:t>osjećanja</a:t>
            </a:r>
            <a:r>
              <a:rPr lang="en-US" sz="1200" dirty="0"/>
              <a:t>, a </a:t>
            </a:r>
            <a:r>
              <a:rPr lang="en-US" sz="1200" dirty="0" err="1"/>
              <a:t>proširuje</a:t>
            </a:r>
            <a:r>
              <a:rPr lang="en-US" sz="1200" dirty="0"/>
              <a:t> </a:t>
            </a:r>
            <a:r>
              <a:rPr lang="en-US" sz="1200" dirty="0" err="1"/>
              <a:t>ljubav</a:t>
            </a:r>
            <a:r>
              <a:rPr lang="en-US" sz="1200" dirty="0"/>
              <a:t> </a:t>
            </a:r>
            <a:r>
              <a:rPr lang="en-US" sz="1200" dirty="0" err="1"/>
              <a:t>prema</a:t>
            </a:r>
            <a:r>
              <a:rPr lang="en-US" sz="1200" dirty="0"/>
              <a:t> </a:t>
            </a:r>
            <a:r>
              <a:rPr lang="en-US" sz="1200" dirty="0" err="1"/>
              <a:t>učenju</a:t>
            </a:r>
            <a:r>
              <a:rPr lang="en-US" sz="1200" dirty="0"/>
              <a:t> </a:t>
            </a:r>
            <a:r>
              <a:rPr lang="en-US" sz="1200" dirty="0" err="1"/>
              <a:t>i</a:t>
            </a:r>
            <a:r>
              <a:rPr lang="en-US" sz="1200" dirty="0"/>
              <a:t> </a:t>
            </a:r>
            <a:r>
              <a:rPr lang="en-US" sz="1200" dirty="0" err="1"/>
              <a:t>knjizi</a:t>
            </a:r>
            <a:r>
              <a:rPr lang="en-US" sz="1200" dirty="0"/>
              <a:t> </a:t>
            </a:r>
            <a:r>
              <a:rPr lang="en-US" sz="1200" dirty="0" err="1"/>
              <a:t>uopšte</a:t>
            </a:r>
            <a:r>
              <a:rPr lang="en-US" sz="1200" dirty="0"/>
              <a:t>. </a:t>
            </a:r>
          </a:p>
        </p:txBody>
      </p:sp>
      <p:sp>
        <p:nvSpPr>
          <p:cNvPr id="6" name="Rectangle 5"/>
          <p:cNvSpPr/>
          <p:nvPr/>
        </p:nvSpPr>
        <p:spPr>
          <a:xfrm>
            <a:off x="1011532" y="223810"/>
            <a:ext cx="5667684" cy="400110"/>
          </a:xfrm>
          <a:prstGeom prst="rect">
            <a:avLst/>
          </a:prstGeom>
        </p:spPr>
        <p:txBody>
          <a:bodyPr wrap="square">
            <a:spAutoFit/>
          </a:bodyPr>
          <a:lstStyle/>
          <a:p>
            <a:r>
              <a:rPr lang="en-US" sz="2000" b="1" i="1" dirty="0"/>
              <a:t>U </a:t>
            </a:r>
            <a:r>
              <a:rPr lang="en-US" sz="2000" b="1" i="1" dirty="0" err="1"/>
              <a:t>Parlamentu</a:t>
            </a:r>
            <a:r>
              <a:rPr lang="en-US" sz="2000" b="1" i="1" dirty="0"/>
              <a:t> </a:t>
            </a:r>
            <a:r>
              <a:rPr lang="en-US" sz="2000" b="1" i="1" dirty="0" err="1"/>
              <a:t>obilježen</a:t>
            </a:r>
            <a:r>
              <a:rPr lang="en-US" sz="2000" b="1" i="1" dirty="0"/>
              <a:t> </a:t>
            </a:r>
            <a:r>
              <a:rPr lang="en-US" sz="2000" b="1" i="1" dirty="0" err="1"/>
              <a:t>Evropski</a:t>
            </a:r>
            <a:r>
              <a:rPr lang="en-US" sz="2000" b="1" i="1" dirty="0"/>
              <a:t> </a:t>
            </a:r>
            <a:r>
              <a:rPr lang="en-US" sz="2000" b="1" i="1" dirty="0" err="1"/>
              <a:t>dan</a:t>
            </a:r>
            <a:r>
              <a:rPr lang="en-US" sz="2000" b="1" i="1" dirty="0"/>
              <a:t> </a:t>
            </a:r>
            <a:r>
              <a:rPr lang="en-US" sz="2000" b="1" i="1" dirty="0" err="1"/>
              <a:t>jezika</a:t>
            </a:r>
            <a:endParaRPr lang="en-US" sz="2000" b="1" i="1" dirty="0"/>
          </a:p>
        </p:txBody>
      </p:sp>
      <p:sp>
        <p:nvSpPr>
          <p:cNvPr id="7" name="Rectangle 6"/>
          <p:cNvSpPr/>
          <p:nvPr/>
        </p:nvSpPr>
        <p:spPr>
          <a:xfrm>
            <a:off x="2481284" y="5867400"/>
            <a:ext cx="4038600" cy="1384995"/>
          </a:xfrm>
          <a:prstGeom prst="rect">
            <a:avLst/>
          </a:prstGeom>
        </p:spPr>
        <p:txBody>
          <a:bodyPr wrap="square">
            <a:spAutoFit/>
          </a:bodyPr>
          <a:lstStyle/>
          <a:p>
            <a:r>
              <a:rPr lang="sr-Latn-ME" sz="1200" dirty="0" smtClean="0"/>
              <a:t>   </a:t>
            </a:r>
            <a:r>
              <a:rPr lang="en-US" sz="1200" dirty="0" err="1" smtClean="0"/>
              <a:t>Učenici</a:t>
            </a:r>
            <a:r>
              <a:rPr lang="en-US" sz="1200" dirty="0" smtClean="0"/>
              <a:t> </a:t>
            </a:r>
            <a:r>
              <a:rPr lang="en-US" sz="1200" dirty="0" err="1"/>
              <a:t>su</a:t>
            </a:r>
            <a:r>
              <a:rPr lang="en-US" sz="1200" dirty="0"/>
              <a:t> </a:t>
            </a:r>
            <a:r>
              <a:rPr lang="en-US" sz="1200" dirty="0" err="1"/>
              <a:t>pokazali</a:t>
            </a:r>
            <a:r>
              <a:rPr lang="en-US" sz="1200" dirty="0"/>
              <a:t> </a:t>
            </a:r>
            <a:r>
              <a:rPr lang="en-US" sz="1200" dirty="0" err="1"/>
              <a:t>izuzetno</a:t>
            </a:r>
            <a:r>
              <a:rPr lang="en-US" sz="1200" dirty="0"/>
              <a:t> </a:t>
            </a:r>
            <a:r>
              <a:rPr lang="en-US" sz="1200" dirty="0" err="1"/>
              <a:t>interesovanje</a:t>
            </a:r>
            <a:r>
              <a:rPr lang="en-US" sz="1200" dirty="0"/>
              <a:t> </a:t>
            </a:r>
            <a:r>
              <a:rPr lang="en-US" sz="1200" dirty="0" err="1"/>
              <a:t>za</a:t>
            </a:r>
            <a:r>
              <a:rPr lang="en-US" sz="1200" dirty="0"/>
              <a:t> </a:t>
            </a:r>
            <a:r>
              <a:rPr lang="en-US" sz="1200" dirty="0" err="1"/>
              <a:t>njegova</a:t>
            </a:r>
            <a:r>
              <a:rPr lang="en-US" sz="1200" dirty="0"/>
              <a:t> </a:t>
            </a:r>
            <a:r>
              <a:rPr lang="en-US" sz="1200" dirty="0" err="1"/>
              <a:t>stvaralačka</a:t>
            </a:r>
            <a:r>
              <a:rPr lang="en-US" sz="1200" dirty="0"/>
              <a:t> </a:t>
            </a:r>
            <a:r>
              <a:rPr lang="en-US" sz="1200" dirty="0" err="1"/>
              <a:t>iskustva</a:t>
            </a:r>
            <a:r>
              <a:rPr lang="en-US" sz="1200" dirty="0"/>
              <a:t>, </a:t>
            </a:r>
            <a:r>
              <a:rPr lang="en-US" sz="1200" dirty="0" err="1"/>
              <a:t>pitali</a:t>
            </a:r>
            <a:r>
              <a:rPr lang="en-US" sz="1200" dirty="0"/>
              <a:t> </a:t>
            </a:r>
            <a:r>
              <a:rPr lang="en-US" sz="1200" dirty="0" err="1"/>
              <a:t>za</a:t>
            </a:r>
            <a:r>
              <a:rPr lang="en-US" sz="1200" dirty="0"/>
              <a:t> </a:t>
            </a:r>
            <a:r>
              <a:rPr lang="en-US" sz="1200" dirty="0" err="1"/>
              <a:t>njegove</a:t>
            </a:r>
            <a:r>
              <a:rPr lang="en-US" sz="1200" dirty="0"/>
              <a:t> </a:t>
            </a:r>
            <a:r>
              <a:rPr lang="en-US" sz="1200" dirty="0" err="1"/>
              <a:t>početke</a:t>
            </a:r>
            <a:r>
              <a:rPr lang="en-US" sz="1200" dirty="0"/>
              <a:t> </a:t>
            </a:r>
            <a:r>
              <a:rPr lang="en-US" sz="1200" dirty="0" err="1"/>
              <a:t>i</a:t>
            </a:r>
            <a:r>
              <a:rPr lang="en-US" sz="1200" dirty="0"/>
              <a:t> </a:t>
            </a:r>
            <a:r>
              <a:rPr lang="en-US" sz="1200" dirty="0" err="1"/>
              <a:t>bili</a:t>
            </a:r>
            <a:r>
              <a:rPr lang="en-US" sz="1200" dirty="0"/>
              <a:t> </a:t>
            </a:r>
            <a:r>
              <a:rPr lang="en-US" sz="1200" dirty="0" err="1"/>
              <a:t>radoznali</a:t>
            </a:r>
            <a:r>
              <a:rPr lang="en-US" sz="1200" dirty="0"/>
              <a:t> </a:t>
            </a:r>
            <a:r>
              <a:rPr lang="en-US" sz="1200" dirty="0" err="1"/>
              <a:t>za</a:t>
            </a:r>
            <a:r>
              <a:rPr lang="en-US" sz="1200" dirty="0"/>
              <a:t>  </a:t>
            </a:r>
            <a:r>
              <a:rPr lang="en-US" sz="1200" dirty="0" err="1"/>
              <a:t>anegdote</a:t>
            </a:r>
            <a:r>
              <a:rPr lang="en-US" sz="1200" dirty="0"/>
              <a:t> </a:t>
            </a:r>
            <a:r>
              <a:rPr lang="en-US" sz="1200" dirty="0" err="1"/>
              <a:t>iz</a:t>
            </a:r>
            <a:r>
              <a:rPr lang="en-US" sz="1200" dirty="0"/>
              <a:t> </a:t>
            </a:r>
            <a:r>
              <a:rPr lang="en-US" sz="1200" dirty="0" err="1"/>
              <a:t>njegovog</a:t>
            </a:r>
            <a:r>
              <a:rPr lang="en-US" sz="1200" dirty="0"/>
              <a:t> </a:t>
            </a:r>
            <a:r>
              <a:rPr lang="en-US" sz="1200" dirty="0" err="1"/>
              <a:t>školovanja</a:t>
            </a:r>
            <a:r>
              <a:rPr lang="en-US" sz="1200" dirty="0"/>
              <a:t>.</a:t>
            </a:r>
          </a:p>
          <a:p>
            <a:r>
              <a:rPr lang="sr-Latn-ME" sz="1200" dirty="0"/>
              <a:t> </a:t>
            </a:r>
            <a:r>
              <a:rPr lang="sr-Latn-ME" sz="1200" dirty="0" smtClean="0"/>
              <a:t>  </a:t>
            </a:r>
            <a:r>
              <a:rPr lang="en-US" sz="1200" dirty="0" err="1" smtClean="0"/>
              <a:t>Kroz</a:t>
            </a:r>
            <a:r>
              <a:rPr lang="en-US" sz="1200" dirty="0" smtClean="0"/>
              <a:t> </a:t>
            </a:r>
            <a:r>
              <a:rPr lang="en-US" sz="1200" dirty="0" err="1"/>
              <a:t>čitanje</a:t>
            </a:r>
            <a:r>
              <a:rPr lang="en-US" sz="1200" dirty="0"/>
              <a:t> </a:t>
            </a:r>
            <a:r>
              <a:rPr lang="en-US" sz="1200" dirty="0" err="1"/>
              <a:t>svojih</a:t>
            </a:r>
            <a:r>
              <a:rPr lang="en-US" sz="1200" dirty="0"/>
              <a:t> </a:t>
            </a:r>
            <a:r>
              <a:rPr lang="en-US" sz="1200" dirty="0" err="1"/>
              <a:t>stihova</a:t>
            </a:r>
            <a:r>
              <a:rPr lang="en-US" sz="1200" dirty="0"/>
              <a:t>, </a:t>
            </a:r>
            <a:r>
              <a:rPr lang="en-US" sz="1200" dirty="0" err="1"/>
              <a:t>pjesnik</a:t>
            </a:r>
            <a:r>
              <a:rPr lang="en-US" sz="1200" dirty="0"/>
              <a:t> je </a:t>
            </a:r>
            <a:r>
              <a:rPr lang="en-US" sz="1200" dirty="0" err="1"/>
              <a:t>iskazao</a:t>
            </a:r>
            <a:r>
              <a:rPr lang="en-US" sz="1200" dirty="0"/>
              <a:t> </a:t>
            </a:r>
            <a:r>
              <a:rPr lang="en-US" sz="1200" dirty="0" err="1"/>
              <a:t>veliko</a:t>
            </a:r>
            <a:r>
              <a:rPr lang="en-US" sz="1200" dirty="0"/>
              <a:t> </a:t>
            </a:r>
            <a:r>
              <a:rPr lang="en-US" sz="1200" dirty="0" err="1"/>
              <a:t>zadovoljstvo</a:t>
            </a:r>
            <a:r>
              <a:rPr lang="en-US" sz="1200" dirty="0"/>
              <a:t> </a:t>
            </a:r>
            <a:r>
              <a:rPr lang="en-US" sz="1200" dirty="0" err="1"/>
              <a:t>što</a:t>
            </a:r>
            <a:r>
              <a:rPr lang="en-US" sz="1200" dirty="0"/>
              <a:t> je </a:t>
            </a:r>
            <a:r>
              <a:rPr lang="en-US" sz="1200" dirty="0" err="1"/>
              <a:t>po</a:t>
            </a:r>
            <a:r>
              <a:rPr lang="en-US" sz="1200" dirty="0"/>
              <a:t> </a:t>
            </a:r>
            <a:r>
              <a:rPr lang="en-US" sz="1200" dirty="0" err="1"/>
              <a:t>drugi</a:t>
            </a:r>
            <a:r>
              <a:rPr lang="en-US" sz="1200" dirty="0"/>
              <a:t> put </a:t>
            </a:r>
            <a:r>
              <a:rPr lang="en-US" sz="1200" dirty="0" err="1" smtClean="0"/>
              <a:t>gost</a:t>
            </a:r>
            <a:r>
              <a:rPr lang="en-US" sz="1200" dirty="0" smtClean="0"/>
              <a:t> </a:t>
            </a:r>
            <a:r>
              <a:rPr lang="sr-Latn-ME" sz="1200" dirty="0" smtClean="0"/>
              <a:t>u </a:t>
            </a:r>
            <a:r>
              <a:rPr lang="en-US" sz="1200" dirty="0" err="1" smtClean="0"/>
              <a:t>naš</a:t>
            </a:r>
            <a:r>
              <a:rPr lang="sr-Latn-ME" sz="1200" dirty="0" smtClean="0"/>
              <a:t>oj </a:t>
            </a:r>
            <a:r>
              <a:rPr lang="en-US" sz="1200" dirty="0" err="1" smtClean="0"/>
              <a:t>škol</a:t>
            </a:r>
            <a:r>
              <a:rPr lang="sr-Latn-ME" sz="1200" dirty="0" smtClean="0"/>
              <a:t>i</a:t>
            </a:r>
            <a:r>
              <a:rPr lang="en-US" sz="1200" dirty="0" smtClean="0"/>
              <a:t>, </a:t>
            </a:r>
            <a:r>
              <a:rPr lang="en-US" sz="1200" dirty="0" err="1"/>
              <a:t>gdje</a:t>
            </a:r>
            <a:r>
              <a:rPr lang="en-US" sz="1200" dirty="0"/>
              <a:t> se </a:t>
            </a:r>
            <a:r>
              <a:rPr lang="en-US" sz="1200" dirty="0" err="1"/>
              <a:t>uvijek</a:t>
            </a:r>
            <a:r>
              <a:rPr lang="en-US" sz="1200" dirty="0"/>
              <a:t> </a:t>
            </a:r>
            <a:r>
              <a:rPr lang="en-US" sz="1200" dirty="0" err="1"/>
              <a:t>osjeća</a:t>
            </a:r>
            <a:r>
              <a:rPr lang="en-US" sz="1200" dirty="0"/>
              <a:t> </a:t>
            </a:r>
            <a:r>
              <a:rPr lang="en-US" sz="1200" dirty="0" err="1"/>
              <a:t>prijatno</a:t>
            </a:r>
            <a:r>
              <a:rPr lang="en-US" sz="1200" dirty="0"/>
              <a:t>, </a:t>
            </a:r>
            <a:r>
              <a:rPr lang="en-US" sz="1200" dirty="0" err="1"/>
              <a:t>jer</a:t>
            </a:r>
            <a:r>
              <a:rPr lang="en-US" sz="1200" dirty="0"/>
              <a:t> </a:t>
            </a:r>
            <a:r>
              <a:rPr lang="en-US" sz="1200" dirty="0" err="1"/>
              <a:t>među</a:t>
            </a:r>
            <a:r>
              <a:rPr lang="en-US" sz="1200" dirty="0"/>
              <a:t> </a:t>
            </a:r>
            <a:r>
              <a:rPr lang="en-US" sz="1200" dirty="0" err="1"/>
              <a:t>omladinom</a:t>
            </a:r>
            <a:r>
              <a:rPr lang="en-US" sz="1200" dirty="0"/>
              <a:t> </a:t>
            </a:r>
            <a:r>
              <a:rPr lang="en-US" sz="1200" dirty="0" err="1"/>
              <a:t>dobija</a:t>
            </a:r>
            <a:r>
              <a:rPr lang="en-US" sz="1200" dirty="0"/>
              <a:t> </a:t>
            </a:r>
            <a:r>
              <a:rPr lang="en-US" sz="1200" dirty="0" err="1"/>
              <a:t>novu</a:t>
            </a:r>
            <a:r>
              <a:rPr lang="en-US" sz="1200" dirty="0"/>
              <a:t> </a:t>
            </a:r>
            <a:r>
              <a:rPr lang="en-US" sz="1200" dirty="0" err="1"/>
              <a:t>snagu</a:t>
            </a:r>
            <a:r>
              <a:rPr lang="en-US" sz="1200" dirty="0"/>
              <a:t> </a:t>
            </a:r>
            <a:r>
              <a:rPr lang="en-US" sz="1200" dirty="0" err="1"/>
              <a:t>za</a:t>
            </a:r>
            <a:r>
              <a:rPr lang="en-US" sz="1200" dirty="0"/>
              <a:t> </a:t>
            </a:r>
            <a:r>
              <a:rPr lang="en-US" sz="1200" dirty="0" err="1"/>
              <a:t>nastavak</a:t>
            </a:r>
            <a:r>
              <a:rPr lang="en-US" sz="1200" dirty="0"/>
              <a:t> </a:t>
            </a:r>
            <a:r>
              <a:rPr lang="en-US" sz="1200" dirty="0" err="1"/>
              <a:t>svoga</a:t>
            </a:r>
            <a:r>
              <a:rPr lang="en-US" sz="1200" dirty="0"/>
              <a:t> </a:t>
            </a:r>
            <a:r>
              <a:rPr lang="en-US" sz="1200" dirty="0" err="1"/>
              <a:t>stvaralaštva</a:t>
            </a:r>
            <a:r>
              <a:rPr lang="en-US" sz="1200" dirty="0"/>
              <a:t>.</a:t>
            </a:r>
          </a:p>
        </p:txBody>
      </p:sp>
      <p:pic>
        <p:nvPicPr>
          <p:cNvPr id="11" name="Picture 1"/>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bwMode="auto">
          <a:xfrm>
            <a:off x="2427110" y="7385000"/>
            <a:ext cx="1092666" cy="1151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7799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50000">
              <a:schemeClr val="accent3">
                <a:lumMod val="60000"/>
                <a:lumOff val="40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478971" y="533400"/>
            <a:ext cx="5943600" cy="6524863"/>
          </a:xfrm>
          <a:prstGeom prst="rect">
            <a:avLst/>
          </a:prstGeom>
        </p:spPr>
        <p:txBody>
          <a:bodyPr wrap="square">
            <a:spAutoFit/>
          </a:bodyPr>
          <a:lstStyle/>
          <a:p>
            <a:pPr algn="just"/>
            <a:r>
              <a:rPr lang="sr-Latn-ME" sz="1100" dirty="0" smtClean="0"/>
              <a:t>   </a:t>
            </a:r>
          </a:p>
          <a:p>
            <a:pPr algn="just"/>
            <a:r>
              <a:rPr lang="sr-Latn-ME" sz="1100" dirty="0" smtClean="0"/>
              <a:t>     Okrugli </a:t>
            </a:r>
            <a:r>
              <a:rPr lang="sr-Latn-ME" sz="1100" dirty="0"/>
              <a:t>sto na </a:t>
            </a:r>
            <a:r>
              <a:rPr lang="sr-Latn-ME" sz="1100" dirty="0" smtClean="0"/>
              <a:t>temu </a:t>
            </a:r>
            <a:r>
              <a:rPr lang="sr-Latn-ME" sz="1100" b="1" i="1" dirty="0" smtClean="0"/>
              <a:t>„</a:t>
            </a:r>
            <a:r>
              <a:rPr lang="sr-Latn-ME" sz="1100" b="1" i="1" dirty="0" smtClean="0"/>
              <a:t>Obrazovanje </a:t>
            </a:r>
            <a:r>
              <a:rPr lang="sr-Latn-ME" sz="1100" b="1" i="1" dirty="0"/>
              <a:t>za društvenu pravdu – protiv predrasuda </a:t>
            </a:r>
            <a:r>
              <a:rPr lang="sr-Latn-ME" sz="1100" b="1" i="1" dirty="0" smtClean="0"/>
              <a:t>i </a:t>
            </a:r>
            <a:r>
              <a:rPr lang="sr-Latn-ME" sz="1100" b="1" i="1" dirty="0"/>
              <a:t>stereotipa’</a:t>
            </a:r>
            <a:r>
              <a:rPr lang="sr-Latn-ME" sz="1100" dirty="0"/>
              <a:t>’, održan je 4.03.2013. godine u Osnovnoj </a:t>
            </a:r>
            <a:r>
              <a:rPr lang="sr-Latn-ME" sz="1100" dirty="0" smtClean="0"/>
              <a:t>školi </a:t>
            </a:r>
            <a:r>
              <a:rPr lang="sr-Latn-ME" sz="1100" dirty="0"/>
              <a:t>,,21.maj“, u Podgorici. Okupljanje prosvjetnih radnika nastavak je seminara odrzanog krajem oktobra prošle godine u hotelu Crna Gora podržanog od strane IPA – (Integration Program of Assesment) Adriatic Fondovi EU.</a:t>
            </a:r>
            <a:endParaRPr lang="en-US" sz="1100" dirty="0"/>
          </a:p>
          <a:p>
            <a:pPr algn="just"/>
            <a:r>
              <a:rPr lang="sr-Latn-ME" sz="1100" dirty="0" smtClean="0"/>
              <a:t>   Okruglom </a:t>
            </a:r>
            <a:r>
              <a:rPr lang="sr-Latn-ME" sz="1100" dirty="0"/>
              <a:t>stolu je prisustvovalo 40-tak predstavnika Osnovnih škola i vrtica iz cijele Crne Gore kao i </a:t>
            </a:r>
            <a:r>
              <a:rPr lang="sr-Latn-ME" sz="1100" dirty="0" smtClean="0"/>
              <a:t>doc. dr </a:t>
            </a:r>
            <a:r>
              <a:rPr lang="sr-Latn-ME" sz="1100" dirty="0"/>
              <a:t>Biljana </a:t>
            </a:r>
            <a:r>
              <a:rPr lang="sr-Latn-ME" sz="1100" dirty="0" smtClean="0"/>
              <a:t>Maslovarić, </a:t>
            </a:r>
            <a:r>
              <a:rPr lang="sr-Latn-ME" sz="1100" dirty="0"/>
              <a:t>Izvršna direktorka Pedagoškog centra Crne Gore i profesorka na Filozofskom fakultetu sa svojim saradnicima.  Cilj okruglog stola i aktivnosti  unutar ovog projekta upravo su mehanizmi djelovanja u pravcu prevazilaženja predrasuda i neadekvatnog položaja djece školskog uzrasta u svom okruženju.</a:t>
            </a:r>
            <a:endParaRPr lang="en-US" sz="1100" dirty="0"/>
          </a:p>
          <a:p>
            <a:pPr algn="just"/>
            <a:r>
              <a:rPr lang="sr-Latn-ME" sz="1100" dirty="0"/>
              <a:t> </a:t>
            </a:r>
            <a:r>
              <a:rPr lang="sr-Latn-ME" sz="1100" dirty="0" smtClean="0"/>
              <a:t>    </a:t>
            </a:r>
            <a:r>
              <a:rPr lang="sr-Latn-ME" sz="1100" dirty="0" smtClean="0"/>
              <a:t>Koncepcijski </a:t>
            </a:r>
            <a:r>
              <a:rPr lang="sr-Latn-ME" sz="1100" dirty="0"/>
              <a:t>osmišljen kao dvokomponentna cjelina ovaj seminar je prisutnima prvo ponudio prezentaciju školskih projekata na </a:t>
            </a:r>
            <a:r>
              <a:rPr lang="sr-Latn-ME" sz="1100" dirty="0" smtClean="0"/>
              <a:t>temu „Predrasude</a:t>
            </a:r>
            <a:r>
              <a:rPr lang="sr-Latn-ME" sz="1100" dirty="0"/>
              <a:t>, stereotipi i biti drugi", a zatim su realizatori </a:t>
            </a:r>
            <a:r>
              <a:rPr lang="sr-Latn-ME" sz="1100" dirty="0" smtClean="0"/>
              <a:t>i </a:t>
            </a:r>
            <a:r>
              <a:rPr lang="sr-Latn-ME" sz="1100" dirty="0"/>
              <a:t>ujedno voditelji okruglog stola, profesorice škole ,,21. maj“, Irena Bojanovic i Nataša Sudar održale i dvije radionice na navedene teme. Kao predaktivnost ovog okruglog stola sproveden je odredjen broj radionica sa djecom osnovno-školskog </a:t>
            </a:r>
            <a:r>
              <a:rPr lang="sr-Latn-ME" sz="1100" dirty="0" smtClean="0"/>
              <a:t>uzrasta, čiji </a:t>
            </a:r>
            <a:r>
              <a:rPr lang="sr-Latn-ME" sz="1100" dirty="0"/>
              <a:t>rezultati su poslužili za </a:t>
            </a:r>
            <a:r>
              <a:rPr lang="sr-Latn-ME" sz="1100" dirty="0" smtClean="0"/>
              <a:t>poređjenje </a:t>
            </a:r>
            <a:r>
              <a:rPr lang="sr-Latn-ME" sz="1100" dirty="0"/>
              <a:t>sa rezultatima radionica sprovedenih sa učesnicima okruglog stola.</a:t>
            </a:r>
            <a:endParaRPr lang="en-US" sz="1100" dirty="0"/>
          </a:p>
          <a:p>
            <a:pPr algn="just"/>
            <a:r>
              <a:rPr lang="sr-Latn-ME" sz="1100" dirty="0" smtClean="0"/>
              <a:t>     Analiza </a:t>
            </a:r>
            <a:r>
              <a:rPr lang="sr-Latn-ME" sz="1100" dirty="0"/>
              <a:t>ponašanja i odraslih i djece, tokom ovih radionica, pokazala je duboku ukorijenjenost predrasuda i stereotipa u našem društvu, tradiciji i vaspitanju. Kroz razgovor i iznošenje mišljenja svi učesnici Okruglog stola su se složili da je neophodan povratak pravim vrijednostima i da se kroz ranu edukaciju to može i postići.</a:t>
            </a:r>
            <a:endParaRPr lang="en-US" sz="1100" dirty="0"/>
          </a:p>
          <a:p>
            <a:pPr algn="just"/>
            <a:r>
              <a:rPr lang="sr-Latn-ME" sz="1100" dirty="0" smtClean="0"/>
              <a:t>     Učesnici </a:t>
            </a:r>
            <a:r>
              <a:rPr lang="sr-Latn-ME" sz="1100" dirty="0"/>
              <a:t>Okruglog stola su iznijeli  prednosti i nedostatke sistema inkluzivnog obrazovanja u okviru svoje škole.</a:t>
            </a:r>
            <a:endParaRPr lang="en-US" sz="1100" dirty="0"/>
          </a:p>
          <a:p>
            <a:pPr algn="just"/>
            <a:r>
              <a:rPr lang="sr-Latn-ME" sz="1100" dirty="0" smtClean="0"/>
              <a:t>     Zajednički </a:t>
            </a:r>
            <a:r>
              <a:rPr lang="sr-Latn-ME" sz="1100" dirty="0"/>
              <a:t>utisak je da je stvarno stanje inkluzivnog sistema obrazovanja daleko od projektovanog i idealnog. Takođe se došlo do zaključka da je stanje u inkluziji različito, kako na nivou opština, tako i na nivou škola. Dok pojedine škole imaju kompletan kadar koji je u potpunosti osposobljen, u drugim školama je taj kadar deficitaran i sve je zasnovano na volonterskoj osnovi.  Saradnja na nivou </a:t>
            </a:r>
            <a:r>
              <a:rPr lang="sr-Latn-ME" sz="1100" dirty="0" smtClean="0"/>
              <a:t>institucijama </a:t>
            </a:r>
            <a:r>
              <a:rPr lang="sr-Latn-ME" sz="1100" dirty="0"/>
              <a:t>funkcioniše od slučaja do slučaja. Veoma bitan dio tima su i asistenti čije prisustvo je uslovljeno finansijama. Edukacija nastavnog kadra je samo djelimično odrađena, što je veliki problem kako za djecu iz </a:t>
            </a:r>
            <a:r>
              <a:rPr lang="sr-Latn-ME" sz="1100" dirty="0" smtClean="0"/>
              <a:t>inkluzije, </a:t>
            </a:r>
            <a:r>
              <a:rPr lang="sr-Latn-ME" sz="1100" dirty="0"/>
              <a:t>tako i za nastavni kadar</a:t>
            </a:r>
            <a:r>
              <a:rPr lang="sr-Latn-ME" sz="1100" dirty="0" smtClean="0"/>
              <a:t>. Što </a:t>
            </a:r>
            <a:r>
              <a:rPr lang="sr-Latn-ME" sz="1100" dirty="0"/>
              <a:t>se tiče tehničke opremljenosti i opremljenosti didaktičkim sredstvima, situacija je još gora. Po zakonu, na kraju svakog polugođa, Ispitni centar treba da testira postignuća djece u inkluziji, što nije slučaj i što dovodi do činjenice da su djeca neselektivno raspoređena.</a:t>
            </a:r>
            <a:endParaRPr lang="en-US" sz="1100" dirty="0"/>
          </a:p>
          <a:p>
            <a:pPr algn="just"/>
            <a:r>
              <a:rPr lang="sr-Latn-ME" sz="1100" dirty="0" smtClean="0"/>
              <a:t>     Kao </a:t>
            </a:r>
            <a:r>
              <a:rPr lang="sr-Latn-ME" sz="1100" dirty="0"/>
              <a:t>pozitivni aspekt inkluzivnog sistema obrazovanja navedena je uspješna socijalizacija djece kao i njihova integracija. </a:t>
            </a:r>
            <a:endParaRPr lang="en-US" sz="1100" dirty="0"/>
          </a:p>
          <a:p>
            <a:pPr algn="just"/>
            <a:r>
              <a:rPr lang="sr-Latn-ME" sz="1100" dirty="0" smtClean="0"/>
              <a:t>     U </a:t>
            </a:r>
            <a:r>
              <a:rPr lang="sr-Latn-ME" sz="1100" dirty="0"/>
              <a:t>ime domaćina prisutne je pozdravila Jana Kilibarda, direktorica </a:t>
            </a:r>
            <a:r>
              <a:rPr lang="sr-Latn-ME" sz="1100" dirty="0" smtClean="0"/>
              <a:t>škole, </a:t>
            </a:r>
            <a:r>
              <a:rPr lang="sr-Latn-ME" sz="1100" dirty="0"/>
              <a:t>koja je prezentovala i ostale aktivnosti i projekte najmlđje podgoričke </a:t>
            </a:r>
            <a:r>
              <a:rPr lang="sr-Latn-ME" sz="1100" dirty="0" smtClean="0"/>
              <a:t>škole, </a:t>
            </a:r>
            <a:r>
              <a:rPr lang="sr-Latn-ME" sz="1100" dirty="0"/>
              <a:t>koja se vec izdvaja kvalitetom nastavnog </a:t>
            </a:r>
            <a:r>
              <a:rPr lang="sr-Latn-ME" sz="1100" dirty="0" smtClean="0"/>
              <a:t>procesa, </a:t>
            </a:r>
            <a:r>
              <a:rPr lang="sr-Latn-ME" sz="1100" dirty="0"/>
              <a:t>o </a:t>
            </a:r>
            <a:r>
              <a:rPr lang="sr-Latn-ME" sz="1100" dirty="0" smtClean="0"/>
              <a:t>čemu </a:t>
            </a:r>
            <a:r>
              <a:rPr lang="sr-Latn-ME" sz="1100" dirty="0"/>
              <a:t>najbolje </a:t>
            </a:r>
            <a:r>
              <a:rPr lang="sr-Latn-ME" sz="1100" dirty="0" smtClean="0"/>
              <a:t>svjedoči </a:t>
            </a:r>
            <a:r>
              <a:rPr lang="sr-Latn-ME" sz="1100" dirty="0"/>
              <a:t>sve </a:t>
            </a:r>
            <a:r>
              <a:rPr lang="sr-Latn-ME" sz="1100" dirty="0" smtClean="0"/>
              <a:t>veći broj upisane djece  u </a:t>
            </a:r>
            <a:r>
              <a:rPr lang="sr-Latn-ME" sz="1100" dirty="0"/>
              <a:t>ovu školu.</a:t>
            </a:r>
            <a:endParaRPr lang="en-US" sz="1100" dirty="0"/>
          </a:p>
          <a:p>
            <a:pPr algn="just"/>
            <a:r>
              <a:rPr lang="sr-Latn-ME" sz="1100" dirty="0"/>
              <a:t> </a:t>
            </a:r>
            <a:endParaRPr lang="en-US" sz="1100" dirty="0"/>
          </a:p>
        </p:txBody>
      </p:sp>
      <p:pic>
        <p:nvPicPr>
          <p:cNvPr id="8" name="Content Placeholder 7"/>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6249"/>
          <a:stretch/>
        </p:blipFill>
        <p:spPr>
          <a:xfrm>
            <a:off x="381000" y="6888986"/>
            <a:ext cx="3215500" cy="1981200"/>
          </a:xfrm>
          <a:prstGeom prst="rect">
            <a:avLst/>
          </a:prstGeom>
          <a:ln>
            <a:noFill/>
          </a:ln>
          <a:effectLst>
            <a:softEdge rad="112500"/>
          </a:effectLst>
        </p:spPr>
      </p:pic>
      <p:pic>
        <p:nvPicPr>
          <p:cNvPr id="9" name="Content Placeholder 8"/>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9433"/>
          <a:stretch/>
        </p:blipFill>
        <p:spPr>
          <a:xfrm>
            <a:off x="3644735" y="6874142"/>
            <a:ext cx="2743200" cy="1965563"/>
          </a:xfrm>
          <a:prstGeom prst="rect">
            <a:avLst/>
          </a:prstGeom>
          <a:ln>
            <a:noFill/>
          </a:ln>
          <a:effectLst>
            <a:softEdge rad="112500"/>
          </a:effectLst>
        </p:spPr>
      </p:pic>
      <p:sp>
        <p:nvSpPr>
          <p:cNvPr id="3" name="TextBox 2"/>
          <p:cNvSpPr txBox="1"/>
          <p:nvPr/>
        </p:nvSpPr>
        <p:spPr>
          <a:xfrm>
            <a:off x="859971" y="174171"/>
            <a:ext cx="5181600" cy="461665"/>
          </a:xfrm>
          <a:prstGeom prst="rect">
            <a:avLst/>
          </a:prstGeom>
          <a:noFill/>
        </p:spPr>
        <p:txBody>
          <a:bodyPr wrap="square" rtlCol="0">
            <a:spAutoFit/>
          </a:bodyPr>
          <a:lstStyle/>
          <a:p>
            <a:r>
              <a:rPr lang="sr-Latn-ME" sz="2400" b="1" i="1" dirty="0" smtClean="0"/>
              <a:t>   </a:t>
            </a:r>
            <a:r>
              <a:rPr lang="sr-Latn-ME" sz="2400" b="1" i="1" dirty="0" smtClean="0"/>
              <a:t>       </a:t>
            </a:r>
            <a:r>
              <a:rPr lang="sr-Latn-ME" sz="2400" b="1" i="1" dirty="0" smtClean="0"/>
              <a:t>Samo se srcem dobro vidi</a:t>
            </a:r>
            <a:endParaRPr lang="en-US" sz="2400" b="1" i="1" dirty="0"/>
          </a:p>
        </p:txBody>
      </p:sp>
    </p:spTree>
    <p:extLst>
      <p:ext uri="{BB962C8B-B14F-4D97-AF65-F5344CB8AC3E}">
        <p14:creationId xmlns:p14="http://schemas.microsoft.com/office/powerpoint/2010/main" val="12995113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2000" r="-2000"/>
          </a:stretch>
        </a:blipFill>
        <a:effectLst/>
      </p:bgPr>
    </p:bg>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3962400" y="609600"/>
            <a:ext cx="2441575" cy="1600200"/>
          </a:xfrm>
          <a:prstGeom prst="rect">
            <a:avLst/>
          </a:prstGeom>
          <a:noFill/>
          <a:effectLst>
            <a:glow>
              <a:schemeClr val="accent1"/>
            </a:glow>
          </a:effectLst>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p:cNvSpPr/>
          <p:nvPr/>
        </p:nvSpPr>
        <p:spPr>
          <a:xfrm>
            <a:off x="388356" y="2667000"/>
            <a:ext cx="6015619" cy="2123658"/>
          </a:xfrm>
          <a:prstGeom prst="rect">
            <a:avLst/>
          </a:prstGeom>
        </p:spPr>
        <p:txBody>
          <a:bodyPr wrap="square">
            <a:spAutoFit/>
          </a:bodyPr>
          <a:lstStyle/>
          <a:p>
            <a:r>
              <a:rPr lang="en-US" sz="1200" dirty="0">
                <a:solidFill>
                  <a:schemeClr val="bg1"/>
                </a:solidFill>
              </a:rPr>
              <a:t>U </a:t>
            </a:r>
            <a:r>
              <a:rPr lang="en-US" sz="1200" dirty="0" err="1">
                <a:solidFill>
                  <a:schemeClr val="bg1"/>
                </a:solidFill>
              </a:rPr>
              <a:t>toku</a:t>
            </a:r>
            <a:r>
              <a:rPr lang="en-US" sz="1200" dirty="0">
                <a:solidFill>
                  <a:schemeClr val="bg1"/>
                </a:solidFill>
              </a:rPr>
              <a:t> </a:t>
            </a:r>
            <a:r>
              <a:rPr lang="en-US" sz="1200" dirty="0" err="1">
                <a:solidFill>
                  <a:schemeClr val="bg1"/>
                </a:solidFill>
              </a:rPr>
              <a:t>uvodnog</a:t>
            </a:r>
            <a:r>
              <a:rPr lang="en-US" sz="1200" dirty="0">
                <a:solidFill>
                  <a:schemeClr val="bg1"/>
                </a:solidFill>
              </a:rPr>
              <a:t> </a:t>
            </a:r>
            <a:r>
              <a:rPr lang="en-US" sz="1200" dirty="0" err="1">
                <a:solidFill>
                  <a:schemeClr val="bg1"/>
                </a:solidFill>
              </a:rPr>
              <a:t>predavanja</a:t>
            </a:r>
            <a:r>
              <a:rPr lang="en-US" sz="1200" dirty="0">
                <a:solidFill>
                  <a:schemeClr val="bg1"/>
                </a:solidFill>
              </a:rPr>
              <a:t> </a:t>
            </a:r>
            <a:r>
              <a:rPr lang="en-US" sz="1200" dirty="0" err="1">
                <a:solidFill>
                  <a:schemeClr val="bg1"/>
                </a:solidFill>
              </a:rPr>
              <a:t>bilo</a:t>
            </a:r>
            <a:r>
              <a:rPr lang="en-US" sz="1200" dirty="0">
                <a:solidFill>
                  <a:schemeClr val="bg1"/>
                </a:solidFill>
              </a:rPr>
              <a:t> je </a:t>
            </a:r>
            <a:r>
              <a:rPr lang="en-US" sz="1200" dirty="0" err="1">
                <a:solidFill>
                  <a:schemeClr val="bg1"/>
                </a:solidFill>
              </a:rPr>
              <a:t>riječi</a:t>
            </a:r>
            <a:r>
              <a:rPr lang="en-US" sz="1200" dirty="0">
                <a:solidFill>
                  <a:schemeClr val="bg1"/>
                </a:solidFill>
              </a:rPr>
              <a:t> o </a:t>
            </a:r>
            <a:r>
              <a:rPr lang="en-US" sz="1200" dirty="0" err="1">
                <a:solidFill>
                  <a:schemeClr val="bg1"/>
                </a:solidFill>
              </a:rPr>
              <a:t>Andrićevoj</a:t>
            </a:r>
            <a:r>
              <a:rPr lang="en-US" sz="1200" dirty="0">
                <a:solidFill>
                  <a:schemeClr val="bg1"/>
                </a:solidFill>
              </a:rPr>
              <a:t> </a:t>
            </a:r>
            <a:r>
              <a:rPr lang="en-US" sz="1200" dirty="0" err="1">
                <a:solidFill>
                  <a:schemeClr val="bg1"/>
                </a:solidFill>
              </a:rPr>
              <a:t>biografiji</a:t>
            </a:r>
            <a:r>
              <a:rPr lang="en-US" sz="1200" dirty="0">
                <a:solidFill>
                  <a:schemeClr val="bg1"/>
                </a:solidFill>
              </a:rPr>
              <a:t>, </a:t>
            </a:r>
            <a:r>
              <a:rPr lang="en-US" sz="1200" dirty="0" err="1">
                <a:solidFill>
                  <a:schemeClr val="bg1"/>
                </a:solidFill>
              </a:rPr>
              <a:t>njegovim</a:t>
            </a:r>
            <a:r>
              <a:rPr lang="en-US" sz="1200" dirty="0">
                <a:solidFill>
                  <a:schemeClr val="bg1"/>
                </a:solidFill>
              </a:rPr>
              <a:t> </a:t>
            </a:r>
            <a:r>
              <a:rPr lang="en-US" sz="1200" dirty="0" err="1">
                <a:solidFill>
                  <a:schemeClr val="bg1"/>
                </a:solidFill>
              </a:rPr>
              <a:t>društvenim</a:t>
            </a:r>
            <a:r>
              <a:rPr lang="en-US" sz="1200" dirty="0">
                <a:solidFill>
                  <a:schemeClr val="bg1"/>
                </a:solidFill>
              </a:rPr>
              <a:t> </a:t>
            </a:r>
            <a:r>
              <a:rPr lang="en-US" sz="1200" dirty="0" err="1">
                <a:solidFill>
                  <a:schemeClr val="bg1"/>
                </a:solidFill>
              </a:rPr>
              <a:t>aktivnostima</a:t>
            </a:r>
            <a:r>
              <a:rPr lang="en-US" sz="1200" dirty="0">
                <a:solidFill>
                  <a:schemeClr val="bg1"/>
                </a:solidFill>
              </a:rPr>
              <a:t>, </a:t>
            </a:r>
            <a:r>
              <a:rPr lang="en-US" sz="1200" dirty="0" err="1">
                <a:solidFill>
                  <a:schemeClr val="bg1"/>
                </a:solidFill>
              </a:rPr>
              <a:t>školovanju</a:t>
            </a:r>
            <a:r>
              <a:rPr lang="en-US" sz="1200" dirty="0">
                <a:solidFill>
                  <a:schemeClr val="bg1"/>
                </a:solidFill>
              </a:rPr>
              <a:t>, </a:t>
            </a:r>
            <a:r>
              <a:rPr lang="en-US" sz="1200" dirty="0" err="1">
                <a:solidFill>
                  <a:schemeClr val="bg1"/>
                </a:solidFill>
              </a:rPr>
              <a:t>fazama</a:t>
            </a:r>
            <a:r>
              <a:rPr lang="en-US" sz="1200" dirty="0">
                <a:solidFill>
                  <a:schemeClr val="bg1"/>
                </a:solidFill>
              </a:rPr>
              <a:t> u </a:t>
            </a:r>
            <a:r>
              <a:rPr lang="en-US" sz="1200" dirty="0" err="1">
                <a:solidFill>
                  <a:schemeClr val="bg1"/>
                </a:solidFill>
              </a:rPr>
              <a:t>stvaralaštvu</a:t>
            </a:r>
            <a:r>
              <a:rPr lang="en-US" sz="1200" dirty="0">
                <a:solidFill>
                  <a:schemeClr val="bg1"/>
                </a:solidFill>
              </a:rPr>
              <a:t>, </a:t>
            </a:r>
            <a:r>
              <a:rPr lang="en-US" sz="1200" dirty="0" err="1">
                <a:solidFill>
                  <a:schemeClr val="bg1"/>
                </a:solidFill>
              </a:rPr>
              <a:t>književnim</a:t>
            </a:r>
            <a:r>
              <a:rPr lang="en-US" sz="1200" dirty="0">
                <a:solidFill>
                  <a:schemeClr val="bg1"/>
                </a:solidFill>
              </a:rPr>
              <a:t> </a:t>
            </a:r>
            <a:r>
              <a:rPr lang="en-US" sz="1200" dirty="0" err="1">
                <a:solidFill>
                  <a:schemeClr val="bg1"/>
                </a:solidFill>
              </a:rPr>
              <a:t>djelima</a:t>
            </a:r>
            <a:r>
              <a:rPr lang="en-US" sz="1200" dirty="0">
                <a:solidFill>
                  <a:schemeClr val="bg1"/>
                </a:solidFill>
              </a:rPr>
              <a:t>, </a:t>
            </a:r>
            <a:r>
              <a:rPr lang="en-US" sz="1200" dirty="0" err="1">
                <a:solidFill>
                  <a:schemeClr val="bg1"/>
                </a:solidFill>
              </a:rPr>
              <a:t>njegovom</a:t>
            </a:r>
            <a:r>
              <a:rPr lang="en-US" sz="1200" dirty="0">
                <a:solidFill>
                  <a:schemeClr val="bg1"/>
                </a:solidFill>
              </a:rPr>
              <a:t>  </a:t>
            </a:r>
            <a:r>
              <a:rPr lang="en-US" sz="1200" dirty="0" err="1">
                <a:solidFill>
                  <a:schemeClr val="bg1"/>
                </a:solidFill>
              </a:rPr>
              <a:t>jeziku</a:t>
            </a:r>
            <a:r>
              <a:rPr lang="en-US" sz="1200" dirty="0">
                <a:solidFill>
                  <a:schemeClr val="bg1"/>
                </a:solidFill>
              </a:rPr>
              <a:t> </a:t>
            </a:r>
            <a:r>
              <a:rPr lang="en-US" sz="1200" dirty="0" err="1">
                <a:solidFill>
                  <a:schemeClr val="bg1"/>
                </a:solidFill>
              </a:rPr>
              <a:t>i</a:t>
            </a:r>
            <a:r>
              <a:rPr lang="en-US" sz="1200" dirty="0">
                <a:solidFill>
                  <a:schemeClr val="bg1"/>
                </a:solidFill>
              </a:rPr>
              <a:t> </a:t>
            </a:r>
            <a:r>
              <a:rPr lang="en-US" sz="1200" dirty="0" err="1">
                <a:solidFill>
                  <a:schemeClr val="bg1"/>
                </a:solidFill>
              </a:rPr>
              <a:t>stilu</a:t>
            </a:r>
            <a:r>
              <a:rPr lang="en-US" sz="1200" dirty="0">
                <a:solidFill>
                  <a:schemeClr val="bg1"/>
                </a:solidFill>
              </a:rPr>
              <a:t>...      Na </a:t>
            </a:r>
            <a:r>
              <a:rPr lang="en-US" sz="1200" dirty="0" err="1">
                <a:solidFill>
                  <a:schemeClr val="bg1"/>
                </a:solidFill>
              </a:rPr>
              <a:t>Forumu</a:t>
            </a:r>
            <a:r>
              <a:rPr lang="en-US" sz="1200" dirty="0">
                <a:solidFill>
                  <a:schemeClr val="bg1"/>
                </a:solidFill>
              </a:rPr>
              <a:t> je </a:t>
            </a:r>
            <a:r>
              <a:rPr lang="en-US" sz="1200" dirty="0" err="1">
                <a:solidFill>
                  <a:schemeClr val="bg1"/>
                </a:solidFill>
              </a:rPr>
              <a:t>učestvovalo</a:t>
            </a:r>
            <a:r>
              <a:rPr lang="en-US" sz="1200" dirty="0">
                <a:solidFill>
                  <a:schemeClr val="bg1"/>
                </a:solidFill>
              </a:rPr>
              <a:t> 40 </a:t>
            </a:r>
            <a:r>
              <a:rPr lang="en-US" sz="1200" dirty="0" err="1">
                <a:solidFill>
                  <a:schemeClr val="bg1"/>
                </a:solidFill>
              </a:rPr>
              <a:t>kolega</a:t>
            </a:r>
            <a:r>
              <a:rPr lang="en-US" sz="1200" dirty="0">
                <a:solidFill>
                  <a:schemeClr val="bg1"/>
                </a:solidFill>
              </a:rPr>
              <a:t>, </a:t>
            </a:r>
            <a:r>
              <a:rPr lang="en-US" sz="1200" dirty="0" err="1">
                <a:solidFill>
                  <a:schemeClr val="bg1"/>
                </a:solidFill>
              </a:rPr>
              <a:t>uz</a:t>
            </a:r>
            <a:r>
              <a:rPr lang="en-US" sz="1200" dirty="0">
                <a:solidFill>
                  <a:schemeClr val="bg1"/>
                </a:solidFill>
              </a:rPr>
              <a:t> </a:t>
            </a:r>
            <a:r>
              <a:rPr lang="en-US" sz="1200" dirty="0" err="1">
                <a:solidFill>
                  <a:schemeClr val="bg1"/>
                </a:solidFill>
              </a:rPr>
              <a:t>predstavnike</a:t>
            </a:r>
            <a:r>
              <a:rPr lang="en-US" sz="1200" dirty="0">
                <a:solidFill>
                  <a:schemeClr val="bg1"/>
                </a:solidFill>
              </a:rPr>
              <a:t> </a:t>
            </a:r>
            <a:r>
              <a:rPr lang="en-US" sz="1200" dirty="0" err="1">
                <a:solidFill>
                  <a:schemeClr val="bg1"/>
                </a:solidFill>
              </a:rPr>
              <a:t>Zavoda</a:t>
            </a:r>
            <a:r>
              <a:rPr lang="en-US" sz="1200" dirty="0">
                <a:solidFill>
                  <a:schemeClr val="bg1"/>
                </a:solidFill>
              </a:rPr>
              <a:t> </a:t>
            </a:r>
            <a:r>
              <a:rPr lang="en-US" sz="1200" dirty="0" err="1">
                <a:solidFill>
                  <a:schemeClr val="bg1"/>
                </a:solidFill>
              </a:rPr>
              <a:t>za</a:t>
            </a:r>
            <a:r>
              <a:rPr lang="en-US" sz="1200" dirty="0">
                <a:solidFill>
                  <a:schemeClr val="bg1"/>
                </a:solidFill>
              </a:rPr>
              <a:t> </a:t>
            </a:r>
            <a:r>
              <a:rPr lang="en-US" sz="1200" dirty="0" err="1">
                <a:solidFill>
                  <a:schemeClr val="bg1"/>
                </a:solidFill>
              </a:rPr>
              <a:t>školstvo</a:t>
            </a:r>
            <a:r>
              <a:rPr lang="en-US" sz="1200" dirty="0">
                <a:solidFill>
                  <a:schemeClr val="bg1"/>
                </a:solidFill>
              </a:rPr>
              <a:t> </a:t>
            </a:r>
            <a:r>
              <a:rPr lang="en-US" sz="1200" dirty="0" err="1">
                <a:solidFill>
                  <a:schemeClr val="bg1"/>
                </a:solidFill>
              </a:rPr>
              <a:t>i</a:t>
            </a:r>
            <a:r>
              <a:rPr lang="en-US" sz="1200" dirty="0">
                <a:solidFill>
                  <a:schemeClr val="bg1"/>
                </a:solidFill>
              </a:rPr>
              <a:t> </a:t>
            </a:r>
            <a:r>
              <a:rPr lang="en-US" sz="1200" dirty="0" err="1">
                <a:solidFill>
                  <a:schemeClr val="bg1"/>
                </a:solidFill>
              </a:rPr>
              <a:t>Zavoda</a:t>
            </a:r>
            <a:r>
              <a:rPr lang="en-US" sz="1200" dirty="0">
                <a:solidFill>
                  <a:schemeClr val="bg1"/>
                </a:solidFill>
              </a:rPr>
              <a:t> </a:t>
            </a:r>
            <a:r>
              <a:rPr lang="en-US" sz="1200" dirty="0" err="1">
                <a:solidFill>
                  <a:schemeClr val="bg1"/>
                </a:solidFill>
              </a:rPr>
              <a:t>za</a:t>
            </a:r>
            <a:r>
              <a:rPr lang="en-US" sz="1200" dirty="0">
                <a:solidFill>
                  <a:schemeClr val="bg1"/>
                </a:solidFill>
              </a:rPr>
              <a:t> </a:t>
            </a:r>
            <a:r>
              <a:rPr lang="en-US" sz="1200" dirty="0" err="1">
                <a:solidFill>
                  <a:schemeClr val="bg1"/>
                </a:solidFill>
              </a:rPr>
              <a:t>udžbenike</a:t>
            </a:r>
            <a:r>
              <a:rPr lang="en-US" sz="1200" dirty="0">
                <a:solidFill>
                  <a:schemeClr val="bg1"/>
                </a:solidFill>
              </a:rPr>
              <a:t>. </a:t>
            </a:r>
            <a:r>
              <a:rPr lang="en-US" sz="1200" dirty="0" err="1">
                <a:solidFill>
                  <a:schemeClr val="bg1"/>
                </a:solidFill>
              </a:rPr>
              <a:t>Svi</a:t>
            </a:r>
            <a:r>
              <a:rPr lang="en-US" sz="1200" dirty="0">
                <a:solidFill>
                  <a:schemeClr val="bg1"/>
                </a:solidFill>
              </a:rPr>
              <a:t> </a:t>
            </a:r>
            <a:r>
              <a:rPr lang="en-US" sz="1200" dirty="0" err="1">
                <a:solidFill>
                  <a:schemeClr val="bg1"/>
                </a:solidFill>
              </a:rPr>
              <a:t>su</a:t>
            </a:r>
            <a:r>
              <a:rPr lang="en-US" sz="1200" dirty="0">
                <a:solidFill>
                  <a:schemeClr val="bg1"/>
                </a:solidFill>
              </a:rPr>
              <a:t> </a:t>
            </a:r>
            <a:r>
              <a:rPr lang="en-US" sz="1200" dirty="0" err="1">
                <a:solidFill>
                  <a:schemeClr val="bg1"/>
                </a:solidFill>
              </a:rPr>
              <a:t>izrazili</a:t>
            </a:r>
            <a:r>
              <a:rPr lang="en-US" sz="1200" dirty="0">
                <a:solidFill>
                  <a:schemeClr val="bg1"/>
                </a:solidFill>
              </a:rPr>
              <a:t> </a:t>
            </a:r>
            <a:r>
              <a:rPr lang="en-US" sz="1200" dirty="0" err="1">
                <a:solidFill>
                  <a:schemeClr val="bg1"/>
                </a:solidFill>
              </a:rPr>
              <a:t>zadovoljstvo</a:t>
            </a:r>
            <a:r>
              <a:rPr lang="en-US" sz="1200" dirty="0">
                <a:solidFill>
                  <a:schemeClr val="bg1"/>
                </a:solidFill>
              </a:rPr>
              <a:t> </a:t>
            </a:r>
            <a:r>
              <a:rPr lang="en-US" sz="1200" dirty="0" err="1">
                <a:solidFill>
                  <a:schemeClr val="bg1"/>
                </a:solidFill>
              </a:rPr>
              <a:t>zbog</a:t>
            </a:r>
            <a:r>
              <a:rPr lang="en-US" sz="1200" dirty="0">
                <a:solidFill>
                  <a:schemeClr val="bg1"/>
                </a:solidFill>
              </a:rPr>
              <a:t> </a:t>
            </a:r>
            <a:r>
              <a:rPr lang="en-US" sz="1200" dirty="0" err="1">
                <a:solidFill>
                  <a:schemeClr val="bg1"/>
                </a:solidFill>
              </a:rPr>
              <a:t>još</a:t>
            </a:r>
            <a:r>
              <a:rPr lang="en-US" sz="1200" dirty="0">
                <a:solidFill>
                  <a:schemeClr val="bg1"/>
                </a:solidFill>
              </a:rPr>
              <a:t> </a:t>
            </a:r>
            <a:r>
              <a:rPr lang="en-US" sz="1200" dirty="0" err="1">
                <a:solidFill>
                  <a:schemeClr val="bg1"/>
                </a:solidFill>
              </a:rPr>
              <a:t>jednog</a:t>
            </a:r>
            <a:r>
              <a:rPr lang="en-US" sz="1200" dirty="0">
                <a:solidFill>
                  <a:schemeClr val="bg1"/>
                </a:solidFill>
              </a:rPr>
              <a:t> </a:t>
            </a:r>
            <a:r>
              <a:rPr lang="en-US" sz="1200" dirty="0" err="1">
                <a:solidFill>
                  <a:schemeClr val="bg1"/>
                </a:solidFill>
              </a:rPr>
              <a:t>podsjećanja</a:t>
            </a:r>
            <a:r>
              <a:rPr lang="en-US" sz="1200" dirty="0">
                <a:solidFill>
                  <a:schemeClr val="bg1"/>
                </a:solidFill>
              </a:rPr>
              <a:t> </a:t>
            </a:r>
            <a:r>
              <a:rPr lang="en-US" sz="1200" dirty="0" err="1">
                <a:solidFill>
                  <a:schemeClr val="bg1"/>
                </a:solidFill>
              </a:rPr>
              <a:t>na</a:t>
            </a:r>
            <a:r>
              <a:rPr lang="en-US" sz="1200" dirty="0">
                <a:solidFill>
                  <a:schemeClr val="bg1"/>
                </a:solidFill>
              </a:rPr>
              <a:t> </a:t>
            </a:r>
            <a:r>
              <a:rPr lang="en-US" sz="1200" dirty="0" err="1">
                <a:solidFill>
                  <a:schemeClr val="bg1"/>
                </a:solidFill>
              </a:rPr>
              <a:t>djelo</a:t>
            </a:r>
            <a:r>
              <a:rPr lang="en-US" sz="1200" dirty="0">
                <a:solidFill>
                  <a:schemeClr val="bg1"/>
                </a:solidFill>
              </a:rPr>
              <a:t> Iva </a:t>
            </a:r>
            <a:r>
              <a:rPr lang="en-US" sz="1200" dirty="0" err="1">
                <a:solidFill>
                  <a:schemeClr val="bg1"/>
                </a:solidFill>
              </a:rPr>
              <a:t>Andrića</a:t>
            </a:r>
            <a:r>
              <a:rPr lang="en-US" sz="1200" dirty="0">
                <a:solidFill>
                  <a:schemeClr val="bg1"/>
                </a:solidFill>
              </a:rPr>
              <a:t> </a:t>
            </a:r>
            <a:r>
              <a:rPr lang="en-US" sz="1200" dirty="0" err="1">
                <a:solidFill>
                  <a:schemeClr val="bg1"/>
                </a:solidFill>
              </a:rPr>
              <a:t>i</a:t>
            </a:r>
            <a:r>
              <a:rPr lang="en-US" sz="1200" dirty="0">
                <a:solidFill>
                  <a:schemeClr val="bg1"/>
                </a:solidFill>
              </a:rPr>
              <a:t> </a:t>
            </a:r>
            <a:r>
              <a:rPr lang="en-US" sz="1200" dirty="0" err="1">
                <a:solidFill>
                  <a:schemeClr val="bg1"/>
                </a:solidFill>
              </a:rPr>
              <a:t>popularisanja</a:t>
            </a:r>
            <a:r>
              <a:rPr lang="en-US" sz="1200" dirty="0">
                <a:solidFill>
                  <a:schemeClr val="bg1"/>
                </a:solidFill>
              </a:rPr>
              <a:t> </a:t>
            </a:r>
            <a:r>
              <a:rPr lang="sr-Latn-ME" sz="1200" dirty="0" smtClean="0">
                <a:solidFill>
                  <a:schemeClr val="bg1"/>
                </a:solidFill>
              </a:rPr>
              <a:t> </a:t>
            </a:r>
            <a:r>
              <a:rPr lang="en-US" sz="1200" dirty="0" err="1" smtClean="0">
                <a:solidFill>
                  <a:schemeClr val="bg1"/>
                </a:solidFill>
              </a:rPr>
              <a:t>jedinog</a:t>
            </a:r>
            <a:r>
              <a:rPr lang="en-US" sz="1200" dirty="0" smtClean="0">
                <a:solidFill>
                  <a:schemeClr val="bg1"/>
                </a:solidFill>
              </a:rPr>
              <a:t> </a:t>
            </a:r>
            <a:r>
              <a:rPr lang="en-US" sz="1200" dirty="0" err="1">
                <a:solidFill>
                  <a:schemeClr val="bg1"/>
                </a:solidFill>
              </a:rPr>
              <a:t>Nobelovca</a:t>
            </a:r>
            <a:r>
              <a:rPr lang="en-US" sz="1200" dirty="0">
                <a:solidFill>
                  <a:schemeClr val="bg1"/>
                </a:solidFill>
              </a:rPr>
              <a:t> </a:t>
            </a:r>
            <a:r>
              <a:rPr lang="en-US" sz="1200" dirty="0" err="1">
                <a:solidFill>
                  <a:schemeClr val="bg1"/>
                </a:solidFill>
              </a:rPr>
              <a:t>sa</a:t>
            </a:r>
            <a:r>
              <a:rPr lang="en-US" sz="1200" dirty="0">
                <a:solidFill>
                  <a:schemeClr val="bg1"/>
                </a:solidFill>
              </a:rPr>
              <a:t> </a:t>
            </a:r>
            <a:r>
              <a:rPr lang="en-US" sz="1200" dirty="0" err="1">
                <a:solidFill>
                  <a:schemeClr val="bg1"/>
                </a:solidFill>
              </a:rPr>
              <a:t>naših</a:t>
            </a:r>
            <a:r>
              <a:rPr lang="en-US" sz="1200" dirty="0">
                <a:solidFill>
                  <a:schemeClr val="bg1"/>
                </a:solidFill>
              </a:rPr>
              <a:t> </a:t>
            </a:r>
            <a:r>
              <a:rPr lang="en-US" sz="1200" dirty="0" err="1">
                <a:solidFill>
                  <a:schemeClr val="bg1"/>
                </a:solidFill>
              </a:rPr>
              <a:t>prostora</a:t>
            </a:r>
            <a:r>
              <a:rPr lang="en-US" sz="1200" dirty="0">
                <a:solidFill>
                  <a:schemeClr val="bg1"/>
                </a:solidFill>
              </a:rPr>
              <a:t>, </a:t>
            </a:r>
            <a:r>
              <a:rPr lang="en-US" sz="1200" dirty="0" err="1">
                <a:solidFill>
                  <a:schemeClr val="bg1"/>
                </a:solidFill>
              </a:rPr>
              <a:t>koji</a:t>
            </a:r>
            <a:r>
              <a:rPr lang="en-US" sz="1200" dirty="0">
                <a:solidFill>
                  <a:schemeClr val="bg1"/>
                </a:solidFill>
              </a:rPr>
              <a:t> </a:t>
            </a:r>
            <a:r>
              <a:rPr lang="en-US" sz="1200" dirty="0" err="1">
                <a:solidFill>
                  <a:schemeClr val="bg1"/>
                </a:solidFill>
              </a:rPr>
              <a:t>i</a:t>
            </a:r>
            <a:r>
              <a:rPr lang="en-US" sz="1200" dirty="0">
                <a:solidFill>
                  <a:schemeClr val="bg1"/>
                </a:solidFill>
              </a:rPr>
              <a:t> </a:t>
            </a:r>
            <a:r>
              <a:rPr lang="en-US" sz="1200" dirty="0" err="1">
                <a:solidFill>
                  <a:schemeClr val="bg1"/>
                </a:solidFill>
              </a:rPr>
              <a:t>treba</a:t>
            </a:r>
            <a:r>
              <a:rPr lang="en-US" sz="1200" dirty="0">
                <a:solidFill>
                  <a:schemeClr val="bg1"/>
                </a:solidFill>
              </a:rPr>
              <a:t> da </a:t>
            </a:r>
            <a:r>
              <a:rPr lang="en-US" sz="1200" dirty="0" err="1">
                <a:solidFill>
                  <a:schemeClr val="bg1"/>
                </a:solidFill>
              </a:rPr>
              <a:t>bude</a:t>
            </a:r>
            <a:r>
              <a:rPr lang="en-US" sz="1200" dirty="0">
                <a:solidFill>
                  <a:schemeClr val="bg1"/>
                </a:solidFill>
              </a:rPr>
              <a:t> </a:t>
            </a:r>
            <a:r>
              <a:rPr lang="en-US" sz="1200" dirty="0" err="1">
                <a:solidFill>
                  <a:schemeClr val="bg1"/>
                </a:solidFill>
              </a:rPr>
              <a:t>neizbježan</a:t>
            </a:r>
            <a:r>
              <a:rPr lang="en-US" sz="1200" dirty="0">
                <a:solidFill>
                  <a:schemeClr val="bg1"/>
                </a:solidFill>
              </a:rPr>
              <a:t> </a:t>
            </a:r>
            <a:r>
              <a:rPr lang="en-US" sz="1200" dirty="0" err="1">
                <a:solidFill>
                  <a:schemeClr val="bg1"/>
                </a:solidFill>
              </a:rPr>
              <a:t>dio</a:t>
            </a:r>
            <a:r>
              <a:rPr lang="en-US" sz="1200" dirty="0">
                <a:solidFill>
                  <a:schemeClr val="bg1"/>
                </a:solidFill>
              </a:rPr>
              <a:t> </a:t>
            </a:r>
            <a:r>
              <a:rPr lang="en-US" sz="1200" dirty="0" err="1">
                <a:solidFill>
                  <a:schemeClr val="bg1"/>
                </a:solidFill>
              </a:rPr>
              <a:t>svih</a:t>
            </a:r>
            <a:r>
              <a:rPr lang="en-US" sz="1200" dirty="0">
                <a:solidFill>
                  <a:schemeClr val="bg1"/>
                </a:solidFill>
              </a:rPr>
              <a:t> </a:t>
            </a:r>
            <a:r>
              <a:rPr lang="en-US" sz="1200" dirty="0" err="1">
                <a:solidFill>
                  <a:schemeClr val="bg1"/>
                </a:solidFill>
              </a:rPr>
              <a:t>školskih</a:t>
            </a:r>
            <a:r>
              <a:rPr lang="en-US" sz="1200" dirty="0">
                <a:solidFill>
                  <a:schemeClr val="bg1"/>
                </a:solidFill>
              </a:rPr>
              <a:t> </a:t>
            </a:r>
            <a:r>
              <a:rPr lang="en-US" sz="1200" dirty="0" err="1">
                <a:solidFill>
                  <a:schemeClr val="bg1"/>
                </a:solidFill>
              </a:rPr>
              <a:t>programa</a:t>
            </a:r>
            <a:r>
              <a:rPr lang="en-US" sz="1200" dirty="0">
                <a:solidFill>
                  <a:schemeClr val="bg1"/>
                </a:solidFill>
              </a:rPr>
              <a:t>. </a:t>
            </a:r>
            <a:r>
              <a:rPr lang="en-US" sz="1200" dirty="0" err="1">
                <a:solidFill>
                  <a:schemeClr val="bg1"/>
                </a:solidFill>
              </a:rPr>
              <a:t>Kako</a:t>
            </a:r>
            <a:r>
              <a:rPr lang="en-US" sz="1200" dirty="0">
                <a:solidFill>
                  <a:schemeClr val="bg1"/>
                </a:solidFill>
              </a:rPr>
              <a:t> je </a:t>
            </a:r>
            <a:r>
              <a:rPr lang="en-US" sz="1200" dirty="0" err="1">
                <a:solidFill>
                  <a:schemeClr val="bg1"/>
                </a:solidFill>
              </a:rPr>
              <a:t>zabilježio</a:t>
            </a:r>
            <a:r>
              <a:rPr lang="en-US" sz="1200" dirty="0">
                <a:solidFill>
                  <a:schemeClr val="bg1"/>
                </a:solidFill>
              </a:rPr>
              <a:t> </a:t>
            </a:r>
            <a:r>
              <a:rPr lang="en-US" sz="1200" dirty="0" err="1">
                <a:solidFill>
                  <a:schemeClr val="bg1"/>
                </a:solidFill>
              </a:rPr>
              <a:t>kritičar</a:t>
            </a:r>
            <a:r>
              <a:rPr lang="en-US" sz="1200" dirty="0">
                <a:solidFill>
                  <a:schemeClr val="bg1"/>
                </a:solidFill>
              </a:rPr>
              <a:t> </a:t>
            </a:r>
            <a:r>
              <a:rPr lang="en-US" sz="1200" dirty="0" err="1">
                <a:solidFill>
                  <a:schemeClr val="bg1"/>
                </a:solidFill>
              </a:rPr>
              <a:t>Pavle</a:t>
            </a:r>
            <a:r>
              <a:rPr lang="en-US" sz="1200" dirty="0">
                <a:solidFill>
                  <a:schemeClr val="bg1"/>
                </a:solidFill>
              </a:rPr>
              <a:t> </a:t>
            </a:r>
            <a:r>
              <a:rPr lang="en-US" sz="1200" dirty="0" err="1">
                <a:solidFill>
                  <a:schemeClr val="bg1"/>
                </a:solidFill>
              </a:rPr>
              <a:t>Ivić</a:t>
            </a:r>
            <a:r>
              <a:rPr lang="en-US" sz="1200" dirty="0">
                <a:solidFill>
                  <a:schemeClr val="bg1"/>
                </a:solidFill>
              </a:rPr>
              <a:t>: „Da u </a:t>
            </a:r>
            <a:r>
              <a:rPr lang="en-US" sz="1200" dirty="0" err="1">
                <a:solidFill>
                  <a:schemeClr val="bg1"/>
                </a:solidFill>
              </a:rPr>
              <a:t>programima</a:t>
            </a:r>
            <a:r>
              <a:rPr lang="en-US" sz="1200" dirty="0">
                <a:solidFill>
                  <a:schemeClr val="bg1"/>
                </a:solidFill>
              </a:rPr>
              <a:t> </a:t>
            </a:r>
            <a:r>
              <a:rPr lang="en-US" sz="1200" dirty="0" err="1">
                <a:solidFill>
                  <a:schemeClr val="bg1"/>
                </a:solidFill>
              </a:rPr>
              <a:t>nemamo</a:t>
            </a:r>
            <a:r>
              <a:rPr lang="en-US" sz="1200" dirty="0">
                <a:solidFill>
                  <a:schemeClr val="bg1"/>
                </a:solidFill>
              </a:rPr>
              <a:t> </a:t>
            </a:r>
            <a:r>
              <a:rPr lang="en-US" sz="1200" dirty="0" err="1">
                <a:solidFill>
                  <a:schemeClr val="bg1"/>
                </a:solidFill>
              </a:rPr>
              <a:t>Adrića</a:t>
            </a:r>
            <a:r>
              <a:rPr lang="en-US" sz="1200" dirty="0">
                <a:solidFill>
                  <a:schemeClr val="bg1"/>
                </a:solidFill>
              </a:rPr>
              <a:t>, od </a:t>
            </a:r>
            <a:r>
              <a:rPr lang="en-US" sz="1200" dirty="0" err="1">
                <a:solidFill>
                  <a:schemeClr val="bg1"/>
                </a:solidFill>
              </a:rPr>
              <a:t>koga</a:t>
            </a:r>
            <a:r>
              <a:rPr lang="en-US" sz="1200" dirty="0">
                <a:solidFill>
                  <a:schemeClr val="bg1"/>
                </a:solidFill>
              </a:rPr>
              <a:t> </a:t>
            </a:r>
            <a:r>
              <a:rPr lang="en-US" sz="1200" dirty="0" err="1">
                <a:solidFill>
                  <a:schemeClr val="bg1"/>
                </a:solidFill>
              </a:rPr>
              <a:t>bismo</a:t>
            </a:r>
            <a:r>
              <a:rPr lang="en-US" sz="1200" dirty="0">
                <a:solidFill>
                  <a:schemeClr val="bg1"/>
                </a:solidFill>
              </a:rPr>
              <a:t> </a:t>
            </a:r>
            <a:r>
              <a:rPr lang="en-US" sz="1200" dirty="0" err="1">
                <a:solidFill>
                  <a:schemeClr val="bg1"/>
                </a:solidFill>
              </a:rPr>
              <a:t>saznali</a:t>
            </a:r>
            <a:r>
              <a:rPr lang="en-US" sz="1200" dirty="0">
                <a:solidFill>
                  <a:schemeClr val="bg1"/>
                </a:solidFill>
              </a:rPr>
              <a:t>, da se </a:t>
            </a:r>
            <a:r>
              <a:rPr lang="en-US" sz="1200" dirty="0" err="1">
                <a:solidFill>
                  <a:schemeClr val="bg1"/>
                </a:solidFill>
              </a:rPr>
              <a:t>zlo</a:t>
            </a:r>
            <a:r>
              <a:rPr lang="en-US" sz="1200" dirty="0">
                <a:solidFill>
                  <a:schemeClr val="bg1"/>
                </a:solidFill>
              </a:rPr>
              <a:t> </a:t>
            </a:r>
            <a:r>
              <a:rPr lang="en-US" sz="1200" dirty="0" err="1">
                <a:solidFill>
                  <a:schemeClr val="bg1"/>
                </a:solidFill>
              </a:rPr>
              <a:t>pred</a:t>
            </a:r>
            <a:r>
              <a:rPr lang="en-US" sz="1200" dirty="0">
                <a:solidFill>
                  <a:schemeClr val="bg1"/>
                </a:solidFill>
              </a:rPr>
              <a:t> </a:t>
            </a:r>
            <a:r>
              <a:rPr lang="en-US" sz="1200" dirty="0" err="1">
                <a:solidFill>
                  <a:schemeClr val="bg1"/>
                </a:solidFill>
              </a:rPr>
              <a:t>nevoljama</a:t>
            </a:r>
            <a:r>
              <a:rPr lang="en-US" sz="1200" dirty="0">
                <a:solidFill>
                  <a:schemeClr val="bg1"/>
                </a:solidFill>
              </a:rPr>
              <a:t> </a:t>
            </a:r>
            <a:r>
              <a:rPr lang="en-US" sz="1200" dirty="0" err="1">
                <a:solidFill>
                  <a:schemeClr val="bg1"/>
                </a:solidFill>
              </a:rPr>
              <a:t>teši</a:t>
            </a:r>
            <a:r>
              <a:rPr lang="en-US" sz="1200" dirty="0">
                <a:solidFill>
                  <a:schemeClr val="bg1"/>
                </a:solidFill>
              </a:rPr>
              <a:t>, </a:t>
            </a:r>
            <a:r>
              <a:rPr lang="en-US" sz="1200" dirty="0" err="1">
                <a:solidFill>
                  <a:schemeClr val="bg1"/>
                </a:solidFill>
              </a:rPr>
              <a:t>čime</a:t>
            </a:r>
            <a:r>
              <a:rPr lang="en-US" sz="1200" dirty="0">
                <a:solidFill>
                  <a:schemeClr val="bg1"/>
                </a:solidFill>
              </a:rPr>
              <a:t> </a:t>
            </a:r>
            <a:r>
              <a:rPr lang="en-US" sz="1200" dirty="0" err="1">
                <a:solidFill>
                  <a:schemeClr val="bg1"/>
                </a:solidFill>
              </a:rPr>
              <a:t>tragični</a:t>
            </a:r>
            <a:r>
              <a:rPr lang="en-US" sz="1200" dirty="0">
                <a:solidFill>
                  <a:schemeClr val="bg1"/>
                </a:solidFill>
              </a:rPr>
              <a:t> </a:t>
            </a:r>
            <a:r>
              <a:rPr lang="en-US" sz="1200" dirty="0" err="1">
                <a:solidFill>
                  <a:schemeClr val="bg1"/>
                </a:solidFill>
              </a:rPr>
              <a:t>usud</a:t>
            </a:r>
            <a:r>
              <a:rPr lang="en-US" sz="1200" dirty="0">
                <a:solidFill>
                  <a:schemeClr val="bg1"/>
                </a:solidFill>
              </a:rPr>
              <a:t> </a:t>
            </a:r>
            <a:r>
              <a:rPr lang="en-US" sz="1200" dirty="0" err="1">
                <a:solidFill>
                  <a:schemeClr val="bg1"/>
                </a:solidFill>
              </a:rPr>
              <a:t>može</a:t>
            </a:r>
            <a:r>
              <a:rPr lang="en-US" sz="1200" dirty="0">
                <a:solidFill>
                  <a:schemeClr val="bg1"/>
                </a:solidFill>
              </a:rPr>
              <a:t> da se </a:t>
            </a:r>
            <a:r>
              <a:rPr lang="en-US" sz="1200" dirty="0" err="1">
                <a:solidFill>
                  <a:schemeClr val="bg1"/>
                </a:solidFill>
              </a:rPr>
              <a:t>odgodi</a:t>
            </a:r>
            <a:r>
              <a:rPr lang="en-US" sz="1200" dirty="0">
                <a:solidFill>
                  <a:schemeClr val="bg1"/>
                </a:solidFill>
              </a:rPr>
              <a:t>, da se </a:t>
            </a:r>
            <a:r>
              <a:rPr lang="en-US" sz="1200" dirty="0" err="1">
                <a:solidFill>
                  <a:schemeClr val="bg1"/>
                </a:solidFill>
              </a:rPr>
              <a:t>zlo</a:t>
            </a:r>
            <a:r>
              <a:rPr lang="en-US" sz="1200" dirty="0">
                <a:solidFill>
                  <a:schemeClr val="bg1"/>
                </a:solidFill>
              </a:rPr>
              <a:t> </a:t>
            </a:r>
            <a:r>
              <a:rPr lang="en-US" sz="1200" dirty="0" err="1">
                <a:solidFill>
                  <a:schemeClr val="bg1"/>
                </a:solidFill>
              </a:rPr>
              <a:t>nadmudri</a:t>
            </a:r>
            <a:r>
              <a:rPr lang="en-US" sz="1200" dirty="0">
                <a:solidFill>
                  <a:schemeClr val="bg1"/>
                </a:solidFill>
              </a:rPr>
              <a:t>, </a:t>
            </a:r>
            <a:r>
              <a:rPr lang="en-US" sz="1200" dirty="0" err="1">
                <a:solidFill>
                  <a:schemeClr val="bg1"/>
                </a:solidFill>
              </a:rPr>
              <a:t>nadigra</a:t>
            </a:r>
            <a:r>
              <a:rPr lang="en-US" sz="1200" dirty="0">
                <a:solidFill>
                  <a:schemeClr val="bg1"/>
                </a:solidFill>
              </a:rPr>
              <a:t> </a:t>
            </a:r>
            <a:r>
              <a:rPr lang="en-US" sz="1200" dirty="0" err="1">
                <a:solidFill>
                  <a:schemeClr val="bg1"/>
                </a:solidFill>
              </a:rPr>
              <a:t>i</a:t>
            </a:r>
            <a:r>
              <a:rPr lang="en-US" sz="1200" dirty="0">
                <a:solidFill>
                  <a:schemeClr val="bg1"/>
                </a:solidFill>
              </a:rPr>
              <a:t> </a:t>
            </a:r>
            <a:r>
              <a:rPr lang="en-US" sz="1200" dirty="0" err="1">
                <a:solidFill>
                  <a:schemeClr val="bg1"/>
                </a:solidFill>
              </a:rPr>
              <a:t>pobedi</a:t>
            </a:r>
            <a:r>
              <a:rPr lang="en-US" sz="1200" dirty="0">
                <a:solidFill>
                  <a:schemeClr val="bg1"/>
                </a:solidFill>
              </a:rPr>
              <a:t>? </a:t>
            </a:r>
            <a:r>
              <a:rPr lang="en-US" sz="1200" dirty="0" err="1">
                <a:solidFill>
                  <a:schemeClr val="bg1"/>
                </a:solidFill>
              </a:rPr>
              <a:t>Ko</a:t>
            </a:r>
            <a:r>
              <a:rPr lang="en-US" sz="1200" dirty="0">
                <a:solidFill>
                  <a:schemeClr val="bg1"/>
                </a:solidFill>
              </a:rPr>
              <a:t> bi </a:t>
            </a:r>
            <a:r>
              <a:rPr lang="en-US" sz="1200" dirty="0" err="1">
                <a:solidFill>
                  <a:schemeClr val="bg1"/>
                </a:solidFill>
              </a:rPr>
              <a:t>nas</a:t>
            </a:r>
            <a:r>
              <a:rPr lang="en-US" sz="1200" dirty="0">
                <a:solidFill>
                  <a:schemeClr val="bg1"/>
                </a:solidFill>
              </a:rPr>
              <a:t> </a:t>
            </a:r>
            <a:r>
              <a:rPr lang="en-US" sz="1200" dirty="0" err="1">
                <a:solidFill>
                  <a:schemeClr val="bg1"/>
                </a:solidFill>
              </a:rPr>
              <a:t>naučio</a:t>
            </a:r>
            <a:r>
              <a:rPr lang="en-US" sz="1200" dirty="0">
                <a:solidFill>
                  <a:schemeClr val="bg1"/>
                </a:solidFill>
              </a:rPr>
              <a:t> da se u </a:t>
            </a:r>
            <a:r>
              <a:rPr lang="en-US" sz="1200" dirty="0" err="1">
                <a:solidFill>
                  <a:schemeClr val="bg1"/>
                </a:solidFill>
              </a:rPr>
              <a:t>životu</a:t>
            </a:r>
            <a:r>
              <a:rPr lang="en-US" sz="1200" dirty="0">
                <a:solidFill>
                  <a:schemeClr val="bg1"/>
                </a:solidFill>
              </a:rPr>
              <a:t> </a:t>
            </a:r>
            <a:r>
              <a:rPr lang="en-US" sz="1200" dirty="0" err="1">
                <a:solidFill>
                  <a:schemeClr val="bg1"/>
                </a:solidFill>
              </a:rPr>
              <a:t>čuvamo</a:t>
            </a:r>
            <a:r>
              <a:rPr lang="en-US" sz="1200" dirty="0">
                <a:solidFill>
                  <a:schemeClr val="bg1"/>
                </a:solidFill>
              </a:rPr>
              <a:t> </a:t>
            </a:r>
            <a:r>
              <a:rPr lang="en-US" sz="1200" dirty="0" err="1">
                <a:solidFill>
                  <a:schemeClr val="bg1"/>
                </a:solidFill>
              </a:rPr>
              <a:t>nepromišljene</a:t>
            </a:r>
            <a:r>
              <a:rPr lang="en-US" sz="1200" dirty="0">
                <a:solidFill>
                  <a:schemeClr val="bg1"/>
                </a:solidFill>
              </a:rPr>
              <a:t> </a:t>
            </a:r>
            <a:r>
              <a:rPr lang="en-US" sz="1200" dirty="0" err="1">
                <a:solidFill>
                  <a:schemeClr val="bg1"/>
                </a:solidFill>
              </a:rPr>
              <a:t>reči</a:t>
            </a:r>
            <a:r>
              <a:rPr lang="en-US" sz="1200" dirty="0">
                <a:solidFill>
                  <a:schemeClr val="bg1"/>
                </a:solidFill>
              </a:rPr>
              <a:t> </a:t>
            </a:r>
            <a:r>
              <a:rPr lang="en-US" sz="1200" dirty="0" err="1">
                <a:solidFill>
                  <a:schemeClr val="bg1"/>
                </a:solidFill>
              </a:rPr>
              <a:t>i</a:t>
            </a:r>
            <a:r>
              <a:rPr lang="en-US" sz="1200" dirty="0">
                <a:solidFill>
                  <a:schemeClr val="bg1"/>
                </a:solidFill>
              </a:rPr>
              <a:t> </a:t>
            </a:r>
            <a:r>
              <a:rPr lang="en-US" sz="1200" dirty="0" err="1">
                <a:solidFill>
                  <a:schemeClr val="bg1"/>
                </a:solidFill>
              </a:rPr>
              <a:t>pogrešnog</a:t>
            </a:r>
            <a:r>
              <a:rPr lang="en-US" sz="1200" dirty="0">
                <a:solidFill>
                  <a:schemeClr val="bg1"/>
                </a:solidFill>
              </a:rPr>
              <a:t> </a:t>
            </a:r>
            <a:r>
              <a:rPr lang="en-US" sz="1200" dirty="0" err="1">
                <a:solidFill>
                  <a:schemeClr val="bg1"/>
                </a:solidFill>
              </a:rPr>
              <a:t>prvog</a:t>
            </a:r>
            <a:r>
              <a:rPr lang="en-US" sz="1200" dirty="0">
                <a:solidFill>
                  <a:schemeClr val="bg1"/>
                </a:solidFill>
              </a:rPr>
              <a:t> </a:t>
            </a:r>
            <a:r>
              <a:rPr lang="en-US" sz="1200" dirty="0" err="1">
                <a:solidFill>
                  <a:schemeClr val="bg1"/>
                </a:solidFill>
              </a:rPr>
              <a:t>koraka</a:t>
            </a:r>
            <a:r>
              <a:rPr lang="en-US" sz="1200" dirty="0">
                <a:solidFill>
                  <a:schemeClr val="bg1"/>
                </a:solidFill>
              </a:rPr>
              <a:t> </a:t>
            </a:r>
            <a:r>
              <a:rPr lang="en-US" sz="1200" dirty="0" err="1">
                <a:solidFill>
                  <a:schemeClr val="bg1"/>
                </a:solidFill>
              </a:rPr>
              <a:t>i</a:t>
            </a:r>
            <a:r>
              <a:rPr lang="en-US" sz="1200" dirty="0">
                <a:solidFill>
                  <a:schemeClr val="bg1"/>
                </a:solidFill>
              </a:rPr>
              <a:t> </a:t>
            </a:r>
            <a:r>
              <a:rPr lang="en-US" sz="1200" dirty="0" err="1">
                <a:solidFill>
                  <a:schemeClr val="bg1"/>
                </a:solidFill>
              </a:rPr>
              <a:t>pri</a:t>
            </a:r>
            <a:r>
              <a:rPr lang="en-US" sz="1200" dirty="0">
                <a:solidFill>
                  <a:schemeClr val="bg1"/>
                </a:solidFill>
              </a:rPr>
              <a:t> </a:t>
            </a:r>
            <a:r>
              <a:rPr lang="en-US" sz="1200" dirty="0" err="1">
                <a:solidFill>
                  <a:schemeClr val="bg1"/>
                </a:solidFill>
              </a:rPr>
              <a:t>pisanje</a:t>
            </a:r>
            <a:r>
              <a:rPr lang="en-US" sz="1200" dirty="0">
                <a:solidFill>
                  <a:schemeClr val="bg1"/>
                </a:solidFill>
              </a:rPr>
              <a:t> (</a:t>
            </a:r>
            <a:r>
              <a:rPr lang="en-US" sz="1200" dirty="0" err="1">
                <a:solidFill>
                  <a:schemeClr val="bg1"/>
                </a:solidFill>
              </a:rPr>
              <a:t>i</a:t>
            </a:r>
            <a:r>
              <a:rPr lang="en-US" sz="1200" dirty="0">
                <a:solidFill>
                  <a:schemeClr val="bg1"/>
                </a:solidFill>
              </a:rPr>
              <a:t> u </a:t>
            </a:r>
            <a:r>
              <a:rPr lang="en-US" sz="1200" dirty="0" err="1">
                <a:solidFill>
                  <a:schemeClr val="bg1"/>
                </a:solidFill>
              </a:rPr>
              <a:t>govoru</a:t>
            </a:r>
            <a:r>
              <a:rPr lang="en-US" sz="1200" dirty="0">
                <a:solidFill>
                  <a:schemeClr val="bg1"/>
                </a:solidFill>
              </a:rPr>
              <a:t>) </a:t>
            </a:r>
            <a:r>
              <a:rPr lang="en-US" sz="1200" dirty="0" err="1">
                <a:solidFill>
                  <a:schemeClr val="bg1"/>
                </a:solidFill>
              </a:rPr>
              <a:t>šapućemo</a:t>
            </a:r>
            <a:r>
              <a:rPr lang="en-US" sz="1200" dirty="0">
                <a:solidFill>
                  <a:schemeClr val="bg1"/>
                </a:solidFill>
              </a:rPr>
              <a:t> </a:t>
            </a:r>
            <a:r>
              <a:rPr lang="en-US" sz="1200" dirty="0" err="1">
                <a:solidFill>
                  <a:schemeClr val="bg1"/>
                </a:solidFill>
              </a:rPr>
              <a:t>sebi</a:t>
            </a:r>
            <a:r>
              <a:rPr lang="en-US" sz="1200" dirty="0">
                <a:solidFill>
                  <a:schemeClr val="bg1"/>
                </a:solidFill>
              </a:rPr>
              <a:t>: „</a:t>
            </a:r>
            <a:r>
              <a:rPr lang="en-US" sz="1200" dirty="0" err="1" smtClean="0">
                <a:solidFill>
                  <a:schemeClr val="bg1"/>
                </a:solidFill>
              </a:rPr>
              <a:t>Zbijaj</a:t>
            </a:r>
            <a:r>
              <a:rPr lang="sr-Latn-ME" sz="1200" dirty="0">
                <a:solidFill>
                  <a:schemeClr val="bg1"/>
                </a:solidFill>
              </a:rPr>
              <a:t>!</a:t>
            </a:r>
            <a:r>
              <a:rPr lang="en-US" sz="1200" dirty="0" smtClean="0">
                <a:solidFill>
                  <a:schemeClr val="bg1"/>
                </a:solidFill>
              </a:rPr>
              <a:t> </a:t>
            </a:r>
            <a:r>
              <a:rPr lang="en-US" sz="1200" dirty="0" err="1">
                <a:solidFill>
                  <a:schemeClr val="bg1"/>
                </a:solidFill>
              </a:rPr>
              <a:t>Gušće</a:t>
            </a:r>
            <a:r>
              <a:rPr lang="en-US" sz="1200" dirty="0">
                <a:solidFill>
                  <a:schemeClr val="bg1"/>
                </a:solidFill>
              </a:rPr>
              <a:t>! Ne </a:t>
            </a:r>
            <a:r>
              <a:rPr lang="en-US" sz="1200" dirty="0" err="1">
                <a:solidFill>
                  <a:schemeClr val="bg1"/>
                </a:solidFill>
              </a:rPr>
              <a:t>tkaš</a:t>
            </a:r>
            <a:r>
              <a:rPr lang="en-US" sz="1200" dirty="0">
                <a:solidFill>
                  <a:schemeClr val="bg1"/>
                </a:solidFill>
              </a:rPr>
              <a:t> </a:t>
            </a:r>
            <a:r>
              <a:rPr lang="en-US" sz="1200" dirty="0" err="1">
                <a:solidFill>
                  <a:schemeClr val="bg1"/>
                </a:solidFill>
              </a:rPr>
              <a:t>sito</a:t>
            </a:r>
            <a:r>
              <a:rPr lang="en-US" sz="1200" dirty="0">
                <a:solidFill>
                  <a:schemeClr val="bg1"/>
                </a:solidFill>
              </a:rPr>
              <a:t> !“ </a:t>
            </a:r>
            <a:r>
              <a:rPr lang="en-US" sz="1200" dirty="0" err="1">
                <a:solidFill>
                  <a:schemeClr val="bg1"/>
                </a:solidFill>
              </a:rPr>
              <a:t>Bez</a:t>
            </a:r>
            <a:r>
              <a:rPr lang="en-US" sz="1200" dirty="0">
                <a:solidFill>
                  <a:schemeClr val="bg1"/>
                </a:solidFill>
              </a:rPr>
              <a:t> </a:t>
            </a:r>
            <a:r>
              <a:rPr lang="en-US" sz="1200" dirty="0" err="1">
                <a:solidFill>
                  <a:schemeClr val="bg1"/>
                </a:solidFill>
              </a:rPr>
              <a:t>Andrića</a:t>
            </a:r>
            <a:r>
              <a:rPr lang="en-US" sz="1200" dirty="0">
                <a:solidFill>
                  <a:schemeClr val="bg1"/>
                </a:solidFill>
              </a:rPr>
              <a:t> bi </a:t>
            </a:r>
            <a:r>
              <a:rPr lang="en-US" sz="1200" dirty="0" err="1">
                <a:solidFill>
                  <a:schemeClr val="bg1"/>
                </a:solidFill>
              </a:rPr>
              <a:t>sva</a:t>
            </a:r>
            <a:r>
              <a:rPr lang="en-US" sz="1200" dirty="0">
                <a:solidFill>
                  <a:schemeClr val="bg1"/>
                </a:solidFill>
              </a:rPr>
              <a:t> </a:t>
            </a:r>
            <a:r>
              <a:rPr lang="en-US" sz="1200" dirty="0" err="1">
                <a:solidFill>
                  <a:schemeClr val="bg1"/>
                </a:solidFill>
              </a:rPr>
              <a:t>naša</a:t>
            </a:r>
            <a:r>
              <a:rPr lang="en-US" sz="1200" dirty="0">
                <a:solidFill>
                  <a:schemeClr val="bg1"/>
                </a:solidFill>
              </a:rPr>
              <a:t> </a:t>
            </a:r>
            <a:r>
              <a:rPr lang="en-US" sz="1200" dirty="0" err="1">
                <a:solidFill>
                  <a:schemeClr val="bg1"/>
                </a:solidFill>
              </a:rPr>
              <a:t>čula</a:t>
            </a:r>
            <a:r>
              <a:rPr lang="en-US" sz="1200" dirty="0">
                <a:solidFill>
                  <a:schemeClr val="bg1"/>
                </a:solidFill>
              </a:rPr>
              <a:t> </a:t>
            </a:r>
            <a:r>
              <a:rPr lang="en-US" sz="1200" dirty="0" err="1">
                <a:solidFill>
                  <a:schemeClr val="bg1"/>
                </a:solidFill>
              </a:rPr>
              <a:t>za</a:t>
            </a:r>
            <a:r>
              <a:rPr lang="en-US" sz="1200" dirty="0">
                <a:solidFill>
                  <a:schemeClr val="bg1"/>
                </a:solidFill>
              </a:rPr>
              <a:t> </a:t>
            </a:r>
            <a:r>
              <a:rPr lang="en-US" sz="1200" dirty="0" err="1">
                <a:solidFill>
                  <a:schemeClr val="bg1"/>
                </a:solidFill>
              </a:rPr>
              <a:t>sve</a:t>
            </a:r>
            <a:r>
              <a:rPr lang="en-US" sz="1200" dirty="0">
                <a:solidFill>
                  <a:schemeClr val="bg1"/>
                </a:solidFill>
              </a:rPr>
              <a:t> </a:t>
            </a:r>
            <a:r>
              <a:rPr lang="en-US" sz="1200" dirty="0" err="1">
                <a:solidFill>
                  <a:schemeClr val="bg1"/>
                </a:solidFill>
              </a:rPr>
              <a:t>što</a:t>
            </a:r>
            <a:r>
              <a:rPr lang="en-US" sz="1200" dirty="0">
                <a:solidFill>
                  <a:schemeClr val="bg1"/>
                </a:solidFill>
              </a:rPr>
              <a:t> je </a:t>
            </a:r>
            <a:r>
              <a:rPr lang="en-US" sz="1200" dirty="0" err="1">
                <a:solidFill>
                  <a:schemeClr val="bg1"/>
                </a:solidFill>
              </a:rPr>
              <a:t>etičko</a:t>
            </a:r>
            <a:r>
              <a:rPr lang="en-US" sz="1200" dirty="0">
                <a:solidFill>
                  <a:schemeClr val="bg1"/>
                </a:solidFill>
              </a:rPr>
              <a:t> </a:t>
            </a:r>
            <a:r>
              <a:rPr lang="en-US" sz="1200" dirty="0" err="1">
                <a:solidFill>
                  <a:schemeClr val="bg1"/>
                </a:solidFill>
              </a:rPr>
              <a:t>i</a:t>
            </a:r>
            <a:r>
              <a:rPr lang="en-US" sz="1200" dirty="0">
                <a:solidFill>
                  <a:schemeClr val="bg1"/>
                </a:solidFill>
              </a:rPr>
              <a:t> </a:t>
            </a:r>
            <a:r>
              <a:rPr lang="en-US" sz="1200" dirty="0" err="1">
                <a:solidFill>
                  <a:schemeClr val="bg1"/>
                </a:solidFill>
              </a:rPr>
              <a:t>estetičko</a:t>
            </a:r>
            <a:r>
              <a:rPr lang="en-US" sz="1200" dirty="0">
                <a:solidFill>
                  <a:schemeClr val="bg1"/>
                </a:solidFill>
              </a:rPr>
              <a:t>, </a:t>
            </a:r>
            <a:r>
              <a:rPr lang="en-US" sz="1200" dirty="0" err="1">
                <a:solidFill>
                  <a:schemeClr val="bg1"/>
                </a:solidFill>
              </a:rPr>
              <a:t>što</a:t>
            </a:r>
            <a:r>
              <a:rPr lang="en-US" sz="1200" dirty="0">
                <a:solidFill>
                  <a:schemeClr val="bg1"/>
                </a:solidFill>
              </a:rPr>
              <a:t> je </a:t>
            </a:r>
            <a:r>
              <a:rPr lang="en-US" sz="1200" dirty="0" err="1">
                <a:solidFill>
                  <a:schemeClr val="bg1"/>
                </a:solidFill>
              </a:rPr>
              <a:t>plemenito</a:t>
            </a:r>
            <a:r>
              <a:rPr lang="en-US" sz="1200" dirty="0">
                <a:solidFill>
                  <a:schemeClr val="bg1"/>
                </a:solidFill>
              </a:rPr>
              <a:t>, </a:t>
            </a:r>
            <a:r>
              <a:rPr lang="en-US" sz="1200" dirty="0" err="1">
                <a:solidFill>
                  <a:schemeClr val="bg1"/>
                </a:solidFill>
              </a:rPr>
              <a:t>mudro</a:t>
            </a:r>
            <a:r>
              <a:rPr lang="en-US" sz="1200" dirty="0">
                <a:solidFill>
                  <a:schemeClr val="bg1"/>
                </a:solidFill>
              </a:rPr>
              <a:t>, </a:t>
            </a:r>
            <a:r>
              <a:rPr lang="en-US" sz="1200" dirty="0" err="1">
                <a:solidFill>
                  <a:schemeClr val="bg1"/>
                </a:solidFill>
              </a:rPr>
              <a:t>bila</a:t>
            </a:r>
            <a:r>
              <a:rPr lang="en-US" sz="1200" dirty="0">
                <a:solidFill>
                  <a:schemeClr val="bg1"/>
                </a:solidFill>
              </a:rPr>
              <a:t> </a:t>
            </a:r>
            <a:r>
              <a:rPr lang="en-US" sz="1200" dirty="0" err="1">
                <a:solidFill>
                  <a:schemeClr val="bg1"/>
                </a:solidFill>
              </a:rPr>
              <a:t>daleko</a:t>
            </a:r>
            <a:r>
              <a:rPr lang="en-US" sz="1200" dirty="0">
                <a:solidFill>
                  <a:schemeClr val="bg1"/>
                </a:solidFill>
              </a:rPr>
              <a:t> </a:t>
            </a:r>
            <a:r>
              <a:rPr lang="en-US" sz="1200" dirty="0" err="1">
                <a:solidFill>
                  <a:schemeClr val="bg1"/>
                </a:solidFill>
              </a:rPr>
              <a:t>manje</a:t>
            </a:r>
            <a:r>
              <a:rPr lang="en-US" sz="1200" dirty="0">
                <a:solidFill>
                  <a:schemeClr val="bg1"/>
                </a:solidFill>
              </a:rPr>
              <a:t> </a:t>
            </a:r>
            <a:r>
              <a:rPr lang="en-US" sz="1200" dirty="0" err="1">
                <a:solidFill>
                  <a:schemeClr val="bg1"/>
                </a:solidFill>
              </a:rPr>
              <a:t>izoštrena</a:t>
            </a:r>
            <a:r>
              <a:rPr lang="en-US" sz="1200" dirty="0">
                <a:solidFill>
                  <a:schemeClr val="bg1"/>
                </a:solidFill>
              </a:rPr>
              <a:t>“.</a:t>
            </a:r>
          </a:p>
        </p:txBody>
      </p:sp>
      <p:sp>
        <p:nvSpPr>
          <p:cNvPr id="5" name="Rectangle 6"/>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363896" y="389355"/>
            <a:ext cx="3429000" cy="2369880"/>
          </a:xfrm>
          <a:prstGeom prst="rect">
            <a:avLst/>
          </a:prstGeom>
        </p:spPr>
        <p:txBody>
          <a:bodyPr>
            <a:spAutoFit/>
          </a:bodyPr>
          <a:lstStyle/>
          <a:p>
            <a:r>
              <a:rPr lang="en-US" sz="1600" i="1" dirty="0">
                <a:solidFill>
                  <a:schemeClr val="tx2">
                    <a:lumMod val="20000"/>
                    <a:lumOff val="80000"/>
                  </a:schemeClr>
                </a:solidFill>
              </a:rPr>
              <a:t>PRVI  FORUM ZA </a:t>
            </a:r>
            <a:r>
              <a:rPr lang="en-US" sz="1600" i="1" dirty="0" smtClean="0">
                <a:solidFill>
                  <a:schemeClr val="tx2">
                    <a:lumMod val="20000"/>
                    <a:lumOff val="80000"/>
                  </a:schemeClr>
                </a:solidFill>
              </a:rPr>
              <a:t>NASTAVIKE</a:t>
            </a:r>
            <a:endParaRPr lang="sr-Latn-ME" sz="1600" i="1" dirty="0" smtClean="0">
              <a:solidFill>
                <a:schemeClr val="tx2">
                  <a:lumMod val="20000"/>
                  <a:lumOff val="80000"/>
                </a:schemeClr>
              </a:solidFill>
            </a:endParaRPr>
          </a:p>
          <a:p>
            <a:endParaRPr lang="en-US" sz="1200" dirty="0">
              <a:solidFill>
                <a:schemeClr val="bg1"/>
              </a:solidFill>
            </a:endParaRPr>
          </a:p>
          <a:p>
            <a:r>
              <a:rPr lang="en-US" sz="1200" dirty="0">
                <a:solidFill>
                  <a:schemeClr val="bg1"/>
                </a:solidFill>
              </a:rPr>
              <a:t>       U </a:t>
            </a:r>
            <a:r>
              <a:rPr lang="en-US" sz="1200" dirty="0" err="1">
                <a:solidFill>
                  <a:schemeClr val="bg1"/>
                </a:solidFill>
              </a:rPr>
              <a:t>Zavodu</a:t>
            </a:r>
            <a:r>
              <a:rPr lang="en-US" sz="1200" dirty="0">
                <a:solidFill>
                  <a:schemeClr val="bg1"/>
                </a:solidFill>
              </a:rPr>
              <a:t> </a:t>
            </a:r>
            <a:r>
              <a:rPr lang="en-US" sz="1200" dirty="0" err="1">
                <a:solidFill>
                  <a:schemeClr val="bg1"/>
                </a:solidFill>
              </a:rPr>
              <a:t>za</a:t>
            </a:r>
            <a:r>
              <a:rPr lang="en-US" sz="1200" dirty="0">
                <a:solidFill>
                  <a:schemeClr val="bg1"/>
                </a:solidFill>
              </a:rPr>
              <a:t> </a:t>
            </a:r>
            <a:r>
              <a:rPr lang="en-US" sz="1200" dirty="0" err="1">
                <a:solidFill>
                  <a:schemeClr val="bg1"/>
                </a:solidFill>
              </a:rPr>
              <a:t>školstvo</a:t>
            </a:r>
            <a:r>
              <a:rPr lang="en-US" sz="1200" dirty="0">
                <a:solidFill>
                  <a:schemeClr val="bg1"/>
                </a:solidFill>
              </a:rPr>
              <a:t> </a:t>
            </a:r>
            <a:r>
              <a:rPr lang="en-US" sz="1200" dirty="0" err="1">
                <a:solidFill>
                  <a:schemeClr val="bg1"/>
                </a:solidFill>
              </a:rPr>
              <a:t>Crne</a:t>
            </a:r>
            <a:r>
              <a:rPr lang="en-US" sz="1200" dirty="0">
                <a:solidFill>
                  <a:schemeClr val="bg1"/>
                </a:solidFill>
              </a:rPr>
              <a:t> Gore je 1. </a:t>
            </a:r>
            <a:r>
              <a:rPr lang="en-US" sz="1200" dirty="0" err="1">
                <a:solidFill>
                  <a:schemeClr val="bg1"/>
                </a:solidFill>
              </a:rPr>
              <a:t>marta</a:t>
            </a:r>
            <a:r>
              <a:rPr lang="en-US" sz="1200" dirty="0">
                <a:solidFill>
                  <a:schemeClr val="bg1"/>
                </a:solidFill>
              </a:rPr>
              <a:t> 2013. </a:t>
            </a:r>
            <a:r>
              <a:rPr lang="en-US" sz="1200" dirty="0" err="1">
                <a:solidFill>
                  <a:schemeClr val="bg1"/>
                </a:solidFill>
              </a:rPr>
              <a:t>godine</a:t>
            </a:r>
            <a:r>
              <a:rPr lang="en-US" sz="1200" dirty="0">
                <a:solidFill>
                  <a:schemeClr val="bg1"/>
                </a:solidFill>
              </a:rPr>
              <a:t> </a:t>
            </a:r>
            <a:r>
              <a:rPr lang="en-US" sz="1200" dirty="0" err="1">
                <a:solidFill>
                  <a:schemeClr val="bg1"/>
                </a:solidFill>
              </a:rPr>
              <a:t>održan</a:t>
            </a:r>
            <a:r>
              <a:rPr lang="en-US" sz="1200" dirty="0">
                <a:solidFill>
                  <a:schemeClr val="bg1"/>
                </a:solidFill>
              </a:rPr>
              <a:t> </a:t>
            </a:r>
            <a:r>
              <a:rPr lang="en-US" sz="1200" dirty="0" err="1">
                <a:solidFill>
                  <a:schemeClr val="bg1"/>
                </a:solidFill>
              </a:rPr>
              <a:t>prvi</a:t>
            </a:r>
            <a:r>
              <a:rPr lang="en-US" sz="1200" dirty="0">
                <a:solidFill>
                  <a:schemeClr val="bg1"/>
                </a:solidFill>
              </a:rPr>
              <a:t> Forum-</a:t>
            </a:r>
            <a:r>
              <a:rPr lang="en-US" sz="1200" dirty="0" err="1">
                <a:solidFill>
                  <a:schemeClr val="bg1"/>
                </a:solidFill>
              </a:rPr>
              <a:t>oblik</a:t>
            </a:r>
            <a:r>
              <a:rPr lang="en-US" sz="1200" dirty="0">
                <a:solidFill>
                  <a:schemeClr val="bg1"/>
                </a:solidFill>
              </a:rPr>
              <a:t> </a:t>
            </a:r>
            <a:r>
              <a:rPr lang="en-US" sz="1200" dirty="0" err="1">
                <a:solidFill>
                  <a:schemeClr val="bg1"/>
                </a:solidFill>
              </a:rPr>
              <a:t>profesionalnog</a:t>
            </a:r>
            <a:r>
              <a:rPr lang="en-US" sz="1200" dirty="0">
                <a:solidFill>
                  <a:schemeClr val="bg1"/>
                </a:solidFill>
              </a:rPr>
              <a:t> </a:t>
            </a:r>
            <a:r>
              <a:rPr lang="en-US" sz="1200" dirty="0" err="1">
                <a:solidFill>
                  <a:schemeClr val="bg1"/>
                </a:solidFill>
              </a:rPr>
              <a:t>razvoja</a:t>
            </a:r>
            <a:r>
              <a:rPr lang="en-US" sz="1200" dirty="0">
                <a:solidFill>
                  <a:schemeClr val="bg1"/>
                </a:solidFill>
              </a:rPr>
              <a:t> </a:t>
            </a:r>
            <a:r>
              <a:rPr lang="en-US" sz="1200" dirty="0" err="1">
                <a:solidFill>
                  <a:schemeClr val="bg1"/>
                </a:solidFill>
              </a:rPr>
              <a:t>nastavnika</a:t>
            </a:r>
            <a:r>
              <a:rPr lang="en-US" sz="1200" dirty="0">
                <a:solidFill>
                  <a:schemeClr val="bg1"/>
                </a:solidFill>
              </a:rPr>
              <a:t>. Forum je </a:t>
            </a:r>
            <a:r>
              <a:rPr lang="en-US" sz="1200" dirty="0" err="1">
                <a:solidFill>
                  <a:schemeClr val="bg1"/>
                </a:solidFill>
              </a:rPr>
              <a:t>vodila</a:t>
            </a:r>
            <a:r>
              <a:rPr lang="en-US" sz="1200" dirty="0">
                <a:solidFill>
                  <a:schemeClr val="bg1"/>
                </a:solidFill>
              </a:rPr>
              <a:t> </a:t>
            </a:r>
            <a:r>
              <a:rPr lang="en-US" sz="1200" dirty="0" err="1">
                <a:solidFill>
                  <a:schemeClr val="bg1"/>
                </a:solidFill>
              </a:rPr>
              <a:t>dr</a:t>
            </a:r>
            <a:r>
              <a:rPr lang="en-US" sz="1200" dirty="0">
                <a:solidFill>
                  <a:schemeClr val="bg1"/>
                </a:solidFill>
              </a:rPr>
              <a:t> </a:t>
            </a:r>
            <a:r>
              <a:rPr lang="en-US" sz="1200" dirty="0" err="1">
                <a:solidFill>
                  <a:schemeClr val="bg1"/>
                </a:solidFill>
              </a:rPr>
              <a:t>Dušanka</a:t>
            </a:r>
            <a:r>
              <a:rPr lang="en-US" sz="1200" dirty="0">
                <a:solidFill>
                  <a:schemeClr val="bg1"/>
                </a:solidFill>
              </a:rPr>
              <a:t> </a:t>
            </a:r>
            <a:r>
              <a:rPr lang="en-US" sz="1200" dirty="0" err="1">
                <a:solidFill>
                  <a:schemeClr val="bg1"/>
                </a:solidFill>
              </a:rPr>
              <a:t>Popović</a:t>
            </a:r>
            <a:r>
              <a:rPr lang="en-US" sz="1200" dirty="0">
                <a:solidFill>
                  <a:schemeClr val="bg1"/>
                </a:solidFill>
              </a:rPr>
              <a:t>, </a:t>
            </a:r>
            <a:r>
              <a:rPr lang="en-US" sz="1200" dirty="0" err="1">
                <a:solidFill>
                  <a:schemeClr val="bg1"/>
                </a:solidFill>
              </a:rPr>
              <a:t>načelnica</a:t>
            </a:r>
            <a:r>
              <a:rPr lang="en-US" sz="1200" dirty="0">
                <a:solidFill>
                  <a:schemeClr val="bg1"/>
                </a:solidFill>
              </a:rPr>
              <a:t> </a:t>
            </a:r>
            <a:r>
              <a:rPr lang="en-US" sz="1200" dirty="0" err="1">
                <a:solidFill>
                  <a:schemeClr val="bg1"/>
                </a:solidFill>
              </a:rPr>
              <a:t>sektora</a:t>
            </a:r>
            <a:r>
              <a:rPr lang="en-US" sz="1200" dirty="0">
                <a:solidFill>
                  <a:schemeClr val="bg1"/>
                </a:solidFill>
              </a:rPr>
              <a:t> </a:t>
            </a:r>
            <a:r>
              <a:rPr lang="en-US" sz="1200" dirty="0" err="1">
                <a:solidFill>
                  <a:schemeClr val="bg1"/>
                </a:solidFill>
              </a:rPr>
              <a:t>za</a:t>
            </a:r>
            <a:r>
              <a:rPr lang="en-US" sz="1200" dirty="0">
                <a:solidFill>
                  <a:schemeClr val="bg1"/>
                </a:solidFill>
              </a:rPr>
              <a:t> </a:t>
            </a:r>
            <a:r>
              <a:rPr lang="en-US" sz="1200" dirty="0" err="1">
                <a:solidFill>
                  <a:schemeClr val="bg1"/>
                </a:solidFill>
              </a:rPr>
              <a:t>Kontinuirani</a:t>
            </a:r>
            <a:r>
              <a:rPr lang="en-US" sz="1200" dirty="0">
                <a:solidFill>
                  <a:schemeClr val="bg1"/>
                </a:solidFill>
              </a:rPr>
              <a:t> </a:t>
            </a:r>
            <a:r>
              <a:rPr lang="en-US" sz="1200" dirty="0" err="1">
                <a:solidFill>
                  <a:schemeClr val="bg1"/>
                </a:solidFill>
              </a:rPr>
              <a:t>profesionalni</a:t>
            </a:r>
            <a:r>
              <a:rPr lang="en-US" sz="1200" dirty="0">
                <a:solidFill>
                  <a:schemeClr val="bg1"/>
                </a:solidFill>
              </a:rPr>
              <a:t> </a:t>
            </a:r>
            <a:r>
              <a:rPr lang="en-US" sz="1200" dirty="0" err="1">
                <a:solidFill>
                  <a:schemeClr val="bg1"/>
                </a:solidFill>
              </a:rPr>
              <a:t>razvoj</a:t>
            </a:r>
            <a:r>
              <a:rPr lang="en-US" sz="1200" dirty="0">
                <a:solidFill>
                  <a:schemeClr val="bg1"/>
                </a:solidFill>
              </a:rPr>
              <a:t>. </a:t>
            </a:r>
            <a:r>
              <a:rPr lang="en-US" sz="1200" dirty="0" err="1">
                <a:solidFill>
                  <a:schemeClr val="bg1"/>
                </a:solidFill>
              </a:rPr>
              <a:t>Uvodno</a:t>
            </a:r>
            <a:r>
              <a:rPr lang="en-US" sz="1200" dirty="0">
                <a:solidFill>
                  <a:schemeClr val="bg1"/>
                </a:solidFill>
              </a:rPr>
              <a:t> </a:t>
            </a:r>
            <a:r>
              <a:rPr lang="en-US" sz="1200" dirty="0" err="1">
                <a:solidFill>
                  <a:schemeClr val="bg1"/>
                </a:solidFill>
              </a:rPr>
              <a:t>predavanje</a:t>
            </a:r>
            <a:r>
              <a:rPr lang="en-US" sz="1200" dirty="0">
                <a:solidFill>
                  <a:schemeClr val="bg1"/>
                </a:solidFill>
              </a:rPr>
              <a:t> je </a:t>
            </a:r>
            <a:r>
              <a:rPr lang="en-US" sz="1200" dirty="0" err="1">
                <a:solidFill>
                  <a:schemeClr val="bg1"/>
                </a:solidFill>
              </a:rPr>
              <a:t>održala</a:t>
            </a:r>
            <a:r>
              <a:rPr lang="en-US" sz="1200" dirty="0">
                <a:solidFill>
                  <a:schemeClr val="bg1"/>
                </a:solidFill>
              </a:rPr>
              <a:t> </a:t>
            </a:r>
            <a:r>
              <a:rPr lang="en-US" sz="1200" dirty="0" err="1">
                <a:solidFill>
                  <a:schemeClr val="bg1"/>
                </a:solidFill>
              </a:rPr>
              <a:t>nastavnica</a:t>
            </a:r>
            <a:r>
              <a:rPr lang="en-US" sz="1200" dirty="0">
                <a:solidFill>
                  <a:schemeClr val="bg1"/>
                </a:solidFill>
              </a:rPr>
              <a:t> </a:t>
            </a:r>
            <a:r>
              <a:rPr lang="en-US" sz="1200" dirty="0" err="1">
                <a:solidFill>
                  <a:schemeClr val="bg1"/>
                </a:solidFill>
              </a:rPr>
              <a:t>naše</a:t>
            </a:r>
            <a:r>
              <a:rPr lang="en-US" sz="1200" dirty="0">
                <a:solidFill>
                  <a:schemeClr val="bg1"/>
                </a:solidFill>
              </a:rPr>
              <a:t> </a:t>
            </a:r>
            <a:r>
              <a:rPr lang="en-US" sz="1200" dirty="0" err="1">
                <a:solidFill>
                  <a:schemeClr val="bg1"/>
                </a:solidFill>
              </a:rPr>
              <a:t>škole</a:t>
            </a:r>
            <a:r>
              <a:rPr lang="en-US" sz="1200" dirty="0">
                <a:solidFill>
                  <a:schemeClr val="bg1"/>
                </a:solidFill>
              </a:rPr>
              <a:t>, </a:t>
            </a:r>
            <a:r>
              <a:rPr lang="en-US" sz="1200" dirty="0" err="1">
                <a:solidFill>
                  <a:schemeClr val="bg1"/>
                </a:solidFill>
              </a:rPr>
              <a:t>dr</a:t>
            </a:r>
            <a:r>
              <a:rPr lang="en-US" sz="1200" dirty="0">
                <a:solidFill>
                  <a:schemeClr val="bg1"/>
                </a:solidFill>
              </a:rPr>
              <a:t> Tamara </a:t>
            </a:r>
            <a:r>
              <a:rPr lang="en-US" sz="1200" dirty="0" err="1">
                <a:solidFill>
                  <a:schemeClr val="bg1"/>
                </a:solidFill>
              </a:rPr>
              <a:t>Piletić</a:t>
            </a:r>
            <a:r>
              <a:rPr lang="en-US" sz="1200" dirty="0">
                <a:solidFill>
                  <a:schemeClr val="bg1"/>
                </a:solidFill>
              </a:rPr>
              <a:t> </a:t>
            </a:r>
            <a:r>
              <a:rPr lang="en-US" sz="1200" dirty="0" err="1">
                <a:solidFill>
                  <a:schemeClr val="bg1"/>
                </a:solidFill>
              </a:rPr>
              <a:t>na</a:t>
            </a:r>
            <a:r>
              <a:rPr lang="en-US" sz="1200" dirty="0">
                <a:solidFill>
                  <a:schemeClr val="bg1"/>
                </a:solidFill>
              </a:rPr>
              <a:t> </a:t>
            </a:r>
            <a:r>
              <a:rPr lang="en-US" sz="1200" dirty="0" err="1">
                <a:solidFill>
                  <a:schemeClr val="bg1"/>
                </a:solidFill>
              </a:rPr>
              <a:t>temu</a:t>
            </a:r>
            <a:r>
              <a:rPr lang="en-US" sz="1200" dirty="0">
                <a:solidFill>
                  <a:schemeClr val="bg1"/>
                </a:solidFill>
              </a:rPr>
              <a:t> „</a:t>
            </a:r>
            <a:r>
              <a:rPr lang="en-US" sz="1200" dirty="0" err="1">
                <a:solidFill>
                  <a:schemeClr val="bg1"/>
                </a:solidFill>
              </a:rPr>
              <a:t>Pristup</a:t>
            </a:r>
            <a:r>
              <a:rPr lang="en-US" sz="1200" dirty="0">
                <a:solidFill>
                  <a:schemeClr val="bg1"/>
                </a:solidFill>
              </a:rPr>
              <a:t> </a:t>
            </a:r>
            <a:r>
              <a:rPr lang="en-US" sz="1200" dirty="0" err="1">
                <a:solidFill>
                  <a:schemeClr val="bg1"/>
                </a:solidFill>
              </a:rPr>
              <a:t>djelu</a:t>
            </a:r>
            <a:r>
              <a:rPr lang="en-US" sz="1200" dirty="0">
                <a:solidFill>
                  <a:schemeClr val="bg1"/>
                </a:solidFill>
              </a:rPr>
              <a:t> Iva </a:t>
            </a:r>
            <a:r>
              <a:rPr lang="en-US" sz="1200" dirty="0" err="1">
                <a:solidFill>
                  <a:schemeClr val="bg1"/>
                </a:solidFill>
              </a:rPr>
              <a:t>Andrića</a:t>
            </a:r>
            <a:r>
              <a:rPr lang="en-US" sz="1200" dirty="0">
                <a:solidFill>
                  <a:schemeClr val="bg1"/>
                </a:solidFill>
              </a:rPr>
              <a:t> u </a:t>
            </a:r>
            <a:r>
              <a:rPr lang="en-US" sz="1200" dirty="0" err="1">
                <a:solidFill>
                  <a:schemeClr val="bg1"/>
                </a:solidFill>
              </a:rPr>
              <a:t>osnovnoj</a:t>
            </a:r>
            <a:r>
              <a:rPr lang="en-US" sz="1200" dirty="0">
                <a:solidFill>
                  <a:schemeClr val="bg1"/>
                </a:solidFill>
              </a:rPr>
              <a:t> </a:t>
            </a:r>
            <a:r>
              <a:rPr lang="en-US" sz="1200" dirty="0" err="1">
                <a:solidFill>
                  <a:schemeClr val="bg1"/>
                </a:solidFill>
              </a:rPr>
              <a:t>školi</a:t>
            </a:r>
            <a:r>
              <a:rPr lang="en-US" sz="1200" dirty="0">
                <a:solidFill>
                  <a:schemeClr val="bg1"/>
                </a:solidFill>
              </a:rPr>
              <a:t>“. </a:t>
            </a:r>
            <a:r>
              <a:rPr lang="en-US" sz="1200" dirty="0" err="1">
                <a:solidFill>
                  <a:schemeClr val="bg1"/>
                </a:solidFill>
              </a:rPr>
              <a:t>Nakon</a:t>
            </a:r>
            <a:r>
              <a:rPr lang="en-US" sz="1200" dirty="0">
                <a:solidFill>
                  <a:schemeClr val="bg1"/>
                </a:solidFill>
              </a:rPr>
              <a:t>  </a:t>
            </a:r>
            <a:r>
              <a:rPr lang="en-US" sz="1200" dirty="0" err="1">
                <a:solidFill>
                  <a:schemeClr val="bg1"/>
                </a:solidFill>
              </a:rPr>
              <a:t>predavanja</a:t>
            </a:r>
            <a:r>
              <a:rPr lang="en-US" sz="1200" dirty="0">
                <a:solidFill>
                  <a:schemeClr val="bg1"/>
                </a:solidFill>
              </a:rPr>
              <a:t> </a:t>
            </a:r>
            <a:r>
              <a:rPr lang="en-US" sz="1200" dirty="0" err="1">
                <a:solidFill>
                  <a:schemeClr val="bg1"/>
                </a:solidFill>
              </a:rPr>
              <a:t>uslijedio</a:t>
            </a:r>
            <a:r>
              <a:rPr lang="en-US" sz="1200" dirty="0">
                <a:solidFill>
                  <a:schemeClr val="bg1"/>
                </a:solidFill>
              </a:rPr>
              <a:t> je  </a:t>
            </a:r>
            <a:r>
              <a:rPr lang="en-US" sz="1200" dirty="0" err="1">
                <a:solidFill>
                  <a:schemeClr val="bg1"/>
                </a:solidFill>
              </a:rPr>
              <a:t>okrugli</a:t>
            </a:r>
            <a:r>
              <a:rPr lang="en-US" sz="1200" dirty="0">
                <a:solidFill>
                  <a:schemeClr val="bg1"/>
                </a:solidFill>
              </a:rPr>
              <a:t> </a:t>
            </a:r>
            <a:r>
              <a:rPr lang="en-US" sz="1200" dirty="0" err="1">
                <a:solidFill>
                  <a:schemeClr val="bg1"/>
                </a:solidFill>
              </a:rPr>
              <a:t>sto</a:t>
            </a:r>
            <a:r>
              <a:rPr lang="en-US" sz="1200" dirty="0">
                <a:solidFill>
                  <a:schemeClr val="bg1"/>
                </a:solidFill>
              </a:rPr>
              <a:t>, a </a:t>
            </a:r>
            <a:r>
              <a:rPr lang="en-US" sz="1200" dirty="0" err="1">
                <a:solidFill>
                  <a:schemeClr val="bg1"/>
                </a:solidFill>
              </a:rPr>
              <a:t>primjere</a:t>
            </a:r>
            <a:r>
              <a:rPr lang="en-US" sz="1200" dirty="0">
                <a:solidFill>
                  <a:schemeClr val="bg1"/>
                </a:solidFill>
              </a:rPr>
              <a:t> </a:t>
            </a:r>
            <a:r>
              <a:rPr lang="en-US" sz="1200" dirty="0" err="1">
                <a:solidFill>
                  <a:schemeClr val="bg1"/>
                </a:solidFill>
              </a:rPr>
              <a:t>dobre</a:t>
            </a:r>
            <a:r>
              <a:rPr lang="en-US" sz="1200" dirty="0">
                <a:solidFill>
                  <a:schemeClr val="bg1"/>
                </a:solidFill>
              </a:rPr>
              <a:t> </a:t>
            </a:r>
            <a:r>
              <a:rPr lang="en-US" sz="1200" dirty="0" err="1">
                <a:solidFill>
                  <a:schemeClr val="bg1"/>
                </a:solidFill>
              </a:rPr>
              <a:t>prakse</a:t>
            </a:r>
            <a:r>
              <a:rPr lang="en-US" sz="1200" dirty="0">
                <a:solidFill>
                  <a:schemeClr val="bg1"/>
                </a:solidFill>
              </a:rPr>
              <a:t> </a:t>
            </a:r>
            <a:r>
              <a:rPr lang="en-US" sz="1200" dirty="0" err="1">
                <a:solidFill>
                  <a:schemeClr val="bg1"/>
                </a:solidFill>
              </a:rPr>
              <a:t>su</a:t>
            </a:r>
            <a:r>
              <a:rPr lang="en-US" sz="1200" dirty="0">
                <a:solidFill>
                  <a:schemeClr val="bg1"/>
                </a:solidFill>
              </a:rPr>
              <a:t> </a:t>
            </a:r>
            <a:r>
              <a:rPr lang="en-US" sz="1200" dirty="0" err="1">
                <a:solidFill>
                  <a:schemeClr val="bg1"/>
                </a:solidFill>
              </a:rPr>
              <a:t>iznosile</a:t>
            </a:r>
            <a:r>
              <a:rPr lang="en-US" sz="1200" dirty="0">
                <a:solidFill>
                  <a:schemeClr val="bg1"/>
                </a:solidFill>
              </a:rPr>
              <a:t> </a:t>
            </a:r>
            <a:r>
              <a:rPr lang="en-US" sz="1200" dirty="0" err="1">
                <a:solidFill>
                  <a:schemeClr val="bg1"/>
                </a:solidFill>
              </a:rPr>
              <a:t>kolege</a:t>
            </a:r>
            <a:r>
              <a:rPr lang="en-US" sz="1200" dirty="0">
                <a:solidFill>
                  <a:schemeClr val="bg1"/>
                </a:solidFill>
              </a:rPr>
              <a:t> </a:t>
            </a:r>
            <a:r>
              <a:rPr lang="en-US" sz="1200" dirty="0" err="1">
                <a:solidFill>
                  <a:schemeClr val="bg1"/>
                </a:solidFill>
              </a:rPr>
              <a:t>i</a:t>
            </a:r>
            <a:r>
              <a:rPr lang="en-US" sz="1200" dirty="0">
                <a:solidFill>
                  <a:schemeClr val="bg1"/>
                </a:solidFill>
              </a:rPr>
              <a:t> </a:t>
            </a:r>
            <a:r>
              <a:rPr lang="en-US" sz="1200" dirty="0" err="1">
                <a:solidFill>
                  <a:schemeClr val="bg1"/>
                </a:solidFill>
              </a:rPr>
              <a:t>na</a:t>
            </a:r>
            <a:r>
              <a:rPr lang="en-US" sz="1200" dirty="0">
                <a:solidFill>
                  <a:schemeClr val="bg1"/>
                </a:solidFill>
              </a:rPr>
              <a:t> </a:t>
            </a:r>
            <a:r>
              <a:rPr lang="en-US" sz="1200" dirty="0" err="1">
                <a:solidFill>
                  <a:schemeClr val="bg1"/>
                </a:solidFill>
              </a:rPr>
              <a:t>taj</a:t>
            </a:r>
            <a:r>
              <a:rPr lang="en-US" sz="1200" dirty="0">
                <a:solidFill>
                  <a:schemeClr val="bg1"/>
                </a:solidFill>
              </a:rPr>
              <a:t> </a:t>
            </a:r>
            <a:r>
              <a:rPr lang="en-US" sz="1200" dirty="0" err="1">
                <a:solidFill>
                  <a:schemeClr val="bg1"/>
                </a:solidFill>
              </a:rPr>
              <a:t>način</a:t>
            </a:r>
            <a:r>
              <a:rPr lang="en-US" sz="1200" dirty="0">
                <a:solidFill>
                  <a:schemeClr val="bg1"/>
                </a:solidFill>
              </a:rPr>
              <a:t> </a:t>
            </a:r>
            <a:r>
              <a:rPr lang="en-US" sz="1200" dirty="0" err="1">
                <a:solidFill>
                  <a:schemeClr val="bg1"/>
                </a:solidFill>
              </a:rPr>
              <a:t>razmjenjivale</a:t>
            </a:r>
            <a:r>
              <a:rPr lang="en-US" sz="1200" dirty="0">
                <a:solidFill>
                  <a:schemeClr val="bg1"/>
                </a:solidFill>
              </a:rPr>
              <a:t> </a:t>
            </a:r>
            <a:r>
              <a:rPr lang="en-US" sz="1200" dirty="0" err="1">
                <a:solidFill>
                  <a:schemeClr val="bg1"/>
                </a:solidFill>
              </a:rPr>
              <a:t>svoja</a:t>
            </a:r>
            <a:r>
              <a:rPr lang="en-US" sz="1200" dirty="0">
                <a:solidFill>
                  <a:schemeClr val="bg1"/>
                </a:solidFill>
              </a:rPr>
              <a:t> </a:t>
            </a:r>
            <a:r>
              <a:rPr lang="en-US" sz="1200" dirty="0" err="1">
                <a:solidFill>
                  <a:schemeClr val="bg1"/>
                </a:solidFill>
              </a:rPr>
              <a:t>iskustva</a:t>
            </a:r>
            <a:r>
              <a:rPr lang="en-US" sz="1200" dirty="0">
                <a:solidFill>
                  <a:schemeClr val="bg1"/>
                </a:solidFill>
              </a:rPr>
              <a:t>. </a:t>
            </a:r>
          </a:p>
        </p:txBody>
      </p:sp>
      <p:sp>
        <p:nvSpPr>
          <p:cNvPr id="6" name="TextBox 5"/>
          <p:cNvSpPr txBox="1"/>
          <p:nvPr/>
        </p:nvSpPr>
        <p:spPr>
          <a:xfrm>
            <a:off x="1561665" y="8153400"/>
            <a:ext cx="5296335" cy="646331"/>
          </a:xfrm>
          <a:prstGeom prst="rect">
            <a:avLst/>
          </a:prstGeom>
          <a:noFill/>
        </p:spPr>
        <p:txBody>
          <a:bodyPr wrap="square" rtlCol="0">
            <a:spAutoFit/>
          </a:bodyPr>
          <a:lstStyle/>
          <a:p>
            <a:r>
              <a:rPr lang="sr-Latn-ME" i="1" dirty="0" smtClean="0"/>
              <a:t>Život je neshvatljivo čudo, jer se neprestano troši i osipa, a ipak traje, i stoji čvrsto kao na Drini ćuprija.</a:t>
            </a:r>
            <a:endParaRPr lang="en-US" i="1" dirty="0"/>
          </a:p>
        </p:txBody>
      </p:sp>
    </p:spTree>
    <p:extLst>
      <p:ext uri="{BB962C8B-B14F-4D97-AF65-F5344CB8AC3E}">
        <p14:creationId xmlns:p14="http://schemas.microsoft.com/office/powerpoint/2010/main" val="13891019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l="-12000" r="-50000"/>
          </a:stretch>
        </a:blip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253839" y="930280"/>
            <a:ext cx="3413395" cy="2041520"/>
          </a:xfrm>
          <a:prstGeom prst="rect">
            <a:avLst/>
          </a:prstGeom>
          <a:ln>
            <a:noFill/>
          </a:ln>
          <a:effectLst>
            <a:softEdge rad="112500"/>
          </a:effectLst>
        </p:spPr>
      </p:pic>
      <p:sp>
        <p:nvSpPr>
          <p:cNvPr id="7" name="Rectangle 6"/>
          <p:cNvSpPr/>
          <p:nvPr/>
        </p:nvSpPr>
        <p:spPr>
          <a:xfrm>
            <a:off x="457200" y="3048000"/>
            <a:ext cx="5867400" cy="1200329"/>
          </a:xfrm>
          <a:prstGeom prst="rect">
            <a:avLst/>
          </a:prstGeom>
        </p:spPr>
        <p:txBody>
          <a:bodyPr wrap="square">
            <a:spAutoFit/>
          </a:bodyPr>
          <a:lstStyle/>
          <a:p>
            <a:r>
              <a:rPr lang="sr-Latn-ME" sz="1200" dirty="0" smtClean="0"/>
              <a:t>      </a:t>
            </a:r>
            <a:r>
              <a:rPr lang="nb-NO" sz="1200" dirty="0" smtClean="0"/>
              <a:t>Taj </a:t>
            </a:r>
            <a:r>
              <a:rPr lang="nb-NO" sz="1200" dirty="0"/>
              <a:t>proces sadržao je osim kviz-pitanja, još neke interesantne dodatke </a:t>
            </a:r>
            <a:r>
              <a:rPr lang="nb-NO" sz="1200" dirty="0" smtClean="0"/>
              <a:t>(asocijacija</a:t>
            </a:r>
            <a:r>
              <a:rPr lang="nb-NO" sz="1200" dirty="0"/>
              <a:t>, književne puzle, igra rime) u vidu igrica </a:t>
            </a:r>
            <a:r>
              <a:rPr lang="sr-Latn-ME" sz="1200" dirty="0" smtClean="0"/>
              <a:t> </a:t>
            </a:r>
            <a:r>
              <a:rPr lang="nb-NO" sz="1200" dirty="0" smtClean="0"/>
              <a:t>kroz </a:t>
            </a:r>
            <a:r>
              <a:rPr lang="nb-NO" sz="1200" dirty="0"/>
              <a:t>koje je ostvarena prije svega horizontalna, a potom i vertikalna korelacija.</a:t>
            </a:r>
            <a:endParaRPr lang="en-US" sz="1200" dirty="0"/>
          </a:p>
          <a:p>
            <a:r>
              <a:rPr lang="sr-Latn-ME" sz="1200" dirty="0"/>
              <a:t> </a:t>
            </a:r>
            <a:r>
              <a:rPr lang="sr-Latn-ME" sz="1200" dirty="0" smtClean="0"/>
              <a:t>     </a:t>
            </a:r>
            <a:r>
              <a:rPr lang="nb-NO" sz="1200" dirty="0" smtClean="0"/>
              <a:t>Przentacija </a:t>
            </a:r>
            <a:r>
              <a:rPr lang="nb-NO" sz="1200" dirty="0"/>
              <a:t>u Power Point programu bila je veoma zanmljiva, a učenici su rado prihvatili ovaj način utvrđivanja gradiva. Uočljiva je borbena </a:t>
            </a:r>
            <a:r>
              <a:rPr lang="sr-Latn-ME" sz="1200" dirty="0" smtClean="0"/>
              <a:t> </a:t>
            </a:r>
            <a:r>
              <a:rPr lang="nb-NO" sz="1200" dirty="0" smtClean="0"/>
              <a:t>atmosfera</a:t>
            </a:r>
            <a:r>
              <a:rPr lang="nb-NO" sz="1200" dirty="0"/>
              <a:t>, saradnja među učenicima, kao i pojačana pažnja i odlična reakcija na ovakav metod organizacije časa.</a:t>
            </a:r>
            <a:endParaRPr lang="en-US" sz="1200" dirty="0"/>
          </a:p>
        </p:txBody>
      </p:sp>
      <p:sp>
        <p:nvSpPr>
          <p:cNvPr id="8" name="Rectangle 6"/>
          <p:cNvSpPr>
            <a:spLocks noChangeArrowheads="1"/>
          </p:cNvSpPr>
          <p:nvPr/>
        </p:nvSpPr>
        <p:spPr bwMode="auto">
          <a:xfrm>
            <a:off x="609600" y="6079124"/>
            <a:ext cx="6000750"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b="1" i="1" u="none" strike="noStrike" cap="none" normalizeH="0" baseline="0" dirty="0" err="1" smtClean="0">
                <a:ln>
                  <a:noFill/>
                </a:ln>
                <a:effectLst/>
                <a:latin typeface="Calibri" pitchFamily="34" charset="0"/>
                <a:ea typeface="Calibri" pitchFamily="34" charset="0"/>
                <a:cs typeface="Times New Roman" pitchFamily="18" charset="0"/>
              </a:rPr>
              <a:t>Neobičan</a:t>
            </a:r>
            <a:r>
              <a:rPr kumimoji="0" lang="en-US" b="1" i="1" u="none" strike="noStrike" cap="none" normalizeH="0" baseline="0" dirty="0" smtClean="0">
                <a:ln>
                  <a:noFill/>
                </a:ln>
                <a:effectLst/>
                <a:latin typeface="Calibri" pitchFamily="34" charset="0"/>
                <a:ea typeface="Calibri" pitchFamily="34" charset="0"/>
                <a:cs typeface="Times New Roman" pitchFamily="18" charset="0"/>
              </a:rPr>
              <a:t> </a:t>
            </a:r>
            <a:r>
              <a:rPr kumimoji="0" lang="en-US" b="1" i="1" u="none" strike="noStrike" cap="none" normalizeH="0" baseline="0" dirty="0" err="1" smtClean="0">
                <a:ln>
                  <a:noFill/>
                </a:ln>
                <a:effectLst/>
                <a:latin typeface="Calibri" pitchFamily="34" charset="0"/>
                <a:ea typeface="Calibri" pitchFamily="34" charset="0"/>
                <a:cs typeface="Times New Roman" pitchFamily="18" charset="0"/>
              </a:rPr>
              <a:t>čas</a:t>
            </a:r>
            <a:endParaRPr kumimoji="0" lang="sr-Latn-ME" b="1" i="1" u="none" strike="noStrike" cap="none" normalizeH="0" baseline="0" dirty="0" smtClean="0">
              <a:ln>
                <a:noFill/>
              </a:ln>
              <a:effectLst/>
              <a:latin typeface="Calibri" pitchFamily="34" charset="0"/>
              <a:ea typeface="Calibri" pitchFamily="34" charset="0"/>
              <a:cs typeface="Times New Roman" pitchFamily="18" charset="0"/>
            </a:endParaRPr>
          </a:p>
          <a:p>
            <a:pPr marL="0" marR="0" lvl="0" indent="457200" algn="l" defTabSz="914400"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Biblioteka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je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centar</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za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unapredjivanje</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raznih</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oblika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metoda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vaspitno-obrazovnog</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rada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m</a:t>
            </a:r>
            <a:r>
              <a:rPr kumimoji="0" lang="sr-Latn-ME" sz="1200" b="0" i="0" u="none" strike="noStrike" cap="none" normalizeH="0" baseline="0" dirty="0" smtClean="0">
                <a:ln>
                  <a:noFill/>
                </a:ln>
                <a:effectLst/>
                <a:latin typeface="Calibri" pitchFamily="34" charset="0"/>
                <a:ea typeface="Calibri" pitchFamily="34" charset="0"/>
                <a:cs typeface="Calibri" pitchFamily="34" charset="0"/>
              </a:rPr>
              <a:t>j</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esto</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prijema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distribucije</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važnih</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informacija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kada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je to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knjižara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čitaonica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onda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je to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dobar</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razlog</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da je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posjetimo</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endParaRPr kumimoji="0" lang="en-US" sz="600" b="0" i="0" u="none" strike="noStrike" cap="none" normalizeH="0" baseline="0" dirty="0" smtClean="0">
              <a:ln>
                <a:noFill/>
              </a:ln>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Calibri" pitchFamily="34" charset="0"/>
                <a:ea typeface="Calibri" pitchFamily="34" charset="0"/>
                <a:cs typeface="Calibri" pitchFamily="34" charset="0"/>
              </a:rPr>
              <a:t>U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neposrednoj</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blizini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naše</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škole</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nalazi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se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jedno</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takvo</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mjesto</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u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kojem</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je</a:t>
            </a:r>
            <a:r>
              <a:rPr kumimoji="0" lang="sr-Latn-ME" sz="1200" b="0" i="0" u="none" strike="noStrike" cap="none" normalizeH="0" baseline="0" dirty="0" smtClean="0">
                <a:ln>
                  <a:noFill/>
                </a:ln>
                <a:effectLst/>
                <a:latin typeface="Calibri" pitchFamily="34" charset="0"/>
                <a:ea typeface="Calibri" pitchFamily="34" charset="0"/>
                <a:cs typeface="Calibri" pitchFamily="34" charset="0"/>
              </a:rPr>
              <a:t> odjeljenje </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VII-b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održalo</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zanimljiv</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čas</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Druženje</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smo</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započeli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u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antičkom</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amfiteatru</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koji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se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nalazi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ispred</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Karvera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Uloge</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su</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bile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zamijenjene</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pa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su</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na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ovom</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času</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predavači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bili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učenici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Podstaknuti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ambijentom</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sr-Latn-ME" sz="1200" b="0" i="0" u="none" strike="noStrike" cap="none" normalizeH="0" baseline="0" dirty="0" smtClean="0">
                <a:ln>
                  <a:noFill/>
                </a:ln>
                <a:effectLst/>
                <a:latin typeface="Calibri" pitchFamily="34" charset="0"/>
                <a:ea typeface="Calibri" pitchFamily="34" charset="0"/>
                <a:cs typeface="Calibri" pitchFamily="34" charset="0"/>
              </a:rPr>
              <a:t>krenuli smo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tekstovima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o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antičkim</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bogovima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titanima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čitali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interesantne</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mitove</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govorili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o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postanku</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pozorišta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U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prostorijama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sr-Latn-ME"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neobicne</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biblioteke</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dočekala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nas</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je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nasmijana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bibliotekarka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koja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je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svima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objasnila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na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koji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nacin</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mogu</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postati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članovi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Učenici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su</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uživali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u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ovim</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pomalo</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zapostavljenim</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prostorijama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shvatili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da u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biblioteci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mogu</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provoditi</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veoma</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kvalitetno</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 </a:t>
            </a:r>
            <a:r>
              <a:rPr kumimoji="0" lang="en-US" sz="1200" b="0" i="0" u="none" strike="noStrike" cap="none" normalizeH="0" baseline="0" dirty="0" err="1" smtClean="0">
                <a:ln>
                  <a:noFill/>
                </a:ln>
                <a:effectLst/>
                <a:latin typeface="Calibri" pitchFamily="34" charset="0"/>
                <a:ea typeface="Calibri" pitchFamily="34" charset="0"/>
                <a:cs typeface="Calibri" pitchFamily="34" charset="0"/>
              </a:rPr>
              <a:t>vrijeme</a:t>
            </a:r>
            <a:r>
              <a:rPr kumimoji="0" lang="en-US" sz="1200" b="0" i="0" u="none" strike="noStrike" cap="none" normalizeH="0" baseline="0" dirty="0" smtClean="0">
                <a:ln>
                  <a:noFill/>
                </a:ln>
                <a:effectLst/>
                <a:latin typeface="Calibri" pitchFamily="34" charset="0"/>
                <a:ea typeface="Calibri" pitchFamily="34" charset="0"/>
                <a:cs typeface="Calibri" pitchFamily="34" charset="0"/>
              </a:rPr>
              <a:t>.</a:t>
            </a:r>
            <a:endParaRPr kumimoji="0" lang="en-US" sz="600" b="0" i="0" u="none" strike="noStrike" cap="none" normalizeH="0" baseline="0" dirty="0" smtClean="0">
              <a:ln>
                <a:noFill/>
              </a:ln>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effectLst/>
              <a:latin typeface="Arial" pitchFamily="34" charset="0"/>
              <a:cs typeface="Arial" pitchFamily="34" charset="0"/>
            </a:endParaRPr>
          </a:p>
        </p:txBody>
      </p:sp>
      <p:sp>
        <p:nvSpPr>
          <p:cNvPr id="2" name="Rectangle 1"/>
          <p:cNvSpPr/>
          <p:nvPr/>
        </p:nvSpPr>
        <p:spPr>
          <a:xfrm>
            <a:off x="457200" y="609600"/>
            <a:ext cx="2667000" cy="2585323"/>
          </a:xfrm>
          <a:prstGeom prst="rect">
            <a:avLst/>
          </a:prstGeom>
        </p:spPr>
        <p:txBody>
          <a:bodyPr wrap="square">
            <a:spAutoFit/>
          </a:bodyPr>
          <a:lstStyle/>
          <a:p>
            <a:r>
              <a:rPr lang="sr-Latn-ME" sz="1200" dirty="0"/>
              <a:t> </a:t>
            </a:r>
            <a:r>
              <a:rPr lang="sr-Latn-ME" sz="1200" dirty="0" smtClean="0"/>
              <a:t>      </a:t>
            </a:r>
            <a:r>
              <a:rPr lang="sr-Latn-ME" b="1" i="1" dirty="0" smtClean="0"/>
              <a:t>Znanje i nadmetanje</a:t>
            </a:r>
          </a:p>
          <a:p>
            <a:endParaRPr lang="sr-Latn-ME" sz="1200" dirty="0"/>
          </a:p>
          <a:p>
            <a:r>
              <a:rPr lang="sr-Latn-ME" sz="1200" dirty="0" smtClean="0"/>
              <a:t>        </a:t>
            </a:r>
            <a:r>
              <a:rPr lang="nb-NO" sz="1200" dirty="0" smtClean="0"/>
              <a:t>U </a:t>
            </a:r>
            <a:r>
              <a:rPr lang="nb-NO" sz="1200" dirty="0"/>
              <a:t>odjeljenjima VII razreda sproveden je interesantan </a:t>
            </a:r>
            <a:r>
              <a:rPr lang="sr-Latn-ME" sz="1200" b="1" dirty="0"/>
              <a:t>k</a:t>
            </a:r>
            <a:r>
              <a:rPr lang="nb-NO" sz="1200" b="1" dirty="0"/>
              <a:t>viz znanja</a:t>
            </a:r>
            <a:r>
              <a:rPr lang="nb-NO" sz="1200" dirty="0"/>
              <a:t> iz Crnogorskog jezika u organizaciji profesorice Irene Mugoša.</a:t>
            </a:r>
            <a:endParaRPr lang="en-US" sz="1200" dirty="0"/>
          </a:p>
          <a:p>
            <a:r>
              <a:rPr lang="nb-NO" sz="1200" dirty="0"/>
              <a:t>    </a:t>
            </a:r>
            <a:r>
              <a:rPr lang="sr-Latn-ME" sz="1200" dirty="0" smtClean="0"/>
              <a:t>   </a:t>
            </a:r>
            <a:r>
              <a:rPr lang="nb-NO" sz="1200" dirty="0" smtClean="0"/>
              <a:t>Naime</a:t>
            </a:r>
            <a:r>
              <a:rPr lang="nb-NO" sz="1200" dirty="0"/>
              <a:t>, radi se o programiranoj nastavi i o jednom od mnogih načina na koji je moguće utvrditi već stečena znanja. Čas utvrđivanja sproveden je kroz </a:t>
            </a:r>
            <a:r>
              <a:rPr lang="nb-NO" sz="1200" b="1" u="sng" dirty="0"/>
              <a:t>metodu kviza</a:t>
            </a:r>
            <a:r>
              <a:rPr lang="nb-NO" sz="1200" dirty="0"/>
              <a:t>. Tako je ostvaren </a:t>
            </a:r>
            <a:r>
              <a:rPr lang="nb-NO" sz="1200" b="1" u="sng" dirty="0"/>
              <a:t>planirani cilj</a:t>
            </a:r>
            <a:r>
              <a:rPr lang="nb-NO" sz="1200" dirty="0"/>
              <a:t>, a to je  </a:t>
            </a:r>
            <a:r>
              <a:rPr lang="nb-NO" sz="1200" b="1" u="sng" dirty="0"/>
              <a:t>sistematizacija gradiva</a:t>
            </a:r>
            <a:endParaRPr lang="en-US" sz="1200" dirty="0"/>
          </a:p>
        </p:txBody>
      </p:sp>
    </p:spTree>
    <p:extLst>
      <p:ext uri="{BB962C8B-B14F-4D97-AF65-F5344CB8AC3E}">
        <p14:creationId xmlns:p14="http://schemas.microsoft.com/office/powerpoint/2010/main" val="39308829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7" name="Picture 9" descr="524983_326131837485286_451168049_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701" y="6160134"/>
            <a:ext cx="3555522" cy="26666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DSC020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382295"/>
            <a:ext cx="3098800" cy="2324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406878" y="228600"/>
            <a:ext cx="2793522" cy="2739211"/>
          </a:xfrm>
          <a:prstGeom prst="rect">
            <a:avLst/>
          </a:prstGeom>
        </p:spPr>
        <p:txBody>
          <a:bodyPr wrap="square">
            <a:spAutoFit/>
          </a:bodyPr>
          <a:lstStyle/>
          <a:p>
            <a:r>
              <a:rPr lang="sr-Latn-ME" dirty="0" smtClean="0"/>
              <a:t>    </a:t>
            </a:r>
            <a:r>
              <a:rPr lang="sr-Latn-ME" b="1" i="1" dirty="0" smtClean="0"/>
              <a:t>Nezaboravno </a:t>
            </a:r>
            <a:r>
              <a:rPr lang="sr-Latn-ME" b="1" i="1" dirty="0"/>
              <a:t>putovanje</a:t>
            </a:r>
            <a:endParaRPr lang="en-US" b="1" i="1" dirty="0"/>
          </a:p>
          <a:p>
            <a:r>
              <a:rPr lang="en-US" sz="1100" b="1" i="1" dirty="0"/>
              <a:t> </a:t>
            </a:r>
          </a:p>
          <a:p>
            <a:r>
              <a:rPr lang="en-US" sz="1100" dirty="0"/>
              <a:t>      </a:t>
            </a:r>
            <a:r>
              <a:rPr lang="en-US" sz="1100" dirty="0" err="1"/>
              <a:t>Vrijeme</a:t>
            </a:r>
            <a:r>
              <a:rPr lang="en-US" sz="1100" dirty="0"/>
              <a:t> je </a:t>
            </a:r>
            <a:r>
              <a:rPr lang="en-US" sz="1100" dirty="0" err="1"/>
              <a:t>bilo</a:t>
            </a:r>
            <a:r>
              <a:rPr lang="en-US" sz="1100" dirty="0"/>
              <a:t> </a:t>
            </a:r>
            <a:r>
              <a:rPr lang="en-US" sz="1100" dirty="0" err="1"/>
              <a:t>na</a:t>
            </a:r>
            <a:r>
              <a:rPr lang="en-US" sz="1100" dirty="0"/>
              <a:t> </a:t>
            </a:r>
            <a:r>
              <a:rPr lang="en-US" sz="1100" dirty="0" err="1"/>
              <a:t>na</a:t>
            </a:r>
            <a:r>
              <a:rPr lang="sr-Latn-CS" sz="1100" dirty="0"/>
              <a:t>šoj strani. Budili smo se sa prvim zracima sunca, a bezbrižno sklapali oči pod vedrim nebom, posutim zlatnim zvijezdama.</a:t>
            </a:r>
            <a:endParaRPr lang="en-US" sz="1100" dirty="0"/>
          </a:p>
          <a:p>
            <a:r>
              <a:rPr lang="sr-Latn-CS" sz="1100" dirty="0"/>
              <a:t>      Klasični doručak kakav služe u hotelima čekao nas je svakog dana. Nakon doručka, vedra lica i sa torbicama punim slatkiša ulazili smo u autobus, spremni vidjeti i upoznati Ohrid. Slike koje su prolijetale kroz prozor autobusa budile su osjećaj divljenja. Na naša odredišta uvijek bi nas čekao vodič. Imali smo priliku vidjeti veličanstveni manastir Sveti Naum, do kojeg smo morali pješačiti. </a:t>
            </a:r>
            <a:endParaRPr lang="en-US" sz="1100" dirty="0"/>
          </a:p>
        </p:txBody>
      </p:sp>
      <p:sp>
        <p:nvSpPr>
          <p:cNvPr id="2" name="Rectangle 1"/>
          <p:cNvSpPr/>
          <p:nvPr/>
        </p:nvSpPr>
        <p:spPr>
          <a:xfrm>
            <a:off x="423701" y="2941917"/>
            <a:ext cx="6159261" cy="3600986"/>
          </a:xfrm>
          <a:prstGeom prst="rect">
            <a:avLst/>
          </a:prstGeom>
        </p:spPr>
        <p:txBody>
          <a:bodyPr wrap="square">
            <a:spAutoFit/>
          </a:bodyPr>
          <a:lstStyle/>
          <a:p>
            <a:r>
              <a:rPr lang="sr-Latn-CS" sz="1200" dirty="0"/>
              <a:t>Nijesmo se bunili, </a:t>
            </a:r>
            <a:r>
              <a:rPr lang="sr-Latn-CS" sz="1200" dirty="0" smtClean="0"/>
              <a:t> jer </a:t>
            </a:r>
            <a:r>
              <a:rPr lang="sr-Latn-CS" sz="1200" dirty="0"/>
              <a:t>smo sreli razne ljude koji su prodavali suvenire sa svim oličenjima svog grada. Uživali smo slušajući njihov govor. Bitno je napomenuti to da se na samom ulazu u manastir nalazio kip Svetog Nauma, napravljen od drveta. U samom podnožju statue mogli su se vidjeti korijeni koji su hranili i koji hrane tog veličanstvenog sveca. Posjetili smo i crkvu Svete Petke koja je takođe izazvala oduševljenje. </a:t>
            </a:r>
            <a:endParaRPr lang="en-US" sz="1200" dirty="0"/>
          </a:p>
          <a:p>
            <a:r>
              <a:rPr lang="sr-Latn-CS" sz="1200" dirty="0" smtClean="0"/>
              <a:t>Kako </a:t>
            </a:r>
            <a:r>
              <a:rPr lang="sr-Latn-CS" sz="1200" dirty="0"/>
              <a:t>bi i priličilo </a:t>
            </a:r>
            <a:r>
              <a:rPr lang="sr-Latn-CS" sz="1200" dirty="0" smtClean="0"/>
              <a:t> svakom </a:t>
            </a:r>
            <a:r>
              <a:rPr lang="sr-Latn-CS" sz="1200" dirty="0"/>
              <a:t>čovjeku i mi smo, za rad svoje tradicije i poštovanja, uradili ono što običaji i nalažu. Na svim ekskurzijama, učenici odlaze sa nadom i željom da se što bolje provedu, a ustvari najveći doživljaji su to što vidimo i naučimo nešto novo. Svakako je za nas bio doživljaj vidjeti kako se pravi papir i slušati na koji način se dobijaju biseri, po kojima je ovaj grad i poznat. Uživali smo gledajući Ohridsko jezero, koje se presijavalo od čistoće. Bilo je lijepo udisati čist vazduh dok smo zajedno sjedili na obali i slikali se. Noći su možda bile najzanimljivije. Išli bismo u diskoteke i dokazivali da smo složni i da nas veže nevidljiva nit prijateljstva. Nekad bismo pak ostali u hotelu i sjedili u dvorištu slušajući maturante iz Dalmacije kako sviraju i pjevaju. Zabrane nastavnika za izlazak iz soba ulazile bi na jedno, a izlazile na drugo uvo. Bilo nam je najljepše okupljati se u jednu sobu i pričati o doživljajima, simpatijama i pokazivati suvenire koje smo kupili.</a:t>
            </a:r>
            <a:endParaRPr lang="en-US" sz="1200" dirty="0"/>
          </a:p>
          <a:p>
            <a:r>
              <a:rPr lang="sr-Latn-CS" sz="1200" dirty="0"/>
              <a:t>      Ovu ekskurziju pamtit ćemo po dobrom druženju, kako mi, tako i direktorica i nastavnici, ekipa kakva se samo može poželjeti i bez kojih bi ovo vjerovatno bio samo jedan običan obilazak grada Ohrida</a:t>
            </a:r>
            <a:r>
              <a:rPr lang="sr-Latn-CS" sz="1200" dirty="0" smtClean="0"/>
              <a:t>.                     				 </a:t>
            </a:r>
            <a:r>
              <a:rPr lang="sr-Latn-CS" sz="1200" dirty="0"/>
              <a:t>Zorana Janković   </a:t>
            </a:r>
            <a:r>
              <a:rPr lang="sr-Latn-CS" sz="1200" dirty="0" smtClean="0"/>
              <a:t> </a:t>
            </a:r>
            <a:r>
              <a:rPr lang="sr-Latn-CS" sz="1200" dirty="0"/>
              <a:t>IX-a</a:t>
            </a:r>
            <a:endParaRPr lang="en-US" sz="1200" dirty="0"/>
          </a:p>
        </p:txBody>
      </p:sp>
    </p:spTree>
    <p:extLst>
      <p:ext uri="{BB962C8B-B14F-4D97-AF65-F5344CB8AC3E}">
        <p14:creationId xmlns:p14="http://schemas.microsoft.com/office/powerpoint/2010/main" val="352489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3000"/>
            <a:lum/>
          </a:blip>
          <a:srcRect/>
          <a:stretch>
            <a:fillRect l="-3000" r="-3000"/>
          </a:stretch>
        </a:blipFill>
        <a:effectLst/>
      </p:bgPr>
    </p:bg>
    <p:spTree>
      <p:nvGrpSpPr>
        <p:cNvPr id="1" name=""/>
        <p:cNvGrpSpPr/>
        <p:nvPr/>
      </p:nvGrpSpPr>
      <p:grpSpPr>
        <a:xfrm>
          <a:off x="0" y="0"/>
          <a:ext cx="0" cy="0"/>
          <a:chOff x="0" y="0"/>
          <a:chExt cx="0" cy="0"/>
        </a:xfrm>
      </p:grpSpPr>
      <p:sp>
        <p:nvSpPr>
          <p:cNvPr id="2" name="Rectangle 1"/>
          <p:cNvSpPr/>
          <p:nvPr/>
        </p:nvSpPr>
        <p:spPr>
          <a:xfrm>
            <a:off x="404037" y="762000"/>
            <a:ext cx="6096000" cy="3600986"/>
          </a:xfrm>
          <a:prstGeom prst="rect">
            <a:avLst/>
          </a:prstGeom>
        </p:spPr>
        <p:txBody>
          <a:bodyPr wrap="square">
            <a:spAutoFit/>
          </a:bodyPr>
          <a:lstStyle/>
          <a:p>
            <a:r>
              <a:rPr lang="sr-Latn-ME" sz="1200" dirty="0"/>
              <a:t>Kao većina škola u Crnoj Gori, i naša škola sprovodi obrazovanje po inkluzivnom modelu. To znači da djeca koja imaju teškoće u razvoju pohađaju školu zajedno sa svojim vršnjacima. Neka djeca teže uče, ili se teže igraju i druže sa ostalom djecom. Zato im je neophodna naša podrška. Podršku pružaju drugari iz razreda razumijevanjem, uvažavanjem različitosti, uključivanjem u igru i svakodnevne aktivnosti, pomaganjem u učenju kada je potrebno. Učitelji i nastavnici podršku pružaju prilagođavanjem programskih sadržaja, nastavnih metoda, sredstava i opšteg pristupa mogućnostima i potrebama svakog djeteta. Tu su i asistenti u nastavi, kao tehnička podrška, koji često imaju važnu ulogu i u podučavanju djece.</a:t>
            </a:r>
            <a:endParaRPr lang="en-US" sz="1200" dirty="0"/>
          </a:p>
          <a:p>
            <a:r>
              <a:rPr lang="sr-Latn-ME" sz="1200" dirty="0"/>
              <a:t>Imamo sreću da u našoj školi rade i stručnjaci, koji se naročito bave djecom sa teškoćama u razvoju. To su defektolog-logoped i defektolog-oligofrenolog. Njihova podrška podrazumijeva pružanje individualnih tretmana djeci, savjetovanje sa roditeljima, savjetovanje sa učiteljima i nastavnicima. Tretmani se odvijaju u sobi koju djeca posebno vole – stimulativnoj sobi, koja je opremljena potrebnim sredstvima. Ove godine, dobili smo i trampolinu na kojoj djeca uživaju skačući i koja često služi kao nagrada za vrijedan rad. Zanimljivo je kakvu motivaciju i radoznalost djeca pokazuju u ovoj šarenoj sobi. Gotovo da jedva čekaju da dobiju novi zadatak, a često, i kada je vrijeme da idu kući, žele da nastave sa radom. Kroz igru i kroz rad za stolom, djeca se podstiču da koriste svoje sposobnosti i da one sposobnosti koje se otežano razvijaju unaprijede. Iznad svega, radi se na tome da djeca budu što samostalnija: u brizi o sebi i svojim stvarima, izradi zadataka, donošenju odluka</a:t>
            </a:r>
            <a:r>
              <a:rPr lang="sr-Latn-ME" sz="1200" dirty="0" smtClean="0"/>
              <a:t>...</a:t>
            </a:r>
            <a:endParaRPr lang="en-US" sz="1200" dirty="0"/>
          </a:p>
        </p:txBody>
      </p:sp>
      <p:sp>
        <p:nvSpPr>
          <p:cNvPr id="3" name="TextBox 2"/>
          <p:cNvSpPr txBox="1"/>
          <p:nvPr/>
        </p:nvSpPr>
        <p:spPr>
          <a:xfrm>
            <a:off x="1828800" y="228600"/>
            <a:ext cx="3631828" cy="461665"/>
          </a:xfrm>
          <a:prstGeom prst="rect">
            <a:avLst/>
          </a:prstGeom>
          <a:noFill/>
        </p:spPr>
        <p:txBody>
          <a:bodyPr wrap="none" rtlCol="0">
            <a:spAutoFit/>
          </a:bodyPr>
          <a:lstStyle/>
          <a:p>
            <a:r>
              <a:rPr lang="sr-Latn-ME" sz="2400" b="1" i="1" dirty="0" smtClean="0"/>
              <a:t>Govorimo o mogućnostima</a:t>
            </a:r>
            <a:endParaRPr lang="en-US" sz="2400" b="1" i="1" dirty="0"/>
          </a:p>
        </p:txBody>
      </p:sp>
      <p:sp>
        <p:nvSpPr>
          <p:cNvPr id="4" name="Rectangle 3"/>
          <p:cNvSpPr/>
          <p:nvPr/>
        </p:nvSpPr>
        <p:spPr>
          <a:xfrm>
            <a:off x="399365" y="4267200"/>
            <a:ext cx="2395190" cy="2123658"/>
          </a:xfrm>
          <a:prstGeom prst="rect">
            <a:avLst/>
          </a:prstGeom>
        </p:spPr>
        <p:txBody>
          <a:bodyPr wrap="square">
            <a:spAutoFit/>
          </a:bodyPr>
          <a:lstStyle/>
          <a:p>
            <a:r>
              <a:rPr lang="sr-Latn-ME" sz="1200" dirty="0"/>
              <a:t>Inkluzivno obrazovanje nam svima pruža šansu da pokažemo i razvijamo svoje dobre osobine. Djeci sa teškoćama u razvoju pruža šansu da svoje osobine i sposobnosti pokažu i uvjere nas da su našem društvu, a i nama kao pojedincima potrebni. Ipak, da bi inkluzija svima na ovaj način bila od koristi, mora se pružati odgovarajuća podrška.</a:t>
            </a:r>
            <a:endParaRPr lang="en-US" sz="1200"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452037" y="4359027"/>
            <a:ext cx="2958589" cy="43360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95113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bwMode="auto">
          <a:xfrm>
            <a:off x="3932835" y="5449308"/>
            <a:ext cx="2556040" cy="1789692"/>
          </a:xfrm>
          <a:prstGeom prst="rect">
            <a:avLst/>
          </a:prstGeom>
          <a:ln>
            <a:noFill/>
          </a:ln>
          <a:effectLst>
            <a:softEdge rad="112500"/>
          </a:effectLst>
          <a:extLst/>
        </p:spPr>
      </p:pic>
      <p:sp>
        <p:nvSpPr>
          <p:cNvPr id="5" name="Rectangle 4"/>
          <p:cNvSpPr>
            <a:spLocks noChangeArrowheads="1"/>
          </p:cNvSpPr>
          <p:nvPr/>
        </p:nvSpPr>
        <p:spPr bwMode="auto">
          <a:xfrm>
            <a:off x="469075" y="685800"/>
            <a:ext cx="6019800" cy="3924151"/>
          </a:xfrm>
          <a:prstGeom prst="rect">
            <a:avLst/>
          </a:prstGeom>
          <a:solidFill>
            <a:schemeClr val="tx2">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ME" sz="11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Case menagement</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ME"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Od mjeseca septembra  u našoj školi se realizuje projekat Case menagement - Vođenje slučajem. To je saradnički proces koji ima za cilj razvijanje, praćenje, prenošenje plana akcije kako bi se učenicima kojima je potrebna podrška omogućilo da djeluju skladno.</a:t>
            </a:r>
            <a:r>
              <a:rPr kumimoji="0" lang="sr-Latn-ME" sz="1100" b="0" i="0" u="none" strike="noStrike" cap="none" normalizeH="0" baseline="0" dirty="0" smtClean="0">
                <a:ln>
                  <a:noFill/>
                </a:ln>
                <a:solidFill>
                  <a:srgbClr val="444444"/>
                </a:solidFill>
                <a:effectLst/>
                <a:latin typeface="Arial" pitchFamily="34" charset="0"/>
                <a:ea typeface="Calibri" pitchFamily="34" charset="0"/>
                <a:cs typeface="Arial" pitchFamily="34" charset="0"/>
              </a:rPr>
              <a:t> </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Tim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za</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realizaciju</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ovog</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projekta</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sačinjavaju</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Jana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Kilibarda,Tanja</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Papan</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Marica</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Kovačević,Marijana</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Zarubica,Dobrica</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Milačić</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i</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Nena</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Bjelica</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Romi</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su</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imali</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nizak</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procenat</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upisa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u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školu,nizak</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nivo</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završavanja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razreda,visok</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procenat</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ponavljanja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i</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odustajanja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od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škole</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Članovi</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tima</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imali</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su</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jednom</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nedjeljno</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sastanak</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sa</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RE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asistentom</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koji</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nam</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je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pomogao</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da se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održi</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kontakt</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između</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porodice</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i</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škole</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oko</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jezičk</a:t>
            </a:r>
            <a:r>
              <a:rPr kumimoji="0" lang="sr-Latn-ME"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e</a:t>
            </a:r>
            <a:r>
              <a:rPr kumimoji="0" lang="sr-Latn-ME" sz="1100" b="0" i="0" u="none" strike="noStrike" cap="none" normalizeH="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barijere</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i</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da ne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odustanu</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od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daljeg</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školovanja</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Aktivnosti</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koje</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smo</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rgbClr val="444444"/>
                </a:solidFill>
                <a:effectLst/>
                <a:latin typeface="Calibri" pitchFamily="34" charset="0"/>
                <a:ea typeface="Calibri" pitchFamily="34" charset="0"/>
                <a:cs typeface="Times New Roman" pitchFamily="18" charset="0"/>
              </a:rPr>
              <a:t>odradili</a:t>
            </a:r>
            <a:r>
              <a:rPr kumimoji="0" lang="en-US" sz="1100" b="0" i="0" u="none" strike="noStrike" cap="none" normalizeH="0" baseline="0" dirty="0" smtClean="0">
                <a:ln>
                  <a:noFill/>
                </a:ln>
                <a:solidFill>
                  <a:srgbClr val="444444"/>
                </a:solidFill>
                <a:effectLst/>
                <a:latin typeface="Calibri" pitchFamily="34" charset="0"/>
                <a:ea typeface="Calibri" pitchFamily="34" charset="0"/>
                <a:cs typeface="Times New Roman" pitchFamily="18" charset="0"/>
              </a:rPr>
              <a:t>:</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podrška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djeci</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koja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su</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u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riziku</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od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odustajanja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kultura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institucije</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u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našoj</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školi</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iz</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ugla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učenika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uređenje</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škole-fotografije</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izložba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likovnih</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radova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i</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zidne</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novine</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vršnjačka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podrška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izrada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akcionog</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plana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prezentacija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za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roditelje</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Higijenske</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navike</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roditelji</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II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razreda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akcija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Pomoć</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drugu</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prikupljanje</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školskog</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pribora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i</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garderobe</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učenički</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parlament</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je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sjednicama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razmatrao</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problem RE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populacije</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dopunski</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rad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učenicima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RE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populacije</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radionica”Predrasude</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Događaj</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saradnja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dvije</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škole</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,,Marko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Miljanov</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i</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sr-Latn-ME"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,,21,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maj</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posjeta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porodicama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u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kampu</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a:spLocks noChangeArrowheads="1"/>
          </p:cNvSpPr>
          <p:nvPr/>
        </p:nvSpPr>
        <p:spPr bwMode="auto">
          <a:xfrm>
            <a:off x="457201" y="4267200"/>
            <a:ext cx="2819399" cy="1554272"/>
          </a:xfrm>
          <a:prstGeom prst="rect">
            <a:avLst/>
          </a:prstGeom>
          <a:solidFill>
            <a:schemeClr val="tx2">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Učenicima</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RE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populacije</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je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obezbijeđen</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besplatan</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prevoz</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i</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udžbenici</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Ostvaren</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je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napredak</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i</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prepoznati</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su</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izazovi</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socijalne</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inkluzije</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RE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populacije</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Vjerujemo</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da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će</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se ova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djeca</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integrisati</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u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sistem</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obrazovanja</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i</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neće</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biti</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razlika</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koje</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su</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danas</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 </a:t>
            </a:r>
            <a:r>
              <a:rPr kumimoji="0" lang="en-US" sz="1100" b="0" i="0" u="none" strike="noStrike" cap="none" normalizeH="0" baseline="0" dirty="0" err="1" smtClean="0">
                <a:ln>
                  <a:noFill/>
                </a:ln>
                <a:solidFill>
                  <a:srgbClr val="444444"/>
                </a:solidFill>
                <a:effectLst/>
                <a:latin typeface="Arial" pitchFamily="34" charset="0"/>
                <a:ea typeface="Times New Roman" pitchFamily="18" charset="0"/>
                <a:cs typeface="Arial" pitchFamily="34" charset="0"/>
              </a:rPr>
              <a:t>očigledne</a:t>
            </a:r>
            <a:r>
              <a:rPr kumimoji="0" lang="en-US" sz="1100" b="0" i="0" u="none" strike="noStrike" cap="none" normalizeH="0" baseline="0" dirty="0" smtClean="0">
                <a:ln>
                  <a:noFill/>
                </a:ln>
                <a:solidFill>
                  <a:srgbClr val="444444"/>
                </a:solidFill>
                <a:effectLst/>
                <a:latin typeface="Arial" pitchFamily="34" charset="0"/>
                <a:ea typeface="Times New Roman" pitchFamily="18" charset="0"/>
                <a:cs typeface="Arial" pitchFamily="34" charset="0"/>
              </a:rPr>
              <a:t>.</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393887" y="7239000"/>
            <a:ext cx="609857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U </a:t>
            </a:r>
            <a:r>
              <a:rPr kumimoji="0" lang="en-US" sz="105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okviru</a:t>
            </a:r>
            <a:r>
              <a:rPr kumimoji="0" lang="en-US" sz="105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105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projekta</a:t>
            </a:r>
            <a:r>
              <a:rPr kumimoji="0" lang="en-US" sz="105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105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Svi</a:t>
            </a:r>
            <a:r>
              <a:rPr kumimoji="0" lang="en-US" sz="105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105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zajedno</a:t>
            </a:r>
            <a:r>
              <a:rPr kumimoji="0" lang="en-US" sz="105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u </a:t>
            </a:r>
            <a:r>
              <a:rPr kumimoji="0" lang="en-US" sz="105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na</a:t>
            </a:r>
            <a:r>
              <a:rPr kumimoji="0" lang="sr-Latn-ME" sz="105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šoj školi je u septembru 2012.održan dvodnevni seminar za nastavnike i roditelje. Tema seminara je bila ,,Problemi i teškoće u učenju i ponašanju kod djece.'' Interaktivnim i iskustvenim načinom obrađene su teme: Psihološke karakteristike djece, djeca sa teškoćama u učenju, djeca sa teškoćama u ponašanju, predrasude, timski rad i komunika-cijske vještine. </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ME" sz="105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Seminaru su prisustvovali  nastavnici iz OŠ ,,Pavle Rovinski“ i nastavnici naše škole: Nataša Sudar, Slavica  Matanović, Dijana Gajević, Ljiljana Nikolić i Ljubinka Tomović. U radu seminara aktivno je učestvovalo nekoliko roditelja naših učenika.</a:t>
            </a:r>
            <a:endParaRPr kumimoji="0" lang="sr-Latn-ME" sz="105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3952627" y="3590820"/>
            <a:ext cx="2571503" cy="1828800"/>
          </a:xfrm>
          <a:prstGeom prst="rect">
            <a:avLst/>
          </a:prstGeom>
          <a:ln>
            <a:noFill/>
          </a:ln>
          <a:effectLst>
            <a:softEdge rad="112500"/>
          </a:effectLst>
        </p:spPr>
      </p:pic>
      <p:pic>
        <p:nvPicPr>
          <p:cNvPr id="3" name="Picture 2"/>
          <p:cNvPicPr/>
          <p:nvPr/>
        </p:nvPicPr>
        <p:blipFill>
          <a:blip r:embed="rId4" cstate="print">
            <a:extLst>
              <a:ext uri="{28A0092B-C50C-407E-A947-70E740481C1C}">
                <a14:useLocalDpi xmlns:a14="http://schemas.microsoft.com/office/drawing/2010/main" val="0"/>
              </a:ext>
            </a:extLst>
          </a:blip>
          <a:stretch>
            <a:fillRect/>
          </a:stretch>
        </p:blipFill>
        <p:spPr bwMode="auto">
          <a:xfrm>
            <a:off x="762000" y="5419620"/>
            <a:ext cx="2514600" cy="1819380"/>
          </a:xfrm>
          <a:prstGeom prst="rect">
            <a:avLst/>
          </a:prstGeom>
          <a:ln>
            <a:noFill/>
          </a:ln>
          <a:effectLst>
            <a:softEdge rad="112500"/>
          </a:effectLst>
          <a:extLst/>
        </p:spPr>
      </p:pic>
      <p:sp>
        <p:nvSpPr>
          <p:cNvPr id="8" name="TextBox 7"/>
          <p:cNvSpPr txBox="1"/>
          <p:nvPr/>
        </p:nvSpPr>
        <p:spPr>
          <a:xfrm>
            <a:off x="1845129" y="228600"/>
            <a:ext cx="3026341" cy="461665"/>
          </a:xfrm>
          <a:prstGeom prst="rect">
            <a:avLst/>
          </a:prstGeom>
          <a:noFill/>
        </p:spPr>
        <p:txBody>
          <a:bodyPr wrap="none" rtlCol="0">
            <a:spAutoFit/>
          </a:bodyPr>
          <a:lstStyle/>
          <a:p>
            <a:r>
              <a:rPr lang="sr-Latn-ME" sz="2400" b="1" i="1" dirty="0" smtClean="0"/>
              <a:t>Dijete je čovjek važan!</a:t>
            </a:r>
            <a:endParaRPr lang="en-US" sz="2400" b="1" i="1" dirty="0"/>
          </a:p>
        </p:txBody>
      </p:sp>
    </p:spTree>
    <p:extLst>
      <p:ext uri="{BB962C8B-B14F-4D97-AF65-F5344CB8AC3E}">
        <p14:creationId xmlns:p14="http://schemas.microsoft.com/office/powerpoint/2010/main" val="1673117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4098" name="Picture 2" descr="Description: C:\Users\Direktor\Luca\tanja\DSC004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93" y="3256808"/>
            <a:ext cx="3114675" cy="23336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7" name="Picture 1" descr="Description: C:\Users\Direktor\Luca\tanja\DSC004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0968" y="3276601"/>
            <a:ext cx="3152737" cy="2362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77177" y="509650"/>
            <a:ext cx="6022584" cy="272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182563" algn="l" defTabSz="914400" rtl="0" eaLnBrk="1" fontAlgn="base" latinLnBrk="0" hangingPunct="1">
              <a:lnSpc>
                <a:spcPct val="100000"/>
              </a:lnSpc>
              <a:spcBef>
                <a:spcPct val="0"/>
              </a:spcBef>
              <a:spcAft>
                <a:spcPct val="0"/>
              </a:spcAft>
              <a:buClrTx/>
              <a:buSzTx/>
              <a:buFontTx/>
              <a:buNone/>
              <a:tabLst>
                <a:tab pos="0" algn="l"/>
              </a:tabLst>
            </a:pPr>
            <a:r>
              <a:rPr kumimoji="0" lang="sr-Latn-ME"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Dragi </a:t>
            </a:r>
            <a:r>
              <a:rPr kumimoji="0" lang="sr-Latn-ME"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učeniče,</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182563" algn="l" defTabSz="914400" rtl="0" eaLnBrk="0" fontAlgn="base" latinLnBrk="0" hangingPunct="0">
              <a:lnSpc>
                <a:spcPct val="100000"/>
              </a:lnSpc>
              <a:spcBef>
                <a:spcPct val="0"/>
              </a:spcBef>
              <a:spcAft>
                <a:spcPct val="0"/>
              </a:spcAft>
              <a:buClrTx/>
              <a:buSzTx/>
              <a:buFontTx/>
              <a:buNone/>
              <a:tabLst>
                <a:tab pos="0" algn="l"/>
              </a:tabLst>
            </a:pPr>
            <a:r>
              <a:rPr kumimoji="0" lang="sr-Latn-ME"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Kraj tvog osnovnog školovanja je veoma blizu i sigurno imaš dilemu oko toga kuda dalje. Provjereni recept koji će ti obezbijediti siguran i nepogrešiv izbor srednje škole ne postoji. Pred tobom je važna odluka. Za donošenje odluke o izboru srednje škole važno je da se </a:t>
            </a:r>
            <a:r>
              <a:rPr kumimoji="0" lang="sr-Latn-ME"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informišeš </a:t>
            </a:r>
            <a:r>
              <a:rPr kumimoji="0" lang="sr-Latn-ME"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 širem krugu zanimanja.  Ako razmišljaš o sebi i svom ponašanju, možeš da izdvojiš neke </a:t>
            </a:r>
            <a:r>
              <a:rPr kumimoji="0" lang="sr-Latn-ME"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osobine. </a:t>
            </a:r>
            <a:r>
              <a:rPr kumimoji="0" lang="sr-Latn-ME"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Slaganje osobina sa zahtjevima posla je ključno za dobro obavljanje posla. Zamisli nekog prodavca da je povučen, stidan i nekomunikativan?!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182563" algn="l" defTabSz="914400" rtl="0" eaLnBrk="0" fontAlgn="base" latinLnBrk="0" hangingPunct="0">
              <a:lnSpc>
                <a:spcPct val="100000"/>
              </a:lnSpc>
              <a:spcBef>
                <a:spcPct val="0"/>
              </a:spcBef>
              <a:spcAft>
                <a:spcPct val="0"/>
              </a:spcAft>
              <a:buClrTx/>
              <a:buSzTx/>
              <a:buFontTx/>
              <a:buNone/>
              <a:tabLst>
                <a:tab pos="0" algn="l"/>
              </a:tabLst>
            </a:pPr>
            <a:r>
              <a:rPr kumimoji="0" lang="sr-Latn-ME"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Raditi svoj posao sa </a:t>
            </a:r>
            <a:r>
              <a:rPr kumimoji="0" lang="sr-Latn-ME"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interesovanjem</a:t>
            </a:r>
            <a:r>
              <a:rPr kumimoji="0" lang="sr-Latn-ME"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predstavlja zadovoljstvoa. Ponekad  je teško razlikovati interesovanja od sposobnosti,  jer obično nas interesuju stvari za koje smo nadareni.  Ali, ljudi se ne razlikuju samo po onome što ih interesuje,  već i po onome u čemu su dobri . Neko se snalazi sa brojevima, neko je vješt sa riječima, neko ima smisla za crtanje. Uspjeh pri obavljanju različitih poslova zavisi od </a:t>
            </a:r>
            <a:r>
              <a:rPr kumimoji="0" lang="sr-Latn-ME"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sposobnosti</a:t>
            </a:r>
            <a:r>
              <a:rPr kumimoji="0" lang="sr-Latn-ME"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182563" algn="l" defTabSz="914400" rtl="0" eaLnBrk="0" fontAlgn="base" latinLnBrk="0" hangingPunct="0">
              <a:lnSpc>
                <a:spcPct val="100000"/>
              </a:lnSpc>
              <a:spcBef>
                <a:spcPct val="0"/>
              </a:spcBef>
              <a:spcAft>
                <a:spcPct val="0"/>
              </a:spcAft>
              <a:buClrTx/>
              <a:buSzTx/>
              <a:buFontTx/>
              <a:buNone/>
              <a:tabLst>
                <a:tab pos="0" algn="l"/>
              </a:tabLst>
            </a:pPr>
            <a:r>
              <a:rPr kumimoji="0" lang="sr-Latn-ME"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sr-Latn-ME" sz="10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Ako izabere</a:t>
            </a:r>
            <a:r>
              <a:rPr kumimoji="0" lang="sr-Latn-ME" sz="1000" b="1" i="0" u="sng" strike="noStrike" cap="none" normalizeH="0" baseline="0" dirty="0" smtClean="0">
                <a:ln>
                  <a:noFill/>
                </a:ln>
                <a:solidFill>
                  <a:schemeClr val="tx1"/>
                </a:solidFill>
                <a:effectLst/>
                <a:latin typeface="Calibri"/>
                <a:ea typeface="Calibri" pitchFamily="34" charset="0"/>
                <a:cs typeface="Times New Roman" pitchFamily="18" charset="0"/>
              </a:rPr>
              <a:t>š</a:t>
            </a:r>
            <a:r>
              <a:rPr kumimoji="0" lang="sr-Latn-ME" sz="10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zanimanje čiji su zahtjevi veći od tvojih sposobnosti - imaće</a:t>
            </a:r>
            <a:r>
              <a:rPr kumimoji="0" lang="sr-Latn-ME" sz="1000" b="1" i="0" u="sng" strike="noStrike" cap="none" normalizeH="0" baseline="0" dirty="0" smtClean="0">
                <a:ln>
                  <a:noFill/>
                </a:ln>
                <a:solidFill>
                  <a:schemeClr val="tx1"/>
                </a:solidFill>
                <a:effectLst/>
                <a:latin typeface="Calibri"/>
                <a:ea typeface="Calibri" pitchFamily="34" charset="0"/>
                <a:cs typeface="Times New Roman" pitchFamily="18" charset="0"/>
              </a:rPr>
              <a:t>š</a:t>
            </a:r>
            <a:r>
              <a:rPr kumimoji="0" lang="sr-Latn-ME" sz="10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malo uspjeha , i neće</a:t>
            </a:r>
            <a:r>
              <a:rPr kumimoji="0" lang="sr-Latn-ME" sz="1000" b="1" i="0" u="sng" strike="noStrike" cap="none" normalizeH="0" baseline="0" dirty="0" smtClean="0">
                <a:ln>
                  <a:noFill/>
                </a:ln>
                <a:solidFill>
                  <a:schemeClr val="tx1"/>
                </a:solidFill>
                <a:effectLst/>
                <a:latin typeface="Calibri"/>
                <a:ea typeface="Calibri" pitchFamily="34" charset="0"/>
                <a:cs typeface="Times New Roman" pitchFamily="18" charset="0"/>
              </a:rPr>
              <a:t>š</a:t>
            </a:r>
            <a:r>
              <a:rPr kumimoji="0" lang="sr-Latn-ME" sz="10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biti zadovoljan. Ako izabere</a:t>
            </a:r>
            <a:r>
              <a:rPr kumimoji="0" lang="sr-Latn-ME" sz="1000" b="1" i="0" u="sng" strike="noStrike" cap="none" normalizeH="0" baseline="0" dirty="0" smtClean="0">
                <a:ln>
                  <a:noFill/>
                </a:ln>
                <a:solidFill>
                  <a:schemeClr val="tx1"/>
                </a:solidFill>
                <a:effectLst/>
                <a:latin typeface="Calibri"/>
                <a:ea typeface="Calibri" pitchFamily="34" charset="0"/>
                <a:cs typeface="Times New Roman" pitchFamily="18" charset="0"/>
              </a:rPr>
              <a:t>š</a:t>
            </a:r>
            <a:r>
              <a:rPr kumimoji="0" lang="sr-Latn-ME" sz="10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zanimanje koje je u skladu sa tvojim sposobnostima, uz potrebno zalaganje imaće</a:t>
            </a:r>
            <a:r>
              <a:rPr kumimoji="0" lang="sr-Latn-ME" sz="1000" b="1" i="0" u="sng" strike="noStrike" cap="none" normalizeH="0" baseline="0" dirty="0" smtClean="0">
                <a:ln>
                  <a:noFill/>
                </a:ln>
                <a:solidFill>
                  <a:schemeClr val="tx1"/>
                </a:solidFill>
                <a:effectLst/>
                <a:latin typeface="Calibri"/>
                <a:ea typeface="Calibri" pitchFamily="34" charset="0"/>
                <a:cs typeface="Times New Roman" pitchFamily="18" charset="0"/>
              </a:rPr>
              <a:t>š</a:t>
            </a:r>
            <a:r>
              <a:rPr kumimoji="0" lang="sr-Latn-ME" sz="10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uspjeh.</a:t>
            </a:r>
            <a:r>
              <a:rPr kumimoji="0" lang="sr-Latn-ME"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4"/>
          <p:cNvSpPr>
            <a:spLocks noChangeArrowheads="1"/>
          </p:cNvSpPr>
          <p:nvPr/>
        </p:nvSpPr>
        <p:spPr bwMode="auto">
          <a:xfrm>
            <a:off x="0" y="5181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4"/>
          <p:cNvSpPr/>
          <p:nvPr/>
        </p:nvSpPr>
        <p:spPr>
          <a:xfrm>
            <a:off x="526473" y="5694156"/>
            <a:ext cx="6157232" cy="5940088"/>
          </a:xfrm>
          <a:prstGeom prst="rect">
            <a:avLst/>
          </a:prstGeom>
        </p:spPr>
        <p:txBody>
          <a:bodyPr wrap="square" numCol="2">
            <a:spAutoFit/>
          </a:bodyPr>
          <a:lstStyle/>
          <a:p>
            <a:pPr lvl="0" indent="182563" eaLnBrk="0" fontAlgn="base" hangingPunct="0">
              <a:spcBef>
                <a:spcPct val="0"/>
              </a:spcBef>
              <a:spcAft>
                <a:spcPct val="0"/>
              </a:spcAft>
              <a:tabLst>
                <a:tab pos="0" algn="l"/>
              </a:tabLst>
            </a:pPr>
            <a:r>
              <a:rPr lang="sr-Latn-ME" sz="1000" b="1" dirty="0">
                <a:latin typeface="Times New Roman" pitchFamily="18" charset="0"/>
                <a:ea typeface="Calibri" pitchFamily="34" charset="0"/>
                <a:cs typeface="Times New Roman" pitchFamily="18" charset="0"/>
              </a:rPr>
              <a:t>Najče</a:t>
            </a:r>
            <a:r>
              <a:rPr lang="sr-Latn-ME" sz="1000" b="1" dirty="0">
                <a:ea typeface="Calibri" pitchFamily="34" charset="0"/>
                <a:cs typeface="Times New Roman" pitchFamily="18" charset="0"/>
              </a:rPr>
              <a:t>š</a:t>
            </a:r>
            <a:r>
              <a:rPr lang="sr-Latn-ME" sz="1000" b="1" dirty="0">
                <a:latin typeface="Times New Roman" pitchFamily="18" charset="0"/>
                <a:ea typeface="Calibri" pitchFamily="34" charset="0"/>
                <a:cs typeface="Times New Roman" pitchFamily="18" charset="0"/>
              </a:rPr>
              <a:t>će gre</a:t>
            </a:r>
            <a:r>
              <a:rPr lang="sr-Latn-ME" sz="1000" b="1" dirty="0">
                <a:ea typeface="Calibri" pitchFamily="34" charset="0"/>
                <a:cs typeface="Times New Roman" pitchFamily="18" charset="0"/>
              </a:rPr>
              <a:t>š</a:t>
            </a:r>
            <a:r>
              <a:rPr lang="sr-Latn-ME" sz="1000" b="1" dirty="0">
                <a:latin typeface="Times New Roman" pitchFamily="18" charset="0"/>
                <a:ea typeface="Calibri" pitchFamily="34" charset="0"/>
                <a:cs typeface="Times New Roman" pitchFamily="18" charset="0"/>
              </a:rPr>
              <a:t>ke u izboru </a:t>
            </a:r>
            <a:r>
              <a:rPr lang="sr-Latn-ME" sz="1000" b="1" dirty="0">
                <a:ea typeface="Calibri" pitchFamily="34" charset="0"/>
                <a:cs typeface="Times New Roman" pitchFamily="18" charset="0"/>
              </a:rPr>
              <a:t>š</a:t>
            </a:r>
            <a:r>
              <a:rPr lang="sr-Latn-ME" sz="1000" b="1" dirty="0">
                <a:latin typeface="Times New Roman" pitchFamily="18" charset="0"/>
                <a:ea typeface="Calibri" pitchFamily="34" charset="0"/>
                <a:cs typeface="Times New Roman" pitchFamily="18" charset="0"/>
              </a:rPr>
              <a:t>kole</a:t>
            </a:r>
            <a:endParaRPr lang="en-US" sz="1000" dirty="0">
              <a:latin typeface="Arial" pitchFamily="34" charset="0"/>
              <a:cs typeface="Arial" pitchFamily="34" charset="0"/>
            </a:endParaRPr>
          </a:p>
          <a:p>
            <a:pPr lvl="0" indent="182563" eaLnBrk="0" fontAlgn="base" hangingPunct="0">
              <a:spcBef>
                <a:spcPct val="0"/>
              </a:spcBef>
              <a:spcAft>
                <a:spcPct val="0"/>
              </a:spcAft>
              <a:buFontTx/>
              <a:buChar char="•"/>
              <a:tabLst>
                <a:tab pos="0" algn="l"/>
              </a:tabLst>
            </a:pPr>
            <a:r>
              <a:rPr lang="sr-Latn-ME" sz="1000" b="1" dirty="0">
                <a:latin typeface="Times New Roman" pitchFamily="18" charset="0"/>
                <a:ea typeface="Calibri" pitchFamily="34" charset="0"/>
                <a:cs typeface="Times New Roman" pitchFamily="18" charset="0"/>
              </a:rPr>
              <a:t>Upisaću se u najbližu </a:t>
            </a:r>
            <a:r>
              <a:rPr lang="sr-Latn-ME" sz="1000" b="1" dirty="0">
                <a:ea typeface="Calibri" pitchFamily="34" charset="0"/>
                <a:cs typeface="Times New Roman" pitchFamily="18" charset="0"/>
              </a:rPr>
              <a:t>š</a:t>
            </a:r>
            <a:r>
              <a:rPr lang="sr-Latn-ME" sz="1000" b="1" dirty="0">
                <a:latin typeface="Times New Roman" pitchFamily="18" charset="0"/>
                <a:ea typeface="Calibri" pitchFamily="34" charset="0"/>
                <a:cs typeface="Times New Roman" pitchFamily="18" charset="0"/>
              </a:rPr>
              <a:t>kolu.                                                                                                      </a:t>
            </a:r>
            <a:endParaRPr lang="en-US" sz="1000" dirty="0">
              <a:latin typeface="Arial" pitchFamily="34" charset="0"/>
              <a:cs typeface="Arial" pitchFamily="34" charset="0"/>
            </a:endParaRPr>
          </a:p>
          <a:p>
            <a:pPr lvl="0" indent="182563" eaLnBrk="0" fontAlgn="base" hangingPunct="0">
              <a:spcBef>
                <a:spcPct val="0"/>
              </a:spcBef>
              <a:spcAft>
                <a:spcPct val="0"/>
              </a:spcAft>
              <a:tabLst>
                <a:tab pos="0" algn="l"/>
              </a:tabLst>
            </a:pPr>
            <a:r>
              <a:rPr lang="sr-Latn-ME" sz="1000" dirty="0">
                <a:latin typeface="Times New Roman" pitchFamily="18" charset="0"/>
                <a:ea typeface="Calibri" pitchFamily="34" charset="0"/>
                <a:cs typeface="Times New Roman" pitchFamily="18" charset="0"/>
              </a:rPr>
              <a:t>   Dobro je kada je </a:t>
            </a:r>
            <a:r>
              <a:rPr lang="sr-Latn-ME" sz="1000" dirty="0">
                <a:ea typeface="Calibri" pitchFamily="34" charset="0"/>
                <a:cs typeface="Times New Roman" pitchFamily="18" charset="0"/>
              </a:rPr>
              <a:t>š</a:t>
            </a:r>
            <a:r>
              <a:rPr lang="sr-Latn-ME" sz="1000" dirty="0">
                <a:latin typeface="Times New Roman" pitchFamily="18" charset="0"/>
                <a:ea typeface="Calibri" pitchFamily="34" charset="0"/>
                <a:cs typeface="Times New Roman" pitchFamily="18" charset="0"/>
              </a:rPr>
              <a:t>kola blizu kuće, ali to ne treba da bude presudno prilikom tvog izbora.</a:t>
            </a:r>
            <a:endParaRPr lang="en-US" sz="1000" dirty="0">
              <a:latin typeface="Arial" pitchFamily="34" charset="0"/>
              <a:cs typeface="Arial" pitchFamily="34" charset="0"/>
            </a:endParaRPr>
          </a:p>
          <a:p>
            <a:pPr marL="228600" lvl="0" indent="-228600" eaLnBrk="0" fontAlgn="base" hangingPunct="0">
              <a:spcBef>
                <a:spcPct val="0"/>
              </a:spcBef>
              <a:spcAft>
                <a:spcPct val="0"/>
              </a:spcAft>
              <a:buAutoNum type="arabicPeriod" startAt="2"/>
              <a:tabLst>
                <a:tab pos="0" algn="l"/>
              </a:tabLst>
            </a:pPr>
            <a:r>
              <a:rPr lang="sr-Latn-ME" sz="1000" b="1" dirty="0" smtClean="0">
                <a:latin typeface="Times New Roman" pitchFamily="18" charset="0"/>
                <a:ea typeface="Calibri" pitchFamily="34" charset="0"/>
                <a:cs typeface="Times New Roman" pitchFamily="18" charset="0"/>
              </a:rPr>
              <a:t>Upisaću </a:t>
            </a:r>
            <a:r>
              <a:rPr lang="sr-Latn-ME" sz="1000" b="1" dirty="0">
                <a:latin typeface="Times New Roman" pitchFamily="18" charset="0"/>
                <a:ea typeface="Calibri" pitchFamily="34" charset="0"/>
                <a:cs typeface="Times New Roman" pitchFamily="18" charset="0"/>
              </a:rPr>
              <a:t>se u ovu </a:t>
            </a:r>
            <a:r>
              <a:rPr lang="sr-Latn-ME" sz="1000" b="1" dirty="0">
                <a:ea typeface="Calibri" pitchFamily="34" charset="0"/>
                <a:cs typeface="Times New Roman" pitchFamily="18" charset="0"/>
              </a:rPr>
              <a:t>š</a:t>
            </a:r>
            <a:r>
              <a:rPr lang="sr-Latn-ME" sz="1000" b="1" dirty="0">
                <a:latin typeface="Times New Roman" pitchFamily="18" charset="0"/>
                <a:ea typeface="Calibri" pitchFamily="34" charset="0"/>
                <a:cs typeface="Times New Roman" pitchFamily="18" charset="0"/>
              </a:rPr>
              <a:t>kolu, zato </a:t>
            </a:r>
            <a:r>
              <a:rPr lang="sr-Latn-ME" sz="1000" b="1" dirty="0">
                <a:ea typeface="Calibri" pitchFamily="34" charset="0"/>
                <a:cs typeface="Times New Roman" pitchFamily="18" charset="0"/>
              </a:rPr>
              <a:t>š</a:t>
            </a:r>
            <a:r>
              <a:rPr lang="sr-Latn-ME" sz="1000" b="1" dirty="0">
                <a:latin typeface="Times New Roman" pitchFamily="18" charset="0"/>
                <a:ea typeface="Calibri" pitchFamily="34" charset="0"/>
                <a:cs typeface="Times New Roman" pitchFamily="18" charset="0"/>
              </a:rPr>
              <a:t>to moji </a:t>
            </a:r>
            <a:r>
              <a:rPr lang="sr-Latn-ME" sz="1000" b="1" dirty="0" smtClean="0">
                <a:latin typeface="Times New Roman" pitchFamily="18" charset="0"/>
                <a:ea typeface="Calibri" pitchFamily="34" charset="0"/>
                <a:cs typeface="Times New Roman" pitchFamily="18" charset="0"/>
              </a:rPr>
              <a:t>drugovi</a:t>
            </a:r>
          </a:p>
          <a:p>
            <a:pPr lvl="0" eaLnBrk="0" fontAlgn="base" hangingPunct="0">
              <a:spcBef>
                <a:spcPct val="0"/>
              </a:spcBef>
              <a:spcAft>
                <a:spcPct val="0"/>
              </a:spcAft>
              <a:tabLst>
                <a:tab pos="0" algn="l"/>
              </a:tabLst>
            </a:pPr>
            <a:r>
              <a:rPr lang="sr-Latn-ME" sz="1000" b="1" dirty="0" smtClean="0">
                <a:latin typeface="Times New Roman" pitchFamily="18" charset="0"/>
                <a:ea typeface="Calibri" pitchFamily="34" charset="0"/>
                <a:cs typeface="Times New Roman" pitchFamily="18" charset="0"/>
              </a:rPr>
              <a:t> </a:t>
            </a:r>
            <a:r>
              <a:rPr lang="sr-Latn-ME" sz="1000" b="1" dirty="0">
                <a:latin typeface="Times New Roman" pitchFamily="18" charset="0"/>
                <a:ea typeface="Calibri" pitchFamily="34" charset="0"/>
                <a:cs typeface="Times New Roman" pitchFamily="18" charset="0"/>
              </a:rPr>
              <a:t>idu tamo.</a:t>
            </a:r>
            <a:endParaRPr lang="en-US" sz="1000" dirty="0">
              <a:latin typeface="Arial" pitchFamily="34" charset="0"/>
              <a:cs typeface="Arial" pitchFamily="34" charset="0"/>
            </a:endParaRPr>
          </a:p>
          <a:p>
            <a:pPr lvl="0" indent="182563" eaLnBrk="0" fontAlgn="base" hangingPunct="0">
              <a:spcBef>
                <a:spcPct val="0"/>
              </a:spcBef>
              <a:spcAft>
                <a:spcPct val="0"/>
              </a:spcAft>
              <a:tabLst>
                <a:tab pos="0" algn="l"/>
              </a:tabLst>
            </a:pPr>
            <a:r>
              <a:rPr lang="sr-Latn-ME" sz="1000" dirty="0">
                <a:latin typeface="Times New Roman" pitchFamily="18" charset="0"/>
                <a:ea typeface="Calibri" pitchFamily="34" charset="0"/>
                <a:cs typeface="Times New Roman" pitchFamily="18" charset="0"/>
              </a:rPr>
              <a:t>      Biće drugara i u novoj </a:t>
            </a:r>
            <a:r>
              <a:rPr lang="sr-Latn-ME" sz="1000" dirty="0">
                <a:ea typeface="Calibri" pitchFamily="34" charset="0"/>
                <a:cs typeface="Times New Roman" pitchFamily="18" charset="0"/>
              </a:rPr>
              <a:t>š</a:t>
            </a:r>
            <a:r>
              <a:rPr lang="sr-Latn-ME" sz="1000" dirty="0">
                <a:latin typeface="Times New Roman" pitchFamily="18" charset="0"/>
                <a:ea typeface="Calibri" pitchFamily="34" charset="0"/>
                <a:cs typeface="Times New Roman" pitchFamily="18" charset="0"/>
              </a:rPr>
              <a:t>koli, a i dru</a:t>
            </a:r>
            <a:r>
              <a:rPr lang="sr-Latn-ME" sz="1000" dirty="0">
                <a:ea typeface="Calibri" pitchFamily="34" charset="0"/>
                <a:cs typeface="Times New Roman" pitchFamily="18" charset="0"/>
              </a:rPr>
              <a:t>š</a:t>
            </a:r>
            <a:r>
              <a:rPr lang="sr-Latn-ME" sz="1000" dirty="0">
                <a:latin typeface="Times New Roman" pitchFamily="18" charset="0"/>
                <a:ea typeface="Calibri" pitchFamily="34" charset="0"/>
                <a:cs typeface="Times New Roman" pitchFamily="18" charset="0"/>
              </a:rPr>
              <a:t>tva van </a:t>
            </a:r>
            <a:r>
              <a:rPr lang="sr-Latn-ME" sz="1000" dirty="0">
                <a:ea typeface="Calibri" pitchFamily="34" charset="0"/>
                <a:cs typeface="Times New Roman" pitchFamily="18" charset="0"/>
              </a:rPr>
              <a:t>š</a:t>
            </a:r>
            <a:r>
              <a:rPr lang="sr-Latn-ME" sz="1000" dirty="0">
                <a:latin typeface="Times New Roman" pitchFamily="18" charset="0"/>
                <a:ea typeface="Calibri" pitchFamily="34" charset="0"/>
                <a:cs typeface="Times New Roman" pitchFamily="18" charset="0"/>
              </a:rPr>
              <a:t>kole. Staro dru</a:t>
            </a:r>
            <a:r>
              <a:rPr lang="sr-Latn-ME" sz="1000" dirty="0">
                <a:ea typeface="Calibri" pitchFamily="34" charset="0"/>
                <a:cs typeface="Times New Roman" pitchFamily="18" charset="0"/>
              </a:rPr>
              <a:t>š</a:t>
            </a:r>
            <a:r>
              <a:rPr lang="sr-Latn-ME" sz="1000" dirty="0">
                <a:latin typeface="Times New Roman" pitchFamily="18" charset="0"/>
                <a:ea typeface="Calibri" pitchFamily="34" charset="0"/>
                <a:cs typeface="Times New Roman" pitchFamily="18" charset="0"/>
              </a:rPr>
              <a:t>tvo te ne može spasiti od toga da bude</a:t>
            </a:r>
            <a:r>
              <a:rPr lang="sr-Latn-ME" sz="1000" dirty="0">
                <a:ea typeface="Calibri" pitchFamily="34" charset="0"/>
                <a:cs typeface="Times New Roman" pitchFamily="18" charset="0"/>
              </a:rPr>
              <a:t>š</a:t>
            </a:r>
            <a:r>
              <a:rPr lang="sr-Latn-ME" sz="1000" dirty="0">
                <a:latin typeface="Times New Roman" pitchFamily="18" charset="0"/>
                <a:ea typeface="Calibri" pitchFamily="34" charset="0"/>
                <a:cs typeface="Times New Roman" pitchFamily="18" charset="0"/>
              </a:rPr>
              <a:t>  u       pogre</a:t>
            </a:r>
            <a:r>
              <a:rPr lang="sr-Latn-ME" sz="1000" dirty="0">
                <a:ea typeface="Calibri" pitchFamily="34" charset="0"/>
                <a:cs typeface="Times New Roman" pitchFamily="18" charset="0"/>
              </a:rPr>
              <a:t>š</a:t>
            </a:r>
            <a:r>
              <a:rPr lang="sr-Latn-ME" sz="1000" dirty="0">
                <a:latin typeface="Times New Roman" pitchFamily="18" charset="0"/>
                <a:ea typeface="Calibri" pitchFamily="34" charset="0"/>
                <a:cs typeface="Times New Roman" pitchFamily="18" charset="0"/>
              </a:rPr>
              <a:t>no odabranoj </a:t>
            </a:r>
            <a:r>
              <a:rPr lang="sr-Latn-ME" sz="1000" dirty="0">
                <a:ea typeface="Calibri" pitchFamily="34" charset="0"/>
                <a:cs typeface="Times New Roman" pitchFamily="18" charset="0"/>
              </a:rPr>
              <a:t>š</a:t>
            </a:r>
            <a:r>
              <a:rPr lang="sr-Latn-ME" sz="1000" dirty="0">
                <a:latin typeface="Times New Roman" pitchFamily="18" charset="0"/>
                <a:ea typeface="Calibri" pitchFamily="34" charset="0"/>
                <a:cs typeface="Times New Roman" pitchFamily="18" charset="0"/>
              </a:rPr>
              <a:t>koli</a:t>
            </a:r>
            <a:r>
              <a:rPr lang="sr-Latn-ME" sz="1000" b="1" dirty="0">
                <a:latin typeface="Times New Roman" pitchFamily="18" charset="0"/>
                <a:ea typeface="Calibri" pitchFamily="34" charset="0"/>
                <a:cs typeface="Times New Roman" pitchFamily="18" charset="0"/>
              </a:rPr>
              <a:t>.</a:t>
            </a:r>
            <a:endParaRPr lang="en-US" sz="1000" dirty="0">
              <a:latin typeface="Arial" pitchFamily="34" charset="0"/>
              <a:cs typeface="Arial" pitchFamily="34" charset="0"/>
            </a:endParaRPr>
          </a:p>
          <a:p>
            <a:pPr lvl="0" indent="182563" eaLnBrk="0" fontAlgn="base" hangingPunct="0">
              <a:spcBef>
                <a:spcPct val="0"/>
              </a:spcBef>
              <a:spcAft>
                <a:spcPct val="0"/>
              </a:spcAft>
              <a:tabLst>
                <a:tab pos="0" algn="l"/>
              </a:tabLst>
            </a:pPr>
            <a:r>
              <a:rPr lang="sr-Latn-ME" sz="1000" b="1" dirty="0">
                <a:latin typeface="Times New Roman" pitchFamily="18" charset="0"/>
                <a:ea typeface="Calibri" pitchFamily="34" charset="0"/>
                <a:cs typeface="Times New Roman" pitchFamily="18" charset="0"/>
              </a:rPr>
              <a:t>     3. Upisaću se u ovu </a:t>
            </a:r>
            <a:r>
              <a:rPr lang="sr-Latn-ME" sz="1000" b="1" dirty="0">
                <a:ea typeface="Calibri" pitchFamily="34" charset="0"/>
                <a:cs typeface="Times New Roman" pitchFamily="18" charset="0"/>
              </a:rPr>
              <a:t>š</a:t>
            </a:r>
            <a:r>
              <a:rPr lang="sr-Latn-ME" sz="1000" b="1" dirty="0">
                <a:latin typeface="Times New Roman" pitchFamily="18" charset="0"/>
                <a:ea typeface="Calibri" pitchFamily="34" charset="0"/>
                <a:cs typeface="Times New Roman" pitchFamily="18" charset="0"/>
              </a:rPr>
              <a:t>kolu, jer je popularna.</a:t>
            </a:r>
            <a:endParaRPr lang="en-US" sz="1000" dirty="0">
              <a:latin typeface="Arial" pitchFamily="34" charset="0"/>
              <a:cs typeface="Arial" pitchFamily="34" charset="0"/>
            </a:endParaRPr>
          </a:p>
          <a:p>
            <a:pPr lvl="0" indent="182563" eaLnBrk="0" fontAlgn="base" hangingPunct="0">
              <a:spcBef>
                <a:spcPct val="0"/>
              </a:spcBef>
              <a:spcAft>
                <a:spcPct val="0"/>
              </a:spcAft>
              <a:tabLst>
                <a:tab pos="0" algn="l"/>
              </a:tabLst>
            </a:pPr>
            <a:r>
              <a:rPr lang="sr-Latn-ME" sz="1000" dirty="0">
                <a:latin typeface="Times New Roman" pitchFamily="18" charset="0"/>
                <a:ea typeface="Calibri" pitchFamily="34" charset="0"/>
                <a:cs typeface="Times New Roman" pitchFamily="18" charset="0"/>
              </a:rPr>
              <a:t>        Popularnost je prolazna i govori o mi</a:t>
            </a:r>
            <a:r>
              <a:rPr lang="sr-Latn-ME" sz="1000" dirty="0">
                <a:ea typeface="Calibri" pitchFamily="34" charset="0"/>
                <a:cs typeface="Times New Roman" pitchFamily="18" charset="0"/>
              </a:rPr>
              <a:t>š</a:t>
            </a:r>
            <a:r>
              <a:rPr lang="sr-Latn-ME" sz="1000" dirty="0">
                <a:latin typeface="Times New Roman" pitchFamily="18" charset="0"/>
                <a:ea typeface="Calibri" pitchFamily="34" charset="0"/>
                <a:cs typeface="Times New Roman" pitchFamily="18" charset="0"/>
              </a:rPr>
              <a:t>ljenju većine; da li je to izbor najbolji za tebe?!</a:t>
            </a:r>
            <a:endParaRPr lang="en-US" sz="1000" dirty="0">
              <a:latin typeface="Arial" pitchFamily="34" charset="0"/>
              <a:cs typeface="Arial" pitchFamily="34" charset="0"/>
            </a:endParaRPr>
          </a:p>
          <a:p>
            <a:pPr lvl="0" indent="182563" eaLnBrk="0" fontAlgn="base" hangingPunct="0">
              <a:spcBef>
                <a:spcPct val="0"/>
              </a:spcBef>
              <a:spcAft>
                <a:spcPct val="0"/>
              </a:spcAft>
              <a:tabLst>
                <a:tab pos="0" algn="l"/>
              </a:tabLst>
            </a:pPr>
            <a:r>
              <a:rPr lang="sr-Latn-ME" sz="1000" b="1" dirty="0">
                <a:latin typeface="Times New Roman" pitchFamily="18" charset="0"/>
                <a:ea typeface="Calibri" pitchFamily="34" charset="0"/>
                <a:cs typeface="Times New Roman" pitchFamily="18" charset="0"/>
              </a:rPr>
              <a:t>     4. Upisaću se u </a:t>
            </a:r>
            <a:r>
              <a:rPr lang="sr-Latn-ME" sz="1000" b="1" dirty="0">
                <a:ea typeface="Calibri" pitchFamily="34" charset="0"/>
                <a:cs typeface="Times New Roman" pitchFamily="18" charset="0"/>
              </a:rPr>
              <a:t>š</a:t>
            </a:r>
            <a:r>
              <a:rPr lang="sr-Latn-ME" sz="1000" b="1" dirty="0">
                <a:latin typeface="Times New Roman" pitchFamily="18" charset="0"/>
                <a:ea typeface="Calibri" pitchFamily="34" charset="0"/>
                <a:cs typeface="Times New Roman" pitchFamily="18" charset="0"/>
              </a:rPr>
              <a:t>kolu koju su za mene odabrali moji roditelji.</a:t>
            </a:r>
            <a:endParaRPr lang="en-US" sz="1000" dirty="0">
              <a:latin typeface="Arial" pitchFamily="34" charset="0"/>
              <a:cs typeface="Arial" pitchFamily="34" charset="0"/>
            </a:endParaRPr>
          </a:p>
          <a:p>
            <a:pPr lvl="0" indent="182563" eaLnBrk="0" fontAlgn="base" hangingPunct="0">
              <a:spcBef>
                <a:spcPct val="0"/>
              </a:spcBef>
              <a:spcAft>
                <a:spcPct val="0"/>
              </a:spcAft>
              <a:tabLst>
                <a:tab pos="0" algn="l"/>
              </a:tabLst>
            </a:pPr>
            <a:r>
              <a:rPr lang="sr-Latn-ME" sz="1000" dirty="0">
                <a:latin typeface="Times New Roman" pitchFamily="18" charset="0"/>
                <a:ea typeface="Calibri" pitchFamily="34" charset="0"/>
                <a:cs typeface="Times New Roman" pitchFamily="18" charset="0"/>
              </a:rPr>
              <a:t>         Roditelji su tu da ti pomognu, ali ne i da izaberu umjesto tebe. Roditelji su sebi izabrali zanimanje; izbor srednje </a:t>
            </a:r>
            <a:r>
              <a:rPr lang="sr-Latn-ME" sz="1000" dirty="0">
                <a:ea typeface="Calibri" pitchFamily="34" charset="0"/>
                <a:cs typeface="Times New Roman" pitchFamily="18" charset="0"/>
              </a:rPr>
              <a:t>š</a:t>
            </a:r>
            <a:r>
              <a:rPr lang="sr-Latn-ME" sz="1000" dirty="0">
                <a:latin typeface="Times New Roman" pitchFamily="18" charset="0"/>
                <a:ea typeface="Calibri" pitchFamily="34" charset="0"/>
                <a:cs typeface="Times New Roman" pitchFamily="18" charset="0"/>
              </a:rPr>
              <a:t>kole je vrijeme da svako napravi svoj </a:t>
            </a:r>
            <a:r>
              <a:rPr lang="sr-Latn-ME" sz="1000" dirty="0" smtClean="0">
                <a:latin typeface="Times New Roman" pitchFamily="18" charset="0"/>
                <a:ea typeface="Calibri" pitchFamily="34" charset="0"/>
                <a:cs typeface="Times New Roman" pitchFamily="18" charset="0"/>
              </a:rPr>
              <a:t>izbor.</a:t>
            </a:r>
          </a:p>
          <a:p>
            <a:pPr lvl="0" indent="182563" eaLnBrk="0" fontAlgn="base" hangingPunct="0">
              <a:spcBef>
                <a:spcPct val="0"/>
              </a:spcBef>
              <a:spcAft>
                <a:spcPct val="0"/>
              </a:spcAft>
              <a:tabLst>
                <a:tab pos="0" algn="l"/>
              </a:tabLst>
            </a:pPr>
            <a:r>
              <a:rPr lang="sr-Latn-ME" sz="1000" dirty="0" smtClean="0">
                <a:latin typeface="Times New Roman" pitchFamily="18" charset="0"/>
                <a:ea typeface="Calibri" pitchFamily="34" charset="0"/>
                <a:cs typeface="Times New Roman" pitchFamily="18" charset="0"/>
              </a:rPr>
              <a:t>      </a:t>
            </a:r>
            <a:r>
              <a:rPr lang="sr-Latn-ME" sz="1000" b="1" dirty="0">
                <a:latin typeface="Times New Roman" pitchFamily="18" charset="0"/>
                <a:ea typeface="Calibri" pitchFamily="34" charset="0"/>
                <a:cs typeface="Times New Roman" pitchFamily="18" charset="0"/>
              </a:rPr>
              <a:t>5. Upisaću se bilo gdje jer imam slab uspjeh.</a:t>
            </a:r>
            <a:endParaRPr lang="en-US" sz="1000" dirty="0">
              <a:latin typeface="Arial" pitchFamily="34" charset="0"/>
              <a:cs typeface="Arial" pitchFamily="34" charset="0"/>
            </a:endParaRPr>
          </a:p>
          <a:p>
            <a:pPr lvl="0" indent="182563" eaLnBrk="0" fontAlgn="base" hangingPunct="0">
              <a:spcBef>
                <a:spcPct val="0"/>
              </a:spcBef>
              <a:spcAft>
                <a:spcPct val="0"/>
              </a:spcAft>
              <a:tabLst>
                <a:tab pos="0" algn="l"/>
              </a:tabLst>
            </a:pPr>
            <a:r>
              <a:rPr lang="sr-Latn-ME" sz="1000" dirty="0">
                <a:latin typeface="Times New Roman" pitchFamily="18" charset="0"/>
                <a:ea typeface="Calibri" pitchFamily="34" charset="0"/>
                <a:cs typeface="Times New Roman" pitchFamily="18" charset="0"/>
              </a:rPr>
              <a:t>          Čak i sa slabim uspjehom postoji mogućnost izbora</a:t>
            </a:r>
            <a:r>
              <a:rPr lang="sr-Latn-ME" sz="1000" dirty="0" smtClean="0">
                <a:latin typeface="Times New Roman" pitchFamily="18" charset="0"/>
                <a:ea typeface="Calibri" pitchFamily="34" charset="0"/>
                <a:cs typeface="Times New Roman" pitchFamily="18" charset="0"/>
              </a:rPr>
              <a:t>.</a:t>
            </a:r>
          </a:p>
          <a:p>
            <a:pPr lvl="0" indent="182563" eaLnBrk="0" fontAlgn="base" hangingPunct="0">
              <a:spcBef>
                <a:spcPct val="0"/>
              </a:spcBef>
              <a:spcAft>
                <a:spcPct val="0"/>
              </a:spcAft>
              <a:tabLst>
                <a:tab pos="0" algn="l"/>
              </a:tabLst>
            </a:pPr>
            <a:endParaRPr lang="sr-Latn-ME" sz="1000" dirty="0">
              <a:latin typeface="Times New Roman" pitchFamily="18" charset="0"/>
              <a:cs typeface="Times New Roman" pitchFamily="18" charset="0"/>
            </a:endParaRPr>
          </a:p>
          <a:p>
            <a:pPr lvl="0" indent="182563" eaLnBrk="0" fontAlgn="base" hangingPunct="0">
              <a:spcBef>
                <a:spcPct val="0"/>
              </a:spcBef>
              <a:spcAft>
                <a:spcPct val="0"/>
              </a:spcAft>
              <a:tabLst>
                <a:tab pos="0" algn="l"/>
              </a:tabLst>
            </a:pPr>
            <a:endParaRPr lang="sr-Latn-ME" sz="1000" dirty="0" smtClean="0">
              <a:latin typeface="Times New Roman" pitchFamily="18" charset="0"/>
              <a:cs typeface="Times New Roman" pitchFamily="18" charset="0"/>
            </a:endParaRPr>
          </a:p>
          <a:p>
            <a:pPr lvl="0" indent="182563" eaLnBrk="0" fontAlgn="base" hangingPunct="0">
              <a:spcBef>
                <a:spcPct val="0"/>
              </a:spcBef>
              <a:spcAft>
                <a:spcPct val="0"/>
              </a:spcAft>
              <a:tabLst>
                <a:tab pos="0" algn="l"/>
              </a:tabLst>
            </a:pPr>
            <a:endParaRPr lang="sr-Latn-ME" sz="1000" dirty="0">
              <a:latin typeface="Times New Roman" pitchFamily="18" charset="0"/>
              <a:cs typeface="Times New Roman" pitchFamily="18" charset="0"/>
            </a:endParaRPr>
          </a:p>
          <a:p>
            <a:pPr lvl="0" indent="182563" eaLnBrk="0" fontAlgn="base" hangingPunct="0">
              <a:spcBef>
                <a:spcPct val="0"/>
              </a:spcBef>
              <a:spcAft>
                <a:spcPct val="0"/>
              </a:spcAft>
              <a:tabLst>
                <a:tab pos="0" algn="l"/>
              </a:tabLst>
            </a:pPr>
            <a:endParaRPr lang="sr-Latn-ME" sz="1000" dirty="0" smtClean="0">
              <a:latin typeface="Times New Roman" pitchFamily="18" charset="0"/>
              <a:cs typeface="Times New Roman" pitchFamily="18" charset="0"/>
            </a:endParaRPr>
          </a:p>
          <a:p>
            <a:pPr lvl="0" indent="182563" eaLnBrk="0" fontAlgn="base" hangingPunct="0">
              <a:spcBef>
                <a:spcPct val="0"/>
              </a:spcBef>
              <a:spcAft>
                <a:spcPct val="0"/>
              </a:spcAft>
              <a:tabLst>
                <a:tab pos="0" algn="l"/>
              </a:tabLst>
            </a:pPr>
            <a:endParaRPr lang="sr-Latn-ME" sz="1000" dirty="0">
              <a:latin typeface="Times New Roman" pitchFamily="18" charset="0"/>
              <a:cs typeface="Times New Roman" pitchFamily="18" charset="0"/>
            </a:endParaRPr>
          </a:p>
          <a:p>
            <a:pPr lvl="0" indent="182563" eaLnBrk="0" fontAlgn="base" hangingPunct="0">
              <a:spcBef>
                <a:spcPct val="0"/>
              </a:spcBef>
              <a:spcAft>
                <a:spcPct val="0"/>
              </a:spcAft>
              <a:tabLst>
                <a:tab pos="0" algn="l"/>
              </a:tabLst>
            </a:pPr>
            <a:endParaRPr lang="sr-Latn-ME" sz="1000" dirty="0" smtClean="0">
              <a:latin typeface="Times New Roman" pitchFamily="18" charset="0"/>
              <a:cs typeface="Times New Roman" pitchFamily="18" charset="0"/>
            </a:endParaRPr>
          </a:p>
          <a:p>
            <a:pPr lvl="0" indent="182563" eaLnBrk="0" fontAlgn="base" hangingPunct="0">
              <a:spcBef>
                <a:spcPct val="0"/>
              </a:spcBef>
              <a:spcAft>
                <a:spcPct val="0"/>
              </a:spcAft>
              <a:tabLst>
                <a:tab pos="0" algn="l"/>
              </a:tabLst>
            </a:pPr>
            <a:endParaRPr lang="sr-Latn-ME" sz="1000" dirty="0">
              <a:latin typeface="Times New Roman" pitchFamily="18" charset="0"/>
              <a:cs typeface="Times New Roman" pitchFamily="18" charset="0"/>
            </a:endParaRPr>
          </a:p>
          <a:p>
            <a:pPr lvl="0" indent="182563" eaLnBrk="0" fontAlgn="base" hangingPunct="0">
              <a:spcBef>
                <a:spcPct val="0"/>
              </a:spcBef>
              <a:spcAft>
                <a:spcPct val="0"/>
              </a:spcAft>
              <a:tabLst>
                <a:tab pos="0" algn="l"/>
              </a:tabLst>
            </a:pPr>
            <a:endParaRPr lang="sr-Latn-ME" sz="1000" dirty="0" smtClean="0">
              <a:latin typeface="Times New Roman" pitchFamily="18" charset="0"/>
              <a:cs typeface="Times New Roman" pitchFamily="18" charset="0"/>
            </a:endParaRPr>
          </a:p>
          <a:p>
            <a:pPr lvl="0" indent="182563" eaLnBrk="0" fontAlgn="base" hangingPunct="0">
              <a:spcBef>
                <a:spcPct val="0"/>
              </a:spcBef>
              <a:spcAft>
                <a:spcPct val="0"/>
              </a:spcAft>
              <a:tabLst>
                <a:tab pos="0" algn="l"/>
              </a:tabLst>
            </a:pPr>
            <a:endParaRPr lang="sr-Latn-ME" sz="1000" dirty="0">
              <a:latin typeface="Times New Roman" pitchFamily="18" charset="0"/>
              <a:cs typeface="Times New Roman" pitchFamily="18" charset="0"/>
            </a:endParaRPr>
          </a:p>
          <a:p>
            <a:pPr lvl="0" indent="182563" eaLnBrk="0" fontAlgn="base" hangingPunct="0">
              <a:spcBef>
                <a:spcPct val="0"/>
              </a:spcBef>
              <a:spcAft>
                <a:spcPct val="0"/>
              </a:spcAft>
              <a:tabLst>
                <a:tab pos="0" algn="l"/>
              </a:tabLst>
            </a:pPr>
            <a:endParaRPr lang="sr-Latn-ME" sz="1000" dirty="0" smtClean="0">
              <a:latin typeface="Times New Roman" pitchFamily="18" charset="0"/>
              <a:cs typeface="Times New Roman" pitchFamily="18" charset="0"/>
            </a:endParaRPr>
          </a:p>
          <a:p>
            <a:pPr lvl="0" indent="182563" eaLnBrk="0" fontAlgn="base" hangingPunct="0">
              <a:spcBef>
                <a:spcPct val="0"/>
              </a:spcBef>
              <a:spcAft>
                <a:spcPct val="0"/>
              </a:spcAft>
              <a:tabLst>
                <a:tab pos="0" algn="l"/>
              </a:tabLst>
            </a:pPr>
            <a:endParaRPr lang="sr-Latn-ME" sz="1000" dirty="0">
              <a:latin typeface="Times New Roman" pitchFamily="18" charset="0"/>
              <a:cs typeface="Times New Roman" pitchFamily="18" charset="0"/>
            </a:endParaRPr>
          </a:p>
          <a:p>
            <a:pPr lvl="0" indent="182563" eaLnBrk="0" fontAlgn="base" hangingPunct="0">
              <a:spcBef>
                <a:spcPct val="0"/>
              </a:spcBef>
              <a:spcAft>
                <a:spcPct val="0"/>
              </a:spcAft>
              <a:tabLst>
                <a:tab pos="0" algn="l"/>
              </a:tabLst>
            </a:pPr>
            <a:endParaRPr lang="sr-Latn-ME" sz="1000" dirty="0" smtClean="0">
              <a:latin typeface="Times New Roman" pitchFamily="18" charset="0"/>
              <a:cs typeface="Times New Roman" pitchFamily="18" charset="0"/>
            </a:endParaRPr>
          </a:p>
          <a:p>
            <a:pPr lvl="0" indent="182563" eaLnBrk="0" fontAlgn="base" hangingPunct="0">
              <a:spcBef>
                <a:spcPct val="0"/>
              </a:spcBef>
              <a:spcAft>
                <a:spcPct val="0"/>
              </a:spcAft>
              <a:tabLst>
                <a:tab pos="0" algn="l"/>
              </a:tabLst>
            </a:pPr>
            <a:endParaRPr lang="sr-Latn-ME" sz="1000" dirty="0">
              <a:latin typeface="Times New Roman" pitchFamily="18" charset="0"/>
              <a:cs typeface="Times New Roman" pitchFamily="18" charset="0"/>
            </a:endParaRPr>
          </a:p>
          <a:p>
            <a:pPr lvl="0" indent="182563" eaLnBrk="0" fontAlgn="base" hangingPunct="0">
              <a:spcBef>
                <a:spcPct val="0"/>
              </a:spcBef>
              <a:spcAft>
                <a:spcPct val="0"/>
              </a:spcAft>
              <a:tabLst>
                <a:tab pos="0" algn="l"/>
              </a:tabLst>
            </a:pPr>
            <a:endParaRPr lang="sr-Latn-ME" sz="1000" dirty="0" smtClean="0">
              <a:latin typeface="Times New Roman" pitchFamily="18" charset="0"/>
              <a:cs typeface="Times New Roman" pitchFamily="18" charset="0"/>
            </a:endParaRPr>
          </a:p>
          <a:p>
            <a:pPr lvl="0" indent="182563" eaLnBrk="0" fontAlgn="base" hangingPunct="0">
              <a:spcBef>
                <a:spcPct val="0"/>
              </a:spcBef>
              <a:spcAft>
                <a:spcPct val="0"/>
              </a:spcAft>
              <a:tabLst>
                <a:tab pos="0" algn="l"/>
              </a:tabLst>
            </a:pPr>
            <a:endParaRPr lang="sr-Latn-ME" sz="1000" dirty="0">
              <a:latin typeface="Times New Roman" pitchFamily="18" charset="0"/>
              <a:cs typeface="Times New Roman" pitchFamily="18" charset="0"/>
            </a:endParaRPr>
          </a:p>
          <a:p>
            <a:pPr lvl="0" indent="182563" eaLnBrk="0" fontAlgn="base" hangingPunct="0">
              <a:spcBef>
                <a:spcPct val="0"/>
              </a:spcBef>
              <a:spcAft>
                <a:spcPct val="0"/>
              </a:spcAft>
              <a:tabLst>
                <a:tab pos="0" algn="l"/>
              </a:tabLst>
            </a:pPr>
            <a:endParaRPr lang="sr-Latn-ME" sz="1000" dirty="0" smtClean="0">
              <a:latin typeface="Times New Roman" pitchFamily="18" charset="0"/>
              <a:cs typeface="Times New Roman" pitchFamily="18" charset="0"/>
            </a:endParaRPr>
          </a:p>
          <a:p>
            <a:pPr lvl="0" indent="182563" eaLnBrk="0" fontAlgn="base" hangingPunct="0">
              <a:spcBef>
                <a:spcPct val="0"/>
              </a:spcBef>
              <a:spcAft>
                <a:spcPct val="0"/>
              </a:spcAft>
              <a:tabLst>
                <a:tab pos="0" algn="l"/>
              </a:tabLst>
            </a:pPr>
            <a:endParaRPr lang="sr-Latn-ME" sz="1000" dirty="0">
              <a:latin typeface="Times New Roman" pitchFamily="18" charset="0"/>
              <a:cs typeface="Times New Roman" pitchFamily="18" charset="0"/>
            </a:endParaRPr>
          </a:p>
          <a:p>
            <a:pPr lvl="0" indent="182563" eaLnBrk="0" fontAlgn="base" hangingPunct="0">
              <a:spcBef>
                <a:spcPct val="0"/>
              </a:spcBef>
              <a:spcAft>
                <a:spcPct val="0"/>
              </a:spcAft>
              <a:tabLst>
                <a:tab pos="0" algn="l"/>
              </a:tabLst>
            </a:pPr>
            <a:endParaRPr lang="en-US" sz="1000" dirty="0">
              <a:latin typeface="Arial" pitchFamily="34" charset="0"/>
              <a:cs typeface="Arial" pitchFamily="34" charset="0"/>
            </a:endParaRPr>
          </a:p>
          <a:p>
            <a:pPr lvl="0" indent="182563" eaLnBrk="0" fontAlgn="base" hangingPunct="0">
              <a:spcBef>
                <a:spcPct val="0"/>
              </a:spcBef>
              <a:spcAft>
                <a:spcPct val="0"/>
              </a:spcAft>
              <a:tabLst>
                <a:tab pos="0" algn="l"/>
              </a:tabLst>
            </a:pPr>
            <a:r>
              <a:rPr lang="sr-Latn-ME" sz="1000" dirty="0">
                <a:latin typeface="Times New Roman" pitchFamily="18" charset="0"/>
                <a:ea typeface="Calibri" pitchFamily="34" charset="0"/>
                <a:cs typeface="Times New Roman" pitchFamily="18" charset="0"/>
              </a:rPr>
              <a:t>      </a:t>
            </a:r>
            <a:r>
              <a:rPr lang="sr-Latn-ME" sz="1000" b="1" dirty="0">
                <a:latin typeface="Times New Roman" pitchFamily="18" charset="0"/>
                <a:ea typeface="Calibri" pitchFamily="34" charset="0"/>
                <a:cs typeface="Times New Roman" pitchFamily="18" charset="0"/>
              </a:rPr>
              <a:t>6. Odluka je donijeta, ne razmi</a:t>
            </a:r>
            <a:r>
              <a:rPr lang="sr-Latn-ME" sz="1000" b="1" dirty="0">
                <a:ea typeface="Calibri" pitchFamily="34" charset="0"/>
                <a:cs typeface="Times New Roman" pitchFamily="18" charset="0"/>
              </a:rPr>
              <a:t>š</a:t>
            </a:r>
            <a:r>
              <a:rPr lang="sr-Latn-ME" sz="1000" b="1" dirty="0">
                <a:latin typeface="Times New Roman" pitchFamily="18" charset="0"/>
                <a:ea typeface="Calibri" pitchFamily="34" charset="0"/>
                <a:cs typeface="Times New Roman" pitchFamily="18" charset="0"/>
              </a:rPr>
              <a:t>ljam o drugim </a:t>
            </a:r>
            <a:r>
              <a:rPr lang="sr-Latn-ME" sz="1000" b="1" dirty="0">
                <a:ea typeface="Calibri" pitchFamily="34" charset="0"/>
                <a:cs typeface="Times New Roman" pitchFamily="18" charset="0"/>
              </a:rPr>
              <a:t>š</a:t>
            </a:r>
            <a:r>
              <a:rPr lang="sr-Latn-ME" sz="1000" b="1" dirty="0">
                <a:latin typeface="Times New Roman" pitchFamily="18" charset="0"/>
                <a:ea typeface="Calibri" pitchFamily="34" charset="0"/>
                <a:cs typeface="Times New Roman" pitchFamily="18" charset="0"/>
              </a:rPr>
              <a:t>kolama.</a:t>
            </a:r>
            <a:endParaRPr lang="en-US" sz="1000" dirty="0">
              <a:latin typeface="Arial" pitchFamily="34" charset="0"/>
              <a:cs typeface="Arial" pitchFamily="34" charset="0"/>
            </a:endParaRPr>
          </a:p>
          <a:p>
            <a:pPr lvl="0" indent="182563" eaLnBrk="0" fontAlgn="base" hangingPunct="0">
              <a:spcBef>
                <a:spcPct val="0"/>
              </a:spcBef>
              <a:spcAft>
                <a:spcPct val="0"/>
              </a:spcAft>
              <a:tabLst>
                <a:tab pos="0" algn="l"/>
              </a:tabLst>
            </a:pPr>
            <a:r>
              <a:rPr lang="sr-Latn-ME" sz="1000" dirty="0">
                <a:latin typeface="Times New Roman" pitchFamily="18" charset="0"/>
                <a:ea typeface="Calibri" pitchFamily="34" charset="0"/>
                <a:cs typeface="Times New Roman" pitchFamily="18" charset="0"/>
              </a:rPr>
              <a:t>          Osim prvog opredjeljenja, važno je da ima</a:t>
            </a:r>
            <a:r>
              <a:rPr lang="sr-Latn-ME" sz="1000" dirty="0">
                <a:ea typeface="Calibri" pitchFamily="34" charset="0"/>
                <a:cs typeface="Times New Roman" pitchFamily="18" charset="0"/>
              </a:rPr>
              <a:t>š</a:t>
            </a:r>
            <a:r>
              <a:rPr lang="sr-Latn-ME" sz="1000" dirty="0">
                <a:latin typeface="Times New Roman" pitchFamily="18" charset="0"/>
                <a:ea typeface="Calibri" pitchFamily="34" charset="0"/>
                <a:cs typeface="Times New Roman" pitchFamily="18" charset="0"/>
              </a:rPr>
              <a:t> i rezervne izbore. Ne treba zaboraviti da svako može da bude uspje</a:t>
            </a:r>
            <a:r>
              <a:rPr lang="sr-Latn-ME" sz="1000" dirty="0">
                <a:ea typeface="Calibri" pitchFamily="34" charset="0"/>
                <a:cs typeface="Times New Roman" pitchFamily="18" charset="0"/>
              </a:rPr>
              <a:t>š</a:t>
            </a:r>
            <a:r>
              <a:rPr lang="sr-Latn-ME" sz="1000" dirty="0">
                <a:latin typeface="Times New Roman" pitchFamily="18" charset="0"/>
                <a:ea typeface="Calibri" pitchFamily="34" charset="0"/>
                <a:cs typeface="Times New Roman" pitchFamily="18" charset="0"/>
              </a:rPr>
              <a:t>an u čitavom nizu zanimanja.</a:t>
            </a:r>
            <a:endParaRPr lang="en-US" sz="1000" dirty="0">
              <a:latin typeface="Arial" pitchFamily="34" charset="0"/>
              <a:cs typeface="Arial" pitchFamily="34" charset="0"/>
            </a:endParaRPr>
          </a:p>
          <a:p>
            <a:pPr lvl="0" indent="182563" eaLnBrk="0" fontAlgn="base" hangingPunct="0">
              <a:spcBef>
                <a:spcPct val="0"/>
              </a:spcBef>
              <a:spcAft>
                <a:spcPct val="0"/>
              </a:spcAft>
              <a:tabLst>
                <a:tab pos="0" algn="l"/>
              </a:tabLst>
            </a:pPr>
            <a:r>
              <a:rPr lang="sr-Latn-ME" sz="1000" dirty="0">
                <a:latin typeface="Times New Roman" pitchFamily="18" charset="0"/>
                <a:ea typeface="Calibri" pitchFamily="34" charset="0"/>
                <a:cs typeface="Times New Roman" pitchFamily="18" charset="0"/>
              </a:rPr>
              <a:t>       </a:t>
            </a:r>
            <a:r>
              <a:rPr lang="sr-Latn-ME" sz="1000" b="1" dirty="0">
                <a:latin typeface="Times New Roman" pitchFamily="18" charset="0"/>
                <a:ea typeface="Calibri" pitchFamily="34" charset="0"/>
                <a:cs typeface="Times New Roman" pitchFamily="18" charset="0"/>
              </a:rPr>
              <a:t>7. Ili ću upisati željeno zanimanje,  ili mi je potpuno svejedno </a:t>
            </a:r>
            <a:r>
              <a:rPr lang="sr-Latn-ME" sz="1000" b="1" dirty="0">
                <a:ea typeface="Calibri" pitchFamily="34" charset="0"/>
                <a:cs typeface="Times New Roman" pitchFamily="18" charset="0"/>
              </a:rPr>
              <a:t>š</a:t>
            </a:r>
            <a:r>
              <a:rPr lang="sr-Latn-ME" sz="1000" b="1" dirty="0">
                <a:latin typeface="Times New Roman" pitchFamily="18" charset="0"/>
                <a:ea typeface="Calibri" pitchFamily="34" charset="0"/>
                <a:cs typeface="Times New Roman" pitchFamily="18" charset="0"/>
              </a:rPr>
              <a:t>ta ću postati.</a:t>
            </a:r>
            <a:endParaRPr lang="en-US" sz="1000" dirty="0">
              <a:latin typeface="Arial" pitchFamily="34" charset="0"/>
              <a:cs typeface="Arial" pitchFamily="34" charset="0"/>
            </a:endParaRPr>
          </a:p>
          <a:p>
            <a:pPr lvl="0" indent="182563" eaLnBrk="0" fontAlgn="base" hangingPunct="0">
              <a:spcBef>
                <a:spcPct val="0"/>
              </a:spcBef>
              <a:spcAft>
                <a:spcPct val="0"/>
              </a:spcAft>
              <a:tabLst>
                <a:tab pos="0" algn="l"/>
              </a:tabLst>
            </a:pPr>
            <a:r>
              <a:rPr lang="sr-Latn-ME" sz="1000" dirty="0">
                <a:latin typeface="Times New Roman" pitchFamily="18" charset="0"/>
                <a:ea typeface="Calibri" pitchFamily="34" charset="0"/>
                <a:cs typeface="Times New Roman" pitchFamily="18" charset="0"/>
              </a:rPr>
              <a:t>           Zanimanje za koje si zainteresovan  nikako nije jedino u kojem  može</a:t>
            </a:r>
            <a:r>
              <a:rPr lang="sr-Latn-ME" sz="1000" dirty="0">
                <a:ea typeface="Calibri" pitchFamily="34" charset="0"/>
                <a:cs typeface="Times New Roman" pitchFamily="18" charset="0"/>
              </a:rPr>
              <a:t>š</a:t>
            </a:r>
            <a:r>
              <a:rPr lang="sr-Latn-ME" sz="1000" dirty="0">
                <a:latin typeface="Times New Roman" pitchFamily="18" charset="0"/>
                <a:ea typeface="Calibri" pitchFamily="34" charset="0"/>
                <a:cs typeface="Times New Roman" pitchFamily="18" charset="0"/>
              </a:rPr>
              <a:t> biti uspje</a:t>
            </a:r>
            <a:r>
              <a:rPr lang="sr-Latn-ME" sz="1000" dirty="0">
                <a:ea typeface="Calibri" pitchFamily="34" charset="0"/>
                <a:cs typeface="Times New Roman" pitchFamily="18" charset="0"/>
              </a:rPr>
              <a:t>š</a:t>
            </a:r>
            <a:r>
              <a:rPr lang="sr-Latn-ME" sz="1000" dirty="0">
                <a:latin typeface="Times New Roman" pitchFamily="18" charset="0"/>
                <a:ea typeface="Calibri" pitchFamily="34" charset="0"/>
                <a:cs typeface="Times New Roman" pitchFamily="18" charset="0"/>
              </a:rPr>
              <a:t>an, a i opreznost nalaže da se naprave rezervni izbori.   </a:t>
            </a:r>
            <a:endParaRPr lang="en-US" sz="1000" dirty="0">
              <a:latin typeface="Arial" pitchFamily="34" charset="0"/>
              <a:cs typeface="Arial" pitchFamily="34" charset="0"/>
            </a:endParaRPr>
          </a:p>
          <a:p>
            <a:pPr lvl="0" indent="182563" eaLnBrk="0" fontAlgn="base" hangingPunct="0">
              <a:spcBef>
                <a:spcPct val="0"/>
              </a:spcBef>
              <a:spcAft>
                <a:spcPct val="0"/>
              </a:spcAft>
              <a:tabLst>
                <a:tab pos="0" algn="l"/>
              </a:tabLst>
            </a:pPr>
            <a:r>
              <a:rPr lang="sr-Latn-ME" sz="1000" dirty="0">
                <a:latin typeface="Times New Roman" pitchFamily="18" charset="0"/>
                <a:ea typeface="Calibri" pitchFamily="34" charset="0"/>
                <a:cs typeface="Times New Roman" pitchFamily="18" charset="0"/>
              </a:rPr>
              <a:t>       </a:t>
            </a:r>
            <a:r>
              <a:rPr lang="sr-Latn-ME" sz="1000" b="1" dirty="0">
                <a:latin typeface="Times New Roman" pitchFamily="18" charset="0"/>
                <a:ea typeface="Calibri" pitchFamily="34" charset="0"/>
                <a:cs typeface="Times New Roman" pitchFamily="18" charset="0"/>
              </a:rPr>
              <a:t>8. Pokazaću ja njima </a:t>
            </a:r>
            <a:r>
              <a:rPr lang="sr-Latn-ME" sz="1000" b="1" dirty="0">
                <a:ea typeface="Calibri" pitchFamily="34" charset="0"/>
                <a:cs typeface="Times New Roman" pitchFamily="18" charset="0"/>
              </a:rPr>
              <a:t>š</a:t>
            </a:r>
            <a:r>
              <a:rPr lang="sr-Latn-ME" sz="1000" b="1" dirty="0">
                <a:latin typeface="Times New Roman" pitchFamily="18" charset="0"/>
                <a:ea typeface="Calibri" pitchFamily="34" charset="0"/>
                <a:cs typeface="Times New Roman" pitchFamily="18" charset="0"/>
              </a:rPr>
              <a:t>ta i koliko mogu.</a:t>
            </a:r>
            <a:endParaRPr lang="en-US" sz="1000" dirty="0">
              <a:latin typeface="Arial" pitchFamily="34" charset="0"/>
              <a:cs typeface="Arial" pitchFamily="34" charset="0"/>
            </a:endParaRPr>
          </a:p>
          <a:p>
            <a:pPr lvl="0" indent="182563" eaLnBrk="0" fontAlgn="base" hangingPunct="0">
              <a:spcBef>
                <a:spcPct val="0"/>
              </a:spcBef>
              <a:spcAft>
                <a:spcPct val="0"/>
              </a:spcAft>
              <a:tabLst>
                <a:tab pos="0" algn="l"/>
              </a:tabLst>
            </a:pPr>
            <a:r>
              <a:rPr lang="sr-Latn-ME" sz="1000" dirty="0">
                <a:latin typeface="Times New Roman" pitchFamily="18" charset="0"/>
                <a:ea typeface="Calibri" pitchFamily="34" charset="0"/>
                <a:cs typeface="Times New Roman" pitchFamily="18" charset="0"/>
              </a:rPr>
              <a:t>          Treba li provesti jedan važan dio života u dokazivanju bilo kome i bilo čega?</a:t>
            </a:r>
            <a:endParaRPr lang="en-US" sz="1000" dirty="0">
              <a:latin typeface="Arial" pitchFamily="34" charset="0"/>
              <a:cs typeface="Arial" pitchFamily="34" charset="0"/>
            </a:endParaRPr>
          </a:p>
          <a:p>
            <a:pPr lvl="0" indent="182563" eaLnBrk="0" fontAlgn="base" hangingPunct="0">
              <a:spcBef>
                <a:spcPct val="0"/>
              </a:spcBef>
              <a:spcAft>
                <a:spcPct val="0"/>
              </a:spcAft>
              <a:tabLst>
                <a:tab pos="0" algn="l"/>
              </a:tabLst>
            </a:pPr>
            <a:r>
              <a:rPr lang="sr-Latn-ME" sz="1000" b="1" dirty="0">
                <a:latin typeface="Times New Roman" pitchFamily="18" charset="0"/>
                <a:ea typeface="Calibri" pitchFamily="34" charset="0"/>
                <a:cs typeface="Times New Roman" pitchFamily="18" charset="0"/>
              </a:rPr>
              <a:t>       9. Ja sam Lučono</a:t>
            </a:r>
            <a:r>
              <a:rPr lang="sr-Latn-ME" sz="1000" b="1" dirty="0">
                <a:ea typeface="Calibri" pitchFamily="34" charset="0"/>
                <a:cs typeface="Times New Roman" pitchFamily="18" charset="0"/>
              </a:rPr>
              <a:t>š</a:t>
            </a:r>
            <a:r>
              <a:rPr lang="sr-Latn-ME" sz="1000" b="1" dirty="0">
                <a:latin typeface="Times New Roman" pitchFamily="18" charset="0"/>
                <a:ea typeface="Calibri" pitchFamily="34" charset="0"/>
                <a:cs typeface="Times New Roman" pitchFamily="18" charset="0"/>
              </a:rPr>
              <a:t>a, sve mi sjajno ide od ruke. Znam da ću, </a:t>
            </a:r>
            <a:r>
              <a:rPr lang="sr-Latn-ME" sz="1000" b="1" dirty="0">
                <a:ea typeface="Calibri" pitchFamily="34" charset="0"/>
                <a:cs typeface="Times New Roman" pitchFamily="18" charset="0"/>
              </a:rPr>
              <a:t>š</a:t>
            </a:r>
            <a:r>
              <a:rPr lang="sr-Latn-ME" sz="1000" b="1" dirty="0">
                <a:latin typeface="Times New Roman" pitchFamily="18" charset="0"/>
                <a:ea typeface="Calibri" pitchFamily="34" charset="0"/>
                <a:cs typeface="Times New Roman" pitchFamily="18" charset="0"/>
              </a:rPr>
              <a:t>ta god da upi</a:t>
            </a:r>
            <a:r>
              <a:rPr lang="sr-Latn-ME" sz="1000" b="1" dirty="0">
                <a:ea typeface="Calibri" pitchFamily="34" charset="0"/>
                <a:cs typeface="Times New Roman" pitchFamily="18" charset="0"/>
              </a:rPr>
              <a:t>š</a:t>
            </a:r>
            <a:r>
              <a:rPr lang="sr-Latn-ME" sz="1000" b="1" dirty="0">
                <a:latin typeface="Times New Roman" pitchFamily="18" charset="0"/>
                <a:ea typeface="Calibri" pitchFamily="34" charset="0"/>
                <a:cs typeface="Times New Roman" pitchFamily="18" charset="0"/>
              </a:rPr>
              <a:t>em, biti uspje</a:t>
            </a:r>
            <a:r>
              <a:rPr lang="sr-Latn-ME" sz="1000" b="1" dirty="0">
                <a:ea typeface="Calibri" pitchFamily="34" charset="0"/>
                <a:cs typeface="Times New Roman" pitchFamily="18" charset="0"/>
              </a:rPr>
              <a:t>š</a:t>
            </a:r>
            <a:r>
              <a:rPr lang="sr-Latn-ME" sz="1000" b="1" dirty="0">
                <a:latin typeface="Times New Roman" pitchFamily="18" charset="0"/>
                <a:ea typeface="Calibri" pitchFamily="34" charset="0"/>
                <a:cs typeface="Times New Roman" pitchFamily="18" charset="0"/>
              </a:rPr>
              <a:t>an.</a:t>
            </a:r>
            <a:endParaRPr lang="en-US" sz="1000" dirty="0">
              <a:latin typeface="Arial" pitchFamily="34" charset="0"/>
              <a:cs typeface="Arial" pitchFamily="34" charset="0"/>
            </a:endParaRPr>
          </a:p>
          <a:p>
            <a:pPr lvl="0" indent="182563" eaLnBrk="0" fontAlgn="base" hangingPunct="0">
              <a:spcBef>
                <a:spcPct val="0"/>
              </a:spcBef>
              <a:spcAft>
                <a:spcPct val="0"/>
              </a:spcAft>
              <a:tabLst>
                <a:tab pos="0" algn="l"/>
              </a:tabLst>
            </a:pPr>
            <a:r>
              <a:rPr lang="sr-Latn-ME" sz="1000" dirty="0">
                <a:latin typeface="Times New Roman" pitchFamily="18" charset="0"/>
                <a:ea typeface="Calibri" pitchFamily="34" charset="0"/>
                <a:cs typeface="Times New Roman" pitchFamily="18" charset="0"/>
              </a:rPr>
              <a:t>           Te</a:t>
            </a:r>
            <a:r>
              <a:rPr lang="sr-Latn-ME" sz="1000" dirty="0">
                <a:ea typeface="Calibri" pitchFamily="34" charset="0"/>
                <a:cs typeface="Times New Roman" pitchFamily="18" charset="0"/>
              </a:rPr>
              <a:t>š</a:t>
            </a:r>
            <a:r>
              <a:rPr lang="sr-Latn-ME" sz="1000" dirty="0">
                <a:latin typeface="Times New Roman" pitchFamily="18" charset="0"/>
                <a:ea typeface="Calibri" pitchFamily="34" charset="0"/>
                <a:cs typeface="Times New Roman" pitchFamily="18" charset="0"/>
              </a:rPr>
              <a:t>ko da nekoga svi </a:t>
            </a:r>
            <a:r>
              <a:rPr lang="sr-Latn-ME" sz="1000" dirty="0">
                <a:ea typeface="Calibri" pitchFamily="34" charset="0"/>
                <a:cs typeface="Times New Roman" pitchFamily="18" charset="0"/>
              </a:rPr>
              <a:t>š</a:t>
            </a:r>
            <a:r>
              <a:rPr lang="sr-Latn-ME" sz="1000" dirty="0">
                <a:latin typeface="Times New Roman" pitchFamily="18" charset="0"/>
                <a:ea typeface="Calibri" pitchFamily="34" charset="0"/>
                <a:cs typeface="Times New Roman" pitchFamily="18" charset="0"/>
              </a:rPr>
              <a:t>kolski predmeti interesuju jednako</a:t>
            </a:r>
            <a:r>
              <a:rPr lang="sr-Latn-ME" sz="1000" dirty="0" smtClean="0">
                <a:latin typeface="Times New Roman" pitchFamily="18" charset="0"/>
                <a:ea typeface="Calibri" pitchFamily="34" charset="0"/>
                <a:cs typeface="Times New Roman" pitchFamily="18" charset="0"/>
              </a:rPr>
              <a:t>.</a:t>
            </a:r>
          </a:p>
          <a:p>
            <a:pPr indent="182563" algn="r" eaLnBrk="0" fontAlgn="base" hangingPunct="0">
              <a:spcBef>
                <a:spcPct val="0"/>
              </a:spcBef>
              <a:spcAft>
                <a:spcPct val="0"/>
              </a:spcAft>
              <a:tabLst>
                <a:tab pos="0" algn="l"/>
              </a:tabLst>
            </a:pPr>
            <a:r>
              <a:rPr lang="sr-Latn-ME" sz="1000" dirty="0">
                <a:latin typeface="Times New Roman" pitchFamily="18" charset="0"/>
                <a:ea typeface="Calibri" pitchFamily="34" charset="0"/>
                <a:cs typeface="Times New Roman" pitchFamily="18" charset="0"/>
              </a:rPr>
              <a:t>Va</a:t>
            </a:r>
            <a:r>
              <a:rPr lang="sr-Latn-ME" sz="1000" dirty="0">
                <a:ea typeface="Calibri" pitchFamily="34" charset="0"/>
                <a:cs typeface="Times New Roman" pitchFamily="18" charset="0"/>
              </a:rPr>
              <a:t>š</a:t>
            </a:r>
            <a:r>
              <a:rPr lang="sr-Latn-ME" sz="1000" dirty="0">
                <a:latin typeface="Times New Roman" pitchFamily="18" charset="0"/>
                <a:ea typeface="Calibri" pitchFamily="34" charset="0"/>
                <a:cs typeface="Times New Roman" pitchFamily="18" charset="0"/>
              </a:rPr>
              <a:t> </a:t>
            </a:r>
            <a:r>
              <a:rPr lang="sr-Latn-ME" sz="1000" dirty="0" smtClean="0">
                <a:latin typeface="Times New Roman" pitchFamily="18" charset="0"/>
                <a:ea typeface="Calibri" pitchFamily="34" charset="0"/>
                <a:cs typeface="Times New Roman" pitchFamily="18" charset="0"/>
              </a:rPr>
              <a:t>pedagog,</a:t>
            </a:r>
          </a:p>
          <a:p>
            <a:pPr indent="182563" algn="r" eaLnBrk="0" fontAlgn="base" hangingPunct="0">
              <a:spcBef>
                <a:spcPct val="0"/>
              </a:spcBef>
              <a:spcAft>
                <a:spcPct val="0"/>
              </a:spcAft>
              <a:tabLst>
                <a:tab pos="0" algn="l"/>
              </a:tabLst>
            </a:pPr>
            <a:r>
              <a:rPr lang="sr-Latn-ME" sz="1000" dirty="0" smtClean="0">
                <a:latin typeface="Times New Roman" pitchFamily="18" charset="0"/>
                <a:cs typeface="Times New Roman" pitchFamily="18" charset="0"/>
              </a:rPr>
              <a:t>Tatjana Papan</a:t>
            </a:r>
            <a:endParaRPr lang="en-US" sz="600" dirty="0">
              <a:latin typeface="Arial" pitchFamily="34" charset="0"/>
              <a:cs typeface="Arial" pitchFamily="34" charset="0"/>
            </a:endParaRPr>
          </a:p>
          <a:p>
            <a:pPr lvl="0" indent="182563" eaLnBrk="0" fontAlgn="base" hangingPunct="0">
              <a:spcBef>
                <a:spcPct val="0"/>
              </a:spcBef>
              <a:spcAft>
                <a:spcPct val="0"/>
              </a:spcAft>
              <a:tabLst>
                <a:tab pos="0" algn="l"/>
              </a:tabLst>
            </a:pPr>
            <a:endParaRPr lang="en-US" sz="1000" dirty="0">
              <a:latin typeface="Arial" pitchFamily="34" charset="0"/>
              <a:cs typeface="Arial" pitchFamily="34" charset="0"/>
            </a:endParaRPr>
          </a:p>
        </p:txBody>
      </p:sp>
      <p:sp>
        <p:nvSpPr>
          <p:cNvPr id="2" name="TextBox 1"/>
          <p:cNvSpPr txBox="1"/>
          <p:nvPr/>
        </p:nvSpPr>
        <p:spPr>
          <a:xfrm>
            <a:off x="2286000" y="191570"/>
            <a:ext cx="2272738" cy="461665"/>
          </a:xfrm>
          <a:prstGeom prst="rect">
            <a:avLst/>
          </a:prstGeom>
          <a:noFill/>
        </p:spPr>
        <p:txBody>
          <a:bodyPr wrap="none" rtlCol="0">
            <a:spAutoFit/>
          </a:bodyPr>
          <a:lstStyle/>
          <a:p>
            <a:r>
              <a:rPr lang="sr-Latn-ME" sz="2400" b="1" i="1" dirty="0" smtClean="0"/>
              <a:t>Pedagoški kutak</a:t>
            </a:r>
            <a:endParaRPr lang="en-US" sz="2400" b="1" i="1" dirty="0"/>
          </a:p>
        </p:txBody>
      </p:sp>
    </p:spTree>
    <p:extLst>
      <p:ext uri="{BB962C8B-B14F-4D97-AF65-F5344CB8AC3E}">
        <p14:creationId xmlns:p14="http://schemas.microsoft.com/office/powerpoint/2010/main" val="2550488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3342718735"/>
              </p:ext>
            </p:extLst>
          </p:nvPr>
        </p:nvGraphicFramePr>
        <p:xfrm>
          <a:off x="379413" y="4879975"/>
          <a:ext cx="5926137" cy="4762500"/>
        </p:xfrm>
        <a:graphic>
          <a:graphicData uri="http://schemas.openxmlformats.org/presentationml/2006/ole">
            <mc:AlternateContent xmlns:mc="http://schemas.openxmlformats.org/markup-compatibility/2006">
              <mc:Choice xmlns:v="urn:schemas-microsoft-com:vml" Requires="v">
                <p:oleObj spid="_x0000_s3250" name="Document" r:id="rId3" imgW="5940848" imgH="4781886" progId="Word.Document.12">
                  <p:embed/>
                </p:oleObj>
              </mc:Choice>
              <mc:Fallback>
                <p:oleObj name="Document" r:id="rId3" imgW="5940848" imgH="4781886" progId="Word.Document.12">
                  <p:embed/>
                  <p:pic>
                    <p:nvPicPr>
                      <p:cNvPr id="0" name=""/>
                      <p:cNvPicPr/>
                      <p:nvPr/>
                    </p:nvPicPr>
                    <p:blipFill>
                      <a:blip r:embed="rId4"/>
                      <a:stretch>
                        <a:fillRect/>
                      </a:stretch>
                    </p:blipFill>
                    <p:spPr>
                      <a:xfrm>
                        <a:off x="379413" y="4879975"/>
                        <a:ext cx="5926137" cy="47625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388581873"/>
              </p:ext>
            </p:extLst>
          </p:nvPr>
        </p:nvGraphicFramePr>
        <p:xfrm>
          <a:off x="307975" y="225425"/>
          <a:ext cx="5973763" cy="5772150"/>
        </p:xfrm>
        <a:graphic>
          <a:graphicData uri="http://schemas.openxmlformats.org/presentationml/2006/ole">
            <mc:AlternateContent xmlns:mc="http://schemas.openxmlformats.org/markup-compatibility/2006">
              <mc:Choice xmlns:v="urn:schemas-microsoft-com:vml" Requires="v">
                <p:oleObj spid="_x0000_s3251" name="Document" r:id="rId5" imgW="5990865" imgH="5799623" progId="Word.Document.12">
                  <p:embed/>
                </p:oleObj>
              </mc:Choice>
              <mc:Fallback>
                <p:oleObj name="Document" r:id="rId5" imgW="5990865" imgH="5799623" progId="Word.Document.12">
                  <p:embed/>
                  <p:pic>
                    <p:nvPicPr>
                      <p:cNvPr id="0" name=""/>
                      <p:cNvPicPr/>
                      <p:nvPr/>
                    </p:nvPicPr>
                    <p:blipFill>
                      <a:blip r:embed="rId6"/>
                      <a:stretch>
                        <a:fillRect/>
                      </a:stretch>
                    </p:blipFill>
                    <p:spPr>
                      <a:xfrm>
                        <a:off x="307975" y="225425"/>
                        <a:ext cx="5973763" cy="5772150"/>
                      </a:xfrm>
                      <a:prstGeom prst="rect">
                        <a:avLst/>
                      </a:prstGeom>
                    </p:spPr>
                  </p:pic>
                </p:oleObj>
              </mc:Fallback>
            </mc:AlternateContent>
          </a:graphicData>
        </a:graphic>
      </p:graphicFrame>
      <p:sp>
        <p:nvSpPr>
          <p:cNvPr id="3" name="TextBox 2"/>
          <p:cNvSpPr txBox="1"/>
          <p:nvPr/>
        </p:nvSpPr>
        <p:spPr>
          <a:xfrm>
            <a:off x="4876800" y="4419600"/>
            <a:ext cx="1398460" cy="523220"/>
          </a:xfrm>
          <a:prstGeom prst="rect">
            <a:avLst/>
          </a:prstGeom>
          <a:noFill/>
        </p:spPr>
        <p:txBody>
          <a:bodyPr wrap="none" rtlCol="0">
            <a:spAutoFit/>
          </a:bodyPr>
          <a:lstStyle/>
          <a:p>
            <a:r>
              <a:rPr lang="sr-Latn-ME" sz="1400" dirty="0" smtClean="0"/>
              <a:t>S poštovanjem </a:t>
            </a:r>
            <a:r>
              <a:rPr lang="sr-Latn-ME" sz="1400" dirty="0" smtClean="0"/>
              <a:t>,</a:t>
            </a:r>
            <a:endParaRPr lang="sr-Latn-ME" sz="1400" dirty="0" smtClean="0"/>
          </a:p>
          <a:p>
            <a:r>
              <a:rPr lang="sr-Latn-ME" sz="1400" dirty="0"/>
              <a:t>D</a:t>
            </a:r>
            <a:r>
              <a:rPr lang="sr-Latn-ME" sz="1400" dirty="0" smtClean="0"/>
              <a:t>irektorica </a:t>
            </a:r>
            <a:r>
              <a:rPr lang="sr-Latn-ME" sz="1400" dirty="0" smtClean="0"/>
              <a:t>škole</a:t>
            </a:r>
            <a:endParaRPr lang="en-US" sz="1400" dirty="0"/>
          </a:p>
        </p:txBody>
      </p:sp>
      <p:pic>
        <p:nvPicPr>
          <p:cNvPr id="3189" name="Picture 117" descr="C:\Users\Direktor\Luca\Slike\Brončano_pero.png"/>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1500"/>
                    </a14:imgEffect>
                    <a14:imgEffect>
                      <a14:saturation sat="25000"/>
                    </a14:imgEffect>
                  </a14:imgLayer>
                </a14:imgProps>
              </a:ext>
              <a:ext uri="{28A0092B-C50C-407E-A947-70E740481C1C}">
                <a14:useLocalDpi xmlns:a14="http://schemas.microsoft.com/office/drawing/2010/main" val="0"/>
              </a:ext>
            </a:extLst>
          </a:blip>
          <a:srcRect/>
          <a:stretch>
            <a:fillRect/>
          </a:stretch>
        </p:blipFill>
        <p:spPr bwMode="auto">
          <a:xfrm>
            <a:off x="4267200" y="4437488"/>
            <a:ext cx="609600" cy="551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1019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3542927" y="351558"/>
            <a:ext cx="3035091" cy="2133600"/>
          </a:xfrm>
          <a:prstGeom prst="rect">
            <a:avLst/>
          </a:prstGeom>
          <a:ln>
            <a:noFill/>
          </a:ln>
          <a:effectLst>
            <a:softEdge rad="112500"/>
          </a:effectLst>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223966" y="2586098"/>
            <a:ext cx="1681034" cy="2125007"/>
          </a:xfrm>
          <a:prstGeom prst="rect">
            <a:avLst/>
          </a:prstGeom>
          <a:ln>
            <a:noFill/>
          </a:ln>
          <a:effectLst>
            <a:softEdge rad="112500"/>
          </a:effectLst>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3979511" y="2812752"/>
            <a:ext cx="2571503" cy="1828800"/>
          </a:xfrm>
          <a:prstGeom prst="rect">
            <a:avLst/>
          </a:prstGeom>
          <a:ln>
            <a:noFill/>
          </a:ln>
          <a:effectLst>
            <a:outerShdw blurRad="184150" dist="241300" dir="11520000" sx="110000" sy="110000" algn="ctr">
              <a:srgbClr val="000000">
                <a:alpha val="18000"/>
              </a:srgbClr>
            </a:outerShdw>
            <a:softEdge rad="112500"/>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a:off x="3485963" y="4711105"/>
            <a:ext cx="3092055" cy="2323755"/>
          </a:xfrm>
          <a:prstGeom prst="rect">
            <a:avLst/>
          </a:prstGeom>
          <a:ln>
            <a:noFill/>
          </a:ln>
          <a:effectLst>
            <a:softEdge rad="112500"/>
          </a:effectLst>
        </p:spPr>
      </p:pic>
      <p:pic>
        <p:nvPicPr>
          <p:cNvPr id="9" name="Picture 8"/>
          <p:cNvPicPr/>
          <p:nvPr/>
        </p:nvPicPr>
        <p:blipFill>
          <a:blip r:embed="rId7">
            <a:extLst>
              <a:ext uri="{28A0092B-C50C-407E-A947-70E740481C1C}">
                <a14:useLocalDpi xmlns:a14="http://schemas.microsoft.com/office/drawing/2010/main" val="0"/>
              </a:ext>
            </a:extLst>
          </a:blip>
          <a:stretch>
            <a:fillRect/>
          </a:stretch>
        </p:blipFill>
        <p:spPr>
          <a:xfrm rot="400407">
            <a:off x="348479" y="312852"/>
            <a:ext cx="3561969" cy="2053441"/>
          </a:xfrm>
          <a:prstGeom prst="rect">
            <a:avLst/>
          </a:prstGeom>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0" name="Picture 9"/>
          <p:cNvPicPr/>
          <p:nvPr/>
        </p:nvPicPr>
        <p:blipFill>
          <a:blip r:embed="rId8" cstate="print">
            <a:extLst>
              <a:ext uri="{28A0092B-C50C-407E-A947-70E740481C1C}">
                <a14:useLocalDpi xmlns:a14="http://schemas.microsoft.com/office/drawing/2010/main" val="0"/>
              </a:ext>
            </a:extLst>
          </a:blip>
          <a:stretch>
            <a:fillRect/>
          </a:stretch>
        </p:blipFill>
        <p:spPr>
          <a:xfrm rot="312091">
            <a:off x="380936" y="4962200"/>
            <a:ext cx="3497058" cy="1918088"/>
          </a:xfrm>
          <a:prstGeom prst="rect">
            <a:avLst/>
          </a:prstGeom>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1" name="Picture 10"/>
          <p:cNvPicPr/>
          <p:nvPr/>
        </p:nvPicPr>
        <p:blipFill>
          <a:blip r:embed="rId9" cstate="print">
            <a:extLst>
              <a:ext uri="{28A0092B-C50C-407E-A947-70E740481C1C}">
                <a14:useLocalDpi xmlns:a14="http://schemas.microsoft.com/office/drawing/2010/main" val="0"/>
              </a:ext>
            </a:extLst>
          </a:blip>
          <a:stretch>
            <a:fillRect/>
          </a:stretch>
        </p:blipFill>
        <p:spPr>
          <a:xfrm>
            <a:off x="1995246" y="2438400"/>
            <a:ext cx="2286000" cy="2220966"/>
          </a:xfrm>
          <a:prstGeom prst="rect">
            <a:avLst/>
          </a:prstGeom>
          <a:ln>
            <a:noFill/>
          </a:ln>
          <a:effectLst>
            <a:softEdge rad="112500"/>
          </a:effectLst>
        </p:spPr>
      </p:pic>
      <p:pic>
        <p:nvPicPr>
          <p:cNvPr id="12" name="Picture 11" descr="C:\Users\Direktor\Luca\Slike\list 2\DSC01908.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92154" y="6961898"/>
            <a:ext cx="2628900" cy="1971675"/>
          </a:xfrm>
          <a:prstGeom prst="rect">
            <a:avLst/>
          </a:prstGeom>
          <a:ln>
            <a:noFill/>
          </a:ln>
          <a:effectLst>
            <a:softEdge rad="112500"/>
          </a:effectLst>
        </p:spPr>
      </p:pic>
      <p:pic>
        <p:nvPicPr>
          <p:cNvPr id="13" name="Picture 12" descr="C:\Users\Direktor\Luca\tanja\Slika031.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86001" y="7034860"/>
            <a:ext cx="1693510" cy="1804340"/>
          </a:xfrm>
          <a:prstGeom prst="rect">
            <a:avLst/>
          </a:prstGeom>
          <a:ln>
            <a:noFill/>
          </a:ln>
          <a:effectLst>
            <a:softEdge rad="112500"/>
          </a:effectLst>
        </p:spPr>
      </p:pic>
      <p:pic>
        <p:nvPicPr>
          <p:cNvPr id="14" name="Picture 13" descr="C:\Users\Direktor\Luca\slike1\P2212671.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8340" y="7183712"/>
            <a:ext cx="2163112" cy="1455183"/>
          </a:xfrm>
          <a:prstGeom prst="rect">
            <a:avLst/>
          </a:prstGeom>
          <a:ln>
            <a:noFill/>
          </a:ln>
          <a:effectLst>
            <a:softEdge rad="112500"/>
          </a:effectLst>
        </p:spPr>
      </p:pic>
    </p:spTree>
    <p:extLst>
      <p:ext uri="{BB962C8B-B14F-4D97-AF65-F5344CB8AC3E}">
        <p14:creationId xmlns:p14="http://schemas.microsoft.com/office/powerpoint/2010/main" val="2537000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extLst>
              <a:ext uri="{BEBA8EAE-BF5A-486C-A8C5-ECC9F3942E4B}">
                <a14:imgProps xmlns:a14="http://schemas.microsoft.com/office/drawing/2010/main">
                  <a14:imgLayer r:embed="rId3">
                    <a14:imgEffect>
                      <a14:brightnessContrast bright="13000" contrast="29000"/>
                    </a14:imgEffect>
                  </a14:imgLayer>
                </a14:imgProps>
              </a:ext>
            </a:extLst>
          </a:blip>
          <a:srcRect/>
          <a:stretch>
            <a:fillRect l="-39000" r="-39000"/>
          </a:stretch>
        </a:blip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546" y="6719375"/>
            <a:ext cx="2601654" cy="21391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4860" y="6662489"/>
            <a:ext cx="2827267" cy="22529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498279" y="4207133"/>
            <a:ext cx="590325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sr-Latn-ME" sz="1200" b="0" i="0" u="none" strike="noStrike" cap="none" normalizeH="0" baseline="0" dirty="0" smtClean="0">
                <a:ln>
                  <a:noFill/>
                </a:ln>
                <a:effectLst/>
                <a:ea typeface="Calibri" pitchFamily="34" charset="0"/>
                <a:cs typeface="Times New Roman" pitchFamily="18" charset="0"/>
              </a:rPr>
              <a:t>„</a:t>
            </a:r>
            <a:r>
              <a:rPr kumimoji="0" lang="sr-Latn-ME" sz="1200" b="0" i="1" u="none" strike="noStrike" cap="none" normalizeH="0" baseline="0" dirty="0" smtClean="0">
                <a:ln>
                  <a:noFill/>
                </a:ln>
                <a:effectLst/>
                <a:ea typeface="Calibri" pitchFamily="34" charset="0"/>
                <a:cs typeface="Times New Roman" pitchFamily="18" charset="0"/>
              </a:rPr>
              <a:t>Znanje koje smo stekli ne treba da liči na veliki dućan u neredu i bez inventara. Mi trebamo znati što imamo i time se trebamo služiti prema potrebi.</a:t>
            </a:r>
            <a:r>
              <a:rPr kumimoji="0" lang="sr-Latn-ME" sz="1200" b="0" i="0" u="none" strike="noStrike" cap="none" normalizeH="0" baseline="0" dirty="0" smtClean="0">
                <a:ln>
                  <a:noFill/>
                </a:ln>
                <a:effectLst/>
                <a:ea typeface="Calibri" pitchFamily="34" charset="0"/>
                <a:cs typeface="Times New Roman" pitchFamily="18" charset="0"/>
              </a:rPr>
              <a:t>“  Seneka</a:t>
            </a:r>
            <a:endParaRPr kumimoji="0" lang="en-US" sz="600" b="0" i="0" u="none" strike="noStrike" cap="none" normalizeH="0" baseline="0" dirty="0" smtClean="0">
              <a:ln>
                <a:noFill/>
              </a:ln>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sr-Latn-ME" sz="1200" b="0" i="0" u="none" strike="noStrike" cap="none" normalizeH="0" baseline="0" dirty="0" smtClean="0">
                <a:ln>
                  <a:noFill/>
                </a:ln>
                <a:effectLst/>
                <a:ea typeface="Calibri" pitchFamily="34" charset="0"/>
                <a:cs typeface="Times New Roman" pitchFamily="18" charset="0"/>
              </a:rPr>
              <a:t>U cilju da znanja iz različitih nastavnih predmeta o istoj temi povežemo i primijenimo, u odjeljenju </a:t>
            </a:r>
            <a:r>
              <a:rPr kumimoji="0" lang="sr-Latn-ME" sz="1200" b="0" i="0" u="none" strike="noStrike" cap="none" normalizeH="0" baseline="0" dirty="0" smtClean="0">
                <a:ln>
                  <a:noFill/>
                </a:ln>
                <a:effectLst/>
                <a:ea typeface="Calibri" pitchFamily="34" charset="0"/>
                <a:cs typeface="Times New Roman" pitchFamily="18" charset="0"/>
              </a:rPr>
              <a:t>9-a </a:t>
            </a:r>
            <a:r>
              <a:rPr kumimoji="0" lang="sr-Latn-ME" sz="1200" b="0" i="0" u="none" strike="noStrike" cap="none" normalizeH="0" baseline="0" dirty="0" smtClean="0">
                <a:ln>
                  <a:noFill/>
                </a:ln>
                <a:effectLst/>
                <a:ea typeface="Calibri" pitchFamily="34" charset="0"/>
                <a:cs typeface="Times New Roman" pitchFamily="18" charset="0"/>
              </a:rPr>
              <a:t>je realizovan projektni rad „Piramide“. Učenici su imali zadatak da istu temu prezentuju kroz različite nastavne predmete u okviru grupnog rada. Prezentovali su sljedeće teme: Piramide u istoriji, Piramide u arhitekturi, Piramida ishrane i Piramide u matematici. Radom grupa je koordinirala nastavnica Ana Kljajević.  Predstavnici svake grupe osmislili su kviz putem kojeg su provjeravali koliko su slušali jedni druge. Pokazali su visok stepen znanja iz različitih oblasti, dobru timsku saradnju kao i sposobnost primjene ICT. Rad grupa je </a:t>
            </a:r>
            <a:r>
              <a:rPr kumimoji="0" lang="sr-Latn-ME" sz="1200" b="0" i="0" u="none" strike="noStrike" cap="none" normalizeH="0" baseline="0" dirty="0" smtClean="0">
                <a:ln>
                  <a:noFill/>
                </a:ln>
                <a:effectLst/>
                <a:ea typeface="Calibri" pitchFamily="34" charset="0"/>
                <a:cs typeface="Times New Roman" pitchFamily="18" charset="0"/>
              </a:rPr>
              <a:t>ocijenjivao </a:t>
            </a:r>
            <a:r>
              <a:rPr kumimoji="0" lang="sr-Latn-ME" sz="1200" b="0" i="0" u="none" strike="noStrike" cap="none" normalizeH="0" baseline="0" dirty="0" smtClean="0">
                <a:ln>
                  <a:noFill/>
                </a:ln>
                <a:effectLst/>
                <a:ea typeface="Calibri" pitchFamily="34" charset="0"/>
                <a:cs typeface="Times New Roman" pitchFamily="18" charset="0"/>
              </a:rPr>
              <a:t>žiri kojeg su sačinjavali predstavnici svake grupe. Kroz ovaj projekat se uvidjela važnost dobre korelacije nastavnih predmeta, podstakao se razvoj  sposobnosti timske saradnje i  javne prezentacije rezultata istraživanja učenika. </a:t>
            </a:r>
            <a:endParaRPr kumimoji="0" lang="sr-Latn-ME" sz="1800" b="0" i="0" u="none" strike="noStrike" cap="none" normalizeH="0" baseline="0" dirty="0" smtClean="0">
              <a:ln>
                <a:noFill/>
              </a:ln>
              <a:effectLst/>
              <a:cs typeface="Arial" pitchFamily="34" charset="0"/>
            </a:endParaRPr>
          </a:p>
        </p:txBody>
      </p:sp>
      <mc:AlternateContent xmlns:mc="http://schemas.openxmlformats.org/markup-compatibility/2006" xmlns:a14="http://schemas.microsoft.com/office/drawing/2010/main">
        <mc:Choice Requires="a14">
          <p:sp>
            <p:nvSpPr>
              <p:cNvPr id="3" name="TextBox 2"/>
              <p:cNvSpPr txBox="1"/>
              <p:nvPr/>
            </p:nvSpPr>
            <p:spPr>
              <a:xfrm rot="2692343">
                <a:off x="31824" y="841752"/>
                <a:ext cx="1829155" cy="612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sr-Latn-ME" b="0" i="1" smtClean="0">
                          <a:solidFill>
                            <a:schemeClr val="accent1">
                              <a:lumMod val="20000"/>
                              <a:lumOff val="80000"/>
                            </a:schemeClr>
                          </a:solidFill>
                          <a:latin typeface="Cambria Math"/>
                        </a:rPr>
                        <m:t>𝑉</m:t>
                      </m:r>
                      <m:r>
                        <a:rPr lang="sr-Latn-ME" b="0" i="1" smtClean="0">
                          <a:solidFill>
                            <a:schemeClr val="accent1">
                              <a:lumMod val="20000"/>
                              <a:lumOff val="80000"/>
                            </a:schemeClr>
                          </a:solidFill>
                          <a:latin typeface="Cambria Math"/>
                        </a:rPr>
                        <m:t>=</m:t>
                      </m:r>
                      <m:f>
                        <m:fPr>
                          <m:ctrlPr>
                            <a:rPr lang="en-US" i="1" smtClean="0">
                              <a:solidFill>
                                <a:schemeClr val="accent1">
                                  <a:lumMod val="20000"/>
                                  <a:lumOff val="80000"/>
                                </a:schemeClr>
                              </a:solidFill>
                              <a:latin typeface="Cambria Math"/>
                            </a:rPr>
                          </m:ctrlPr>
                        </m:fPr>
                        <m:num>
                          <m:r>
                            <a:rPr lang="sr-Latn-ME" b="0" i="1" smtClean="0">
                              <a:solidFill>
                                <a:schemeClr val="accent1">
                                  <a:lumMod val="20000"/>
                                  <a:lumOff val="80000"/>
                                </a:schemeClr>
                              </a:solidFill>
                              <a:latin typeface="Cambria Math"/>
                            </a:rPr>
                            <m:t>1</m:t>
                          </m:r>
                        </m:num>
                        <m:den>
                          <m:r>
                            <a:rPr lang="sr-Latn-ME" b="0" i="1" smtClean="0">
                              <a:solidFill>
                                <a:schemeClr val="accent1">
                                  <a:lumMod val="20000"/>
                                  <a:lumOff val="80000"/>
                                </a:schemeClr>
                              </a:solidFill>
                              <a:latin typeface="Cambria Math"/>
                            </a:rPr>
                            <m:t>3</m:t>
                          </m:r>
                        </m:den>
                      </m:f>
                      <m:sSup>
                        <m:sSupPr>
                          <m:ctrlPr>
                            <a:rPr lang="sr-Latn-ME" b="0" i="1" smtClean="0">
                              <a:solidFill>
                                <a:schemeClr val="accent1">
                                  <a:lumMod val="20000"/>
                                  <a:lumOff val="80000"/>
                                </a:schemeClr>
                              </a:solidFill>
                              <a:latin typeface="Cambria Math"/>
                            </a:rPr>
                          </m:ctrlPr>
                        </m:sSupPr>
                        <m:e>
                          <m:r>
                            <a:rPr lang="sr-Latn-ME" b="0" i="1" smtClean="0">
                              <a:solidFill>
                                <a:schemeClr val="accent1">
                                  <a:lumMod val="20000"/>
                                  <a:lumOff val="80000"/>
                                </a:schemeClr>
                              </a:solidFill>
                              <a:latin typeface="Cambria Math"/>
                            </a:rPr>
                            <m:t>𝑎</m:t>
                          </m:r>
                        </m:e>
                        <m:sup>
                          <m:r>
                            <a:rPr lang="sr-Latn-ME" b="0" i="1" smtClean="0">
                              <a:solidFill>
                                <a:schemeClr val="accent1">
                                  <a:lumMod val="20000"/>
                                  <a:lumOff val="80000"/>
                                </a:schemeClr>
                              </a:solidFill>
                              <a:latin typeface="Cambria Math"/>
                            </a:rPr>
                            <m:t>2</m:t>
                          </m:r>
                        </m:sup>
                      </m:sSup>
                      <m:r>
                        <a:rPr lang="sr-Latn-ME" b="0" i="1" smtClean="0">
                          <a:solidFill>
                            <a:schemeClr val="accent1">
                              <a:lumMod val="20000"/>
                              <a:lumOff val="80000"/>
                            </a:schemeClr>
                          </a:solidFill>
                          <a:latin typeface="Cambria Math"/>
                        </a:rPr>
                        <m:t>(</m:t>
                      </m:r>
                      <m:r>
                        <a:rPr lang="sr-Latn-ME" b="0" i="1" smtClean="0">
                          <a:solidFill>
                            <a:schemeClr val="accent1">
                              <a:lumMod val="20000"/>
                              <a:lumOff val="80000"/>
                            </a:schemeClr>
                          </a:solidFill>
                          <a:latin typeface="Cambria Math"/>
                        </a:rPr>
                        <m:t>h</m:t>
                      </m:r>
                      <m:r>
                        <a:rPr lang="sr-Latn-ME" b="0" i="1" smtClean="0">
                          <a:solidFill>
                            <a:schemeClr val="accent1">
                              <a:lumMod val="20000"/>
                              <a:lumOff val="80000"/>
                            </a:schemeClr>
                          </a:solidFill>
                          <a:latin typeface="Cambria Math"/>
                        </a:rPr>
                        <m:t>+</m:t>
                      </m:r>
                      <m:r>
                        <a:rPr lang="sr-Latn-ME" b="0" i="1" smtClean="0">
                          <a:solidFill>
                            <a:schemeClr val="accent1">
                              <a:lumMod val="20000"/>
                              <a:lumOff val="80000"/>
                            </a:schemeClr>
                          </a:solidFill>
                          <a:latin typeface="Cambria Math"/>
                        </a:rPr>
                        <m:t>𝑥</m:t>
                      </m:r>
                      <m:r>
                        <a:rPr lang="sr-Latn-ME" b="0" i="1" smtClean="0">
                          <a:solidFill>
                            <a:schemeClr val="accent1">
                              <a:lumMod val="20000"/>
                              <a:lumOff val="80000"/>
                            </a:schemeClr>
                          </a:solidFill>
                          <a:latin typeface="Cambria Math"/>
                        </a:rPr>
                        <m:t>)</m:t>
                      </m:r>
                    </m:oMath>
                  </m:oMathPara>
                </a14:m>
                <a:endParaRPr lang="en-US" dirty="0">
                  <a:solidFill>
                    <a:schemeClr val="accent1">
                      <a:lumMod val="20000"/>
                      <a:lumOff val="80000"/>
                    </a:schemeClr>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rot="2692343">
                <a:off x="31824" y="841752"/>
                <a:ext cx="1829155" cy="612732"/>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rot="20015502">
                <a:off x="4524319" y="578899"/>
                <a:ext cx="1980093" cy="8487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BR" i="1" smtClean="0">
                          <a:solidFill>
                            <a:schemeClr val="accent1">
                              <a:lumMod val="20000"/>
                              <a:lumOff val="80000"/>
                            </a:schemeClr>
                          </a:solidFill>
                          <a:latin typeface="Cambria Math"/>
                        </a:rPr>
                        <m:t>=</m:t>
                      </m:r>
                      <m:nary>
                        <m:naryPr>
                          <m:chr m:val="∑"/>
                          <m:ctrlPr>
                            <a:rPr lang="pt-BR" i="1" smtClean="0">
                              <a:solidFill>
                                <a:schemeClr val="accent1">
                                  <a:lumMod val="20000"/>
                                  <a:lumOff val="80000"/>
                                </a:schemeClr>
                              </a:solidFill>
                              <a:latin typeface="Cambria Math"/>
                            </a:rPr>
                          </m:ctrlPr>
                        </m:naryPr>
                        <m:sub>
                          <m:r>
                            <a:rPr lang="pt-BR" i="1" smtClean="0">
                              <a:solidFill>
                                <a:schemeClr val="accent1">
                                  <a:lumMod val="20000"/>
                                  <a:lumOff val="80000"/>
                                </a:schemeClr>
                              </a:solidFill>
                              <a:latin typeface="Cambria Math"/>
                            </a:rPr>
                            <m:t>𝑘</m:t>
                          </m:r>
                          <m:r>
                            <a:rPr lang="pt-BR" i="1" smtClean="0">
                              <a:solidFill>
                                <a:schemeClr val="accent1">
                                  <a:lumMod val="20000"/>
                                  <a:lumOff val="80000"/>
                                </a:schemeClr>
                              </a:solidFill>
                              <a:latin typeface="Cambria Math"/>
                            </a:rPr>
                            <m:t>=0</m:t>
                          </m:r>
                        </m:sub>
                        <m:sup>
                          <m:r>
                            <a:rPr lang="pt-BR" i="1" smtClean="0">
                              <a:solidFill>
                                <a:schemeClr val="accent1">
                                  <a:lumMod val="20000"/>
                                  <a:lumOff val="80000"/>
                                </a:schemeClr>
                              </a:solidFill>
                              <a:latin typeface="Cambria Math"/>
                            </a:rPr>
                            <m:t>𝑛</m:t>
                          </m:r>
                        </m:sup>
                        <m:e>
                          <m:d>
                            <m:dPr>
                              <m:ctrlPr>
                                <a:rPr lang="pt-BR" i="1" smtClean="0">
                                  <a:solidFill>
                                    <a:schemeClr val="accent1">
                                      <a:lumMod val="20000"/>
                                      <a:lumOff val="80000"/>
                                    </a:schemeClr>
                                  </a:solidFill>
                                  <a:latin typeface="Cambria Math"/>
                                </a:rPr>
                              </m:ctrlPr>
                            </m:dPr>
                            <m:e>
                              <m:f>
                                <m:fPr>
                                  <m:type m:val="noBar"/>
                                  <m:ctrlPr>
                                    <a:rPr lang="pt-BR" i="1" smtClean="0">
                                      <a:solidFill>
                                        <a:schemeClr val="accent1">
                                          <a:lumMod val="20000"/>
                                          <a:lumOff val="80000"/>
                                        </a:schemeClr>
                                      </a:solidFill>
                                      <a:latin typeface="Cambria Math"/>
                                    </a:rPr>
                                  </m:ctrlPr>
                                </m:fPr>
                                <m:num>
                                  <m:r>
                                    <a:rPr lang="pt-BR" i="1" smtClean="0">
                                      <a:solidFill>
                                        <a:schemeClr val="accent1">
                                          <a:lumMod val="20000"/>
                                          <a:lumOff val="80000"/>
                                        </a:schemeClr>
                                      </a:solidFill>
                                      <a:latin typeface="Cambria Math"/>
                                    </a:rPr>
                                    <m:t>𝑛</m:t>
                                  </m:r>
                                </m:num>
                                <m:den>
                                  <m:r>
                                    <a:rPr lang="pt-BR" i="1" smtClean="0">
                                      <a:solidFill>
                                        <a:schemeClr val="accent1">
                                          <a:lumMod val="20000"/>
                                          <a:lumOff val="80000"/>
                                        </a:schemeClr>
                                      </a:solidFill>
                                      <a:latin typeface="Cambria Math"/>
                                    </a:rPr>
                                    <m:t>𝑘</m:t>
                                  </m:r>
                                </m:den>
                              </m:f>
                            </m:e>
                          </m:d>
                          <m:sSup>
                            <m:sSupPr>
                              <m:ctrlPr>
                                <a:rPr lang="pt-BR" i="1" smtClean="0">
                                  <a:solidFill>
                                    <a:schemeClr val="accent1">
                                      <a:lumMod val="20000"/>
                                      <a:lumOff val="80000"/>
                                    </a:schemeClr>
                                  </a:solidFill>
                                  <a:latin typeface="Cambria Math"/>
                                </a:rPr>
                              </m:ctrlPr>
                            </m:sSupPr>
                            <m:e>
                              <m:r>
                                <a:rPr lang="pt-BR" i="1" smtClean="0">
                                  <a:solidFill>
                                    <a:schemeClr val="accent1">
                                      <a:lumMod val="20000"/>
                                      <a:lumOff val="80000"/>
                                    </a:schemeClr>
                                  </a:solidFill>
                                  <a:latin typeface="Cambria Math"/>
                                </a:rPr>
                                <m:t>𝑥</m:t>
                              </m:r>
                            </m:e>
                            <m:sup>
                              <m:r>
                                <a:rPr lang="pt-BR" i="1" smtClean="0">
                                  <a:solidFill>
                                    <a:schemeClr val="accent1">
                                      <a:lumMod val="20000"/>
                                      <a:lumOff val="80000"/>
                                    </a:schemeClr>
                                  </a:solidFill>
                                  <a:latin typeface="Cambria Math"/>
                                </a:rPr>
                                <m:t>𝑘</m:t>
                              </m:r>
                            </m:sup>
                          </m:sSup>
                          <m:sSup>
                            <m:sSupPr>
                              <m:ctrlPr>
                                <a:rPr lang="pt-BR" i="1" smtClean="0">
                                  <a:solidFill>
                                    <a:schemeClr val="accent1">
                                      <a:lumMod val="20000"/>
                                      <a:lumOff val="80000"/>
                                    </a:schemeClr>
                                  </a:solidFill>
                                  <a:latin typeface="Cambria Math"/>
                                </a:rPr>
                              </m:ctrlPr>
                            </m:sSupPr>
                            <m:e>
                              <m:r>
                                <a:rPr lang="pt-BR" i="1" smtClean="0">
                                  <a:solidFill>
                                    <a:schemeClr val="accent1">
                                      <a:lumMod val="20000"/>
                                      <a:lumOff val="80000"/>
                                    </a:schemeClr>
                                  </a:solidFill>
                                  <a:latin typeface="Cambria Math"/>
                                </a:rPr>
                                <m:t>𝑎</m:t>
                              </m:r>
                            </m:e>
                            <m:sup>
                              <m:r>
                                <a:rPr lang="pt-BR" i="1" smtClean="0">
                                  <a:solidFill>
                                    <a:schemeClr val="accent1">
                                      <a:lumMod val="20000"/>
                                      <a:lumOff val="80000"/>
                                    </a:schemeClr>
                                  </a:solidFill>
                                  <a:latin typeface="Cambria Math"/>
                                </a:rPr>
                                <m:t>𝑛</m:t>
                              </m:r>
                              <m:r>
                                <a:rPr lang="pt-BR" i="1" smtClean="0">
                                  <a:solidFill>
                                    <a:schemeClr val="accent1">
                                      <a:lumMod val="20000"/>
                                      <a:lumOff val="80000"/>
                                    </a:schemeClr>
                                  </a:solidFill>
                                  <a:latin typeface="Cambria Math"/>
                                </a:rPr>
                                <m:t>−</m:t>
                              </m:r>
                              <m:r>
                                <a:rPr lang="pt-BR" i="1" smtClean="0">
                                  <a:solidFill>
                                    <a:schemeClr val="accent1">
                                      <a:lumMod val="20000"/>
                                      <a:lumOff val="80000"/>
                                    </a:schemeClr>
                                  </a:solidFill>
                                  <a:latin typeface="Cambria Math"/>
                                </a:rPr>
                                <m:t>𝑘</m:t>
                              </m:r>
                            </m:sup>
                          </m:sSup>
                        </m:e>
                      </m:nary>
                    </m:oMath>
                  </m:oMathPara>
                </a14:m>
                <a:endParaRPr lang="en-US" dirty="0">
                  <a:solidFill>
                    <a:schemeClr val="accent1">
                      <a:lumMod val="20000"/>
                      <a:lumOff val="80000"/>
                    </a:schemeClr>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rot="20015502">
                <a:off x="4524319" y="578899"/>
                <a:ext cx="1980093" cy="848758"/>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648845" y="220056"/>
                <a:ext cx="15199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chemeClr val="accent1">
                                  <a:lumMod val="20000"/>
                                  <a:lumOff val="80000"/>
                                </a:schemeClr>
                              </a:solidFill>
                              <a:latin typeface="Cambria Math"/>
                            </a:rPr>
                          </m:ctrlPr>
                        </m:sSupPr>
                        <m:e>
                          <m:r>
                            <a:rPr lang="en-US" i="1" smtClean="0">
                              <a:solidFill>
                                <a:schemeClr val="accent1">
                                  <a:lumMod val="20000"/>
                                  <a:lumOff val="80000"/>
                                </a:schemeClr>
                              </a:solidFill>
                              <a:latin typeface="Cambria Math"/>
                            </a:rPr>
                            <m:t>𝑎</m:t>
                          </m:r>
                        </m:e>
                        <m:sup>
                          <m:r>
                            <a:rPr lang="en-US" i="1" smtClean="0">
                              <a:solidFill>
                                <a:schemeClr val="accent1">
                                  <a:lumMod val="20000"/>
                                  <a:lumOff val="80000"/>
                                </a:schemeClr>
                              </a:solidFill>
                              <a:latin typeface="Cambria Math"/>
                            </a:rPr>
                            <m:t>2</m:t>
                          </m:r>
                        </m:sup>
                      </m:sSup>
                      <m:r>
                        <a:rPr lang="en-US" i="1" smtClean="0">
                          <a:solidFill>
                            <a:schemeClr val="accent1">
                              <a:lumMod val="20000"/>
                              <a:lumOff val="80000"/>
                            </a:schemeClr>
                          </a:solidFill>
                          <a:latin typeface="Cambria Math"/>
                        </a:rPr>
                        <m:t>+</m:t>
                      </m:r>
                      <m:sSup>
                        <m:sSupPr>
                          <m:ctrlPr>
                            <a:rPr lang="en-US" i="1" smtClean="0">
                              <a:solidFill>
                                <a:schemeClr val="accent1">
                                  <a:lumMod val="20000"/>
                                  <a:lumOff val="80000"/>
                                </a:schemeClr>
                              </a:solidFill>
                              <a:latin typeface="Cambria Math"/>
                            </a:rPr>
                          </m:ctrlPr>
                        </m:sSupPr>
                        <m:e>
                          <m:r>
                            <a:rPr lang="en-US" i="1" smtClean="0">
                              <a:solidFill>
                                <a:schemeClr val="accent1">
                                  <a:lumMod val="20000"/>
                                  <a:lumOff val="80000"/>
                                </a:schemeClr>
                              </a:solidFill>
                              <a:latin typeface="Cambria Math"/>
                            </a:rPr>
                            <m:t>𝑏</m:t>
                          </m:r>
                        </m:e>
                        <m:sup>
                          <m:r>
                            <a:rPr lang="en-US" i="1" smtClean="0">
                              <a:solidFill>
                                <a:schemeClr val="accent1">
                                  <a:lumMod val="20000"/>
                                  <a:lumOff val="80000"/>
                                </a:schemeClr>
                              </a:solidFill>
                              <a:latin typeface="Cambria Math"/>
                            </a:rPr>
                            <m:t>2</m:t>
                          </m:r>
                        </m:sup>
                      </m:sSup>
                      <m:r>
                        <a:rPr lang="en-US" i="1" smtClean="0">
                          <a:solidFill>
                            <a:schemeClr val="accent1">
                              <a:lumMod val="20000"/>
                              <a:lumOff val="80000"/>
                            </a:schemeClr>
                          </a:solidFill>
                          <a:latin typeface="Cambria Math"/>
                        </a:rPr>
                        <m:t>=</m:t>
                      </m:r>
                      <m:sSup>
                        <m:sSupPr>
                          <m:ctrlPr>
                            <a:rPr lang="en-US" i="1" smtClean="0">
                              <a:solidFill>
                                <a:schemeClr val="accent1">
                                  <a:lumMod val="20000"/>
                                  <a:lumOff val="80000"/>
                                </a:schemeClr>
                              </a:solidFill>
                              <a:latin typeface="Cambria Math"/>
                            </a:rPr>
                          </m:ctrlPr>
                        </m:sSupPr>
                        <m:e>
                          <m:r>
                            <a:rPr lang="en-US" i="1" smtClean="0">
                              <a:solidFill>
                                <a:schemeClr val="accent1">
                                  <a:lumMod val="20000"/>
                                  <a:lumOff val="80000"/>
                                </a:schemeClr>
                              </a:solidFill>
                              <a:latin typeface="Cambria Math"/>
                            </a:rPr>
                            <m:t>𝑐</m:t>
                          </m:r>
                        </m:e>
                        <m:sup>
                          <m:r>
                            <a:rPr lang="en-US" i="1" smtClean="0">
                              <a:solidFill>
                                <a:schemeClr val="accent1">
                                  <a:lumMod val="20000"/>
                                  <a:lumOff val="80000"/>
                                </a:schemeClr>
                              </a:solidFill>
                              <a:latin typeface="Cambria Math"/>
                            </a:rPr>
                            <m:t>2</m:t>
                          </m:r>
                        </m:sup>
                      </m:sSup>
                    </m:oMath>
                  </m:oMathPara>
                </a14:m>
                <a:endParaRPr lang="en-US" dirty="0">
                  <a:solidFill>
                    <a:schemeClr val="accent1">
                      <a:lumMod val="20000"/>
                      <a:lumOff val="80000"/>
                    </a:schemeClr>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648845" y="220056"/>
                <a:ext cx="1519968" cy="369332"/>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rot="16200000">
                <a:off x="-42616" y="1611831"/>
                <a:ext cx="105605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sr-Latn-ME" b="0" i="1" smtClean="0">
                          <a:solidFill>
                            <a:schemeClr val="accent1">
                              <a:lumMod val="20000"/>
                              <a:lumOff val="80000"/>
                            </a:schemeClr>
                          </a:solidFill>
                          <a:latin typeface="Cambria Math"/>
                        </a:rPr>
                        <m:t>𝑃</m:t>
                      </m:r>
                      <m:r>
                        <a:rPr lang="en-US" i="1" smtClean="0">
                          <a:solidFill>
                            <a:schemeClr val="accent1">
                              <a:lumMod val="20000"/>
                              <a:lumOff val="80000"/>
                            </a:schemeClr>
                          </a:solidFill>
                          <a:latin typeface="Cambria Math"/>
                        </a:rPr>
                        <m:t>=</m:t>
                      </m:r>
                      <m:r>
                        <a:rPr lang="el-GR" i="1" smtClean="0">
                          <a:solidFill>
                            <a:schemeClr val="accent1">
                              <a:lumMod val="20000"/>
                              <a:lumOff val="80000"/>
                            </a:schemeClr>
                          </a:solidFill>
                          <a:latin typeface="Cambria Math"/>
                        </a:rPr>
                        <m:t>𝜋</m:t>
                      </m:r>
                      <m:sSup>
                        <m:sSupPr>
                          <m:ctrlPr>
                            <a:rPr lang="en-US" i="1" smtClean="0">
                              <a:solidFill>
                                <a:schemeClr val="accent1">
                                  <a:lumMod val="20000"/>
                                  <a:lumOff val="80000"/>
                                </a:schemeClr>
                              </a:solidFill>
                              <a:latin typeface="Cambria Math"/>
                            </a:rPr>
                          </m:ctrlPr>
                        </m:sSupPr>
                        <m:e>
                          <m:r>
                            <a:rPr lang="en-US" i="1" smtClean="0">
                              <a:solidFill>
                                <a:schemeClr val="accent1">
                                  <a:lumMod val="20000"/>
                                  <a:lumOff val="80000"/>
                                </a:schemeClr>
                              </a:solidFill>
                              <a:latin typeface="Cambria Math"/>
                            </a:rPr>
                            <m:t>𝑟</m:t>
                          </m:r>
                        </m:e>
                        <m:sup>
                          <m:r>
                            <a:rPr lang="en-US" i="1" smtClean="0">
                              <a:solidFill>
                                <a:schemeClr val="accent1">
                                  <a:lumMod val="20000"/>
                                  <a:lumOff val="80000"/>
                                </a:schemeClr>
                              </a:solidFill>
                              <a:latin typeface="Cambria Math"/>
                            </a:rPr>
                            <m:t>2</m:t>
                          </m:r>
                        </m:sup>
                      </m:sSup>
                    </m:oMath>
                  </m:oMathPara>
                </a14:m>
                <a:endParaRPr lang="en-US" dirty="0">
                  <a:solidFill>
                    <a:schemeClr val="accent1">
                      <a:lumMod val="20000"/>
                      <a:lumOff val="80000"/>
                    </a:schemeClr>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rot="16200000">
                <a:off x="-42616" y="1611831"/>
                <a:ext cx="1056058" cy="369332"/>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943600" y="1598334"/>
                <a:ext cx="700128" cy="396327"/>
              </a:xfrm>
              <a:prstGeom prst="rect">
                <a:avLst/>
              </a:prstGeom>
              <a:noFill/>
            </p:spPr>
            <p:txBody>
              <a:bodyPr wrap="none" rtlCol="0">
                <a:spAutoFit/>
              </a:bodyPr>
              <a:lstStyle/>
              <a:p>
                <a:r>
                  <a:rPr lang="sr-Latn-ME" dirty="0" smtClean="0">
                    <a:solidFill>
                      <a:schemeClr val="accent1">
                        <a:lumMod val="20000"/>
                        <a:lumOff val="80000"/>
                      </a:schemeClr>
                    </a:solidFill>
                  </a:rPr>
                  <a:t>X=</a:t>
                </a:r>
                <a14:m>
                  <m:oMath xmlns:m="http://schemas.openxmlformats.org/officeDocument/2006/math">
                    <m:rad>
                      <m:radPr>
                        <m:degHide m:val="on"/>
                        <m:ctrlPr>
                          <a:rPr lang="sr-Latn-ME" i="1" smtClean="0">
                            <a:solidFill>
                              <a:schemeClr val="accent1">
                                <a:lumMod val="20000"/>
                                <a:lumOff val="80000"/>
                              </a:schemeClr>
                            </a:solidFill>
                            <a:latin typeface="Cambria Math"/>
                          </a:rPr>
                        </m:ctrlPr>
                      </m:radPr>
                      <m:deg/>
                      <m:e>
                        <m:r>
                          <a:rPr lang="sr-Latn-ME" b="0" i="1" smtClean="0">
                            <a:solidFill>
                              <a:schemeClr val="accent1">
                                <a:lumMod val="20000"/>
                                <a:lumOff val="80000"/>
                              </a:schemeClr>
                            </a:solidFill>
                            <a:latin typeface="Cambria Math"/>
                          </a:rPr>
                          <m:t>2</m:t>
                        </m:r>
                      </m:e>
                    </m:rad>
                  </m:oMath>
                </a14:m>
                <a:endParaRPr lang="en-US" dirty="0">
                  <a:solidFill>
                    <a:schemeClr val="accent1">
                      <a:lumMod val="20000"/>
                      <a:lumOff val="80000"/>
                    </a:schemeClr>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943600" y="1598334"/>
                <a:ext cx="700128" cy="396327"/>
              </a:xfrm>
              <a:prstGeom prst="rect">
                <a:avLst/>
              </a:prstGeom>
              <a:blipFill rotWithShape="1">
                <a:blip r:embed="rId10"/>
                <a:stretch>
                  <a:fillRect l="-6957" b="-24615"/>
                </a:stretch>
              </a:blipFill>
            </p:spPr>
            <p:txBody>
              <a:bodyPr/>
              <a:lstStyle/>
              <a:p>
                <a:r>
                  <a:rPr lang="en-US">
                    <a:noFill/>
                  </a:rPr>
                  <a:t> </a:t>
                </a:r>
              </a:p>
            </p:txBody>
          </p:sp>
        </mc:Fallback>
      </mc:AlternateContent>
      <p:sp>
        <p:nvSpPr>
          <p:cNvPr id="12" name="TextBox 11"/>
          <p:cNvSpPr txBox="1"/>
          <p:nvPr/>
        </p:nvSpPr>
        <p:spPr>
          <a:xfrm rot="1885214">
            <a:off x="1955404" y="205776"/>
            <a:ext cx="542926" cy="707886"/>
          </a:xfrm>
          <a:prstGeom prst="rect">
            <a:avLst/>
          </a:prstGeom>
          <a:noFill/>
        </p:spPr>
        <p:txBody>
          <a:bodyPr wrap="square" rtlCol="0">
            <a:spAutoFit/>
          </a:bodyPr>
          <a:lstStyle/>
          <a:p>
            <a:r>
              <a:rPr lang="el-GR" sz="4000" dirty="0" smtClean="0">
                <a:solidFill>
                  <a:schemeClr val="accent1">
                    <a:lumMod val="20000"/>
                    <a:lumOff val="80000"/>
                  </a:schemeClr>
                </a:solidFill>
              </a:rPr>
              <a:t>β</a:t>
            </a:r>
            <a:endParaRPr lang="en-US" sz="4000" dirty="0">
              <a:solidFill>
                <a:schemeClr val="accent1">
                  <a:lumMod val="20000"/>
                  <a:lumOff val="80000"/>
                </a:schemeClr>
              </a:solidFill>
            </a:endParaRPr>
          </a:p>
        </p:txBody>
      </p:sp>
      <p:sp>
        <p:nvSpPr>
          <p:cNvPr id="13" name="TextBox 12"/>
          <p:cNvSpPr txBox="1"/>
          <p:nvPr/>
        </p:nvSpPr>
        <p:spPr>
          <a:xfrm>
            <a:off x="4398309" y="220056"/>
            <a:ext cx="490840" cy="369332"/>
          </a:xfrm>
          <a:prstGeom prst="rect">
            <a:avLst/>
          </a:prstGeom>
          <a:noFill/>
        </p:spPr>
        <p:txBody>
          <a:bodyPr wrap="none" rtlCol="0">
            <a:spAutoFit/>
          </a:bodyPr>
          <a:lstStyle/>
          <a:p>
            <a:r>
              <a:rPr lang="en-US" dirty="0" smtClean="0">
                <a:solidFill>
                  <a:schemeClr val="accent1">
                    <a:lumMod val="20000"/>
                    <a:lumOff val="80000"/>
                  </a:schemeClr>
                </a:solidFill>
              </a:rPr>
              <a:t>❸</a:t>
            </a:r>
            <a:endParaRPr lang="en-US" dirty="0">
              <a:solidFill>
                <a:schemeClr val="accent1">
                  <a:lumMod val="20000"/>
                  <a:lumOff val="80000"/>
                </a:schemeClr>
              </a:solidFill>
            </a:endParaRPr>
          </a:p>
        </p:txBody>
      </p:sp>
      <p:sp>
        <p:nvSpPr>
          <p:cNvPr id="14" name="Rectangle 13"/>
          <p:cNvSpPr/>
          <p:nvPr/>
        </p:nvSpPr>
        <p:spPr>
          <a:xfrm>
            <a:off x="6099540" y="997939"/>
            <a:ext cx="388248" cy="369332"/>
          </a:xfrm>
          <a:prstGeom prst="rect">
            <a:avLst/>
          </a:prstGeom>
        </p:spPr>
        <p:txBody>
          <a:bodyPr wrap="none">
            <a:spAutoFit/>
          </a:bodyPr>
          <a:lstStyle/>
          <a:p>
            <a:r>
              <a:rPr lang="en-US" dirty="0">
                <a:solidFill>
                  <a:schemeClr val="accent1">
                    <a:lumMod val="20000"/>
                    <a:lumOff val="80000"/>
                  </a:schemeClr>
                </a:solidFill>
              </a:rPr>
              <a:t>↗</a:t>
            </a:r>
          </a:p>
        </p:txBody>
      </p:sp>
      <p:sp>
        <p:nvSpPr>
          <p:cNvPr id="15" name="Rectangle 14"/>
          <p:cNvSpPr/>
          <p:nvPr/>
        </p:nvSpPr>
        <p:spPr>
          <a:xfrm>
            <a:off x="5138773" y="220056"/>
            <a:ext cx="481222" cy="369332"/>
          </a:xfrm>
          <a:prstGeom prst="rect">
            <a:avLst/>
          </a:prstGeom>
        </p:spPr>
        <p:txBody>
          <a:bodyPr wrap="none">
            <a:spAutoFit/>
          </a:bodyPr>
          <a:lstStyle/>
          <a:p>
            <a:r>
              <a:rPr lang="en-US" dirty="0">
                <a:solidFill>
                  <a:schemeClr val="accent1">
                    <a:lumMod val="20000"/>
                    <a:lumOff val="80000"/>
                  </a:schemeClr>
                </a:solidFill>
              </a:rPr>
              <a:t>↔</a:t>
            </a:r>
          </a:p>
        </p:txBody>
      </p:sp>
      <mc:AlternateContent xmlns:mc="http://schemas.openxmlformats.org/markup-compatibility/2006" xmlns:a14="http://schemas.microsoft.com/office/drawing/2010/main">
        <mc:Choice Requires="a14">
          <p:sp>
            <p:nvSpPr>
              <p:cNvPr id="17" name="TextBox 16"/>
              <p:cNvSpPr txBox="1"/>
              <p:nvPr/>
            </p:nvSpPr>
            <p:spPr>
              <a:xfrm rot="1239581">
                <a:off x="524678" y="383727"/>
                <a:ext cx="2278188" cy="5648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chemeClr val="accent1">
                                  <a:lumMod val="20000"/>
                                  <a:lumOff val="80000"/>
                                </a:schemeClr>
                              </a:solidFill>
                              <a:latin typeface="Cambria Math"/>
                            </a:rPr>
                          </m:ctrlPr>
                        </m:sSupPr>
                        <m:e>
                          <m:d>
                            <m:dPr>
                              <m:ctrlPr>
                                <a:rPr lang="en-US" i="1" smtClean="0">
                                  <a:solidFill>
                                    <a:schemeClr val="accent1">
                                      <a:lumMod val="20000"/>
                                      <a:lumOff val="80000"/>
                                    </a:schemeClr>
                                  </a:solidFill>
                                  <a:latin typeface="Cambria Math"/>
                                </a:rPr>
                              </m:ctrlPr>
                            </m:dPr>
                            <m:e>
                              <m:r>
                                <a:rPr lang="en-US" i="1" smtClean="0">
                                  <a:solidFill>
                                    <a:schemeClr val="accent1">
                                      <a:lumMod val="20000"/>
                                      <a:lumOff val="80000"/>
                                    </a:schemeClr>
                                  </a:solidFill>
                                  <a:latin typeface="Cambria Math"/>
                                </a:rPr>
                                <m:t>1+</m:t>
                              </m:r>
                              <m:r>
                                <a:rPr lang="en-US" i="1" smtClean="0">
                                  <a:solidFill>
                                    <a:schemeClr val="accent1">
                                      <a:lumMod val="20000"/>
                                      <a:lumOff val="80000"/>
                                    </a:schemeClr>
                                  </a:solidFill>
                                  <a:latin typeface="Cambria Math"/>
                                </a:rPr>
                                <m:t>𝑥</m:t>
                              </m:r>
                            </m:e>
                          </m:d>
                        </m:e>
                        <m:sup>
                          <m:r>
                            <a:rPr lang="en-US" i="1" smtClean="0">
                              <a:solidFill>
                                <a:schemeClr val="accent1">
                                  <a:lumMod val="20000"/>
                                  <a:lumOff val="80000"/>
                                </a:schemeClr>
                              </a:solidFill>
                              <a:latin typeface="Cambria Math"/>
                            </a:rPr>
                            <m:t>𝑛</m:t>
                          </m:r>
                        </m:sup>
                      </m:sSup>
                      <m:r>
                        <a:rPr lang="en-US" i="1" smtClean="0">
                          <a:solidFill>
                            <a:schemeClr val="accent1">
                              <a:lumMod val="20000"/>
                              <a:lumOff val="80000"/>
                            </a:schemeClr>
                          </a:solidFill>
                          <a:latin typeface="Cambria Math"/>
                        </a:rPr>
                        <m:t>=1+</m:t>
                      </m:r>
                      <m:f>
                        <m:fPr>
                          <m:ctrlPr>
                            <a:rPr lang="en-US" i="1" smtClean="0">
                              <a:solidFill>
                                <a:schemeClr val="accent1">
                                  <a:lumMod val="20000"/>
                                  <a:lumOff val="80000"/>
                                </a:schemeClr>
                              </a:solidFill>
                              <a:latin typeface="Cambria Math"/>
                            </a:rPr>
                          </m:ctrlPr>
                        </m:fPr>
                        <m:num>
                          <m:r>
                            <a:rPr lang="en-US" i="1" smtClean="0">
                              <a:solidFill>
                                <a:schemeClr val="accent1">
                                  <a:lumMod val="20000"/>
                                  <a:lumOff val="80000"/>
                                </a:schemeClr>
                              </a:solidFill>
                              <a:latin typeface="Cambria Math"/>
                            </a:rPr>
                            <m:t>𝑛𝑥</m:t>
                          </m:r>
                        </m:num>
                        <m:den>
                          <m:r>
                            <a:rPr lang="en-US" i="1" smtClean="0">
                              <a:solidFill>
                                <a:schemeClr val="accent1">
                                  <a:lumMod val="20000"/>
                                  <a:lumOff val="80000"/>
                                </a:schemeClr>
                              </a:solidFill>
                              <a:latin typeface="Cambria Math"/>
                            </a:rPr>
                            <m:t>1!</m:t>
                          </m:r>
                        </m:den>
                      </m:f>
                      <m:r>
                        <a:rPr lang="en-US" i="1" smtClean="0">
                          <a:solidFill>
                            <a:schemeClr val="accent1">
                              <a:lumMod val="20000"/>
                              <a:lumOff val="80000"/>
                            </a:schemeClr>
                          </a:solidFill>
                          <a:latin typeface="Cambria Math"/>
                        </a:rPr>
                        <m:t>+</m:t>
                      </m:r>
                    </m:oMath>
                  </m:oMathPara>
                </a14:m>
                <a:endParaRPr lang="en-US" dirty="0">
                  <a:solidFill>
                    <a:schemeClr val="accent1">
                      <a:lumMod val="20000"/>
                      <a:lumOff val="80000"/>
                    </a:schemeClr>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rot="1239581">
                <a:off x="524678" y="383727"/>
                <a:ext cx="2278188" cy="564898"/>
              </a:xfrm>
              <a:prstGeom prst="rect">
                <a:avLst/>
              </a:prstGeom>
              <a:blipFill rotWithShape="1">
                <a:blip r:embed="rId11"/>
                <a:stretch>
                  <a:fillRect/>
                </a:stretch>
              </a:blipFill>
            </p:spPr>
            <p:txBody>
              <a:bodyPr/>
              <a:lstStyle/>
              <a:p>
                <a:r>
                  <a:rPr lang="en-US">
                    <a:noFill/>
                  </a:rPr>
                  <a:t> </a:t>
                </a:r>
              </a:p>
            </p:txBody>
          </p:sp>
        </mc:Fallback>
      </mc:AlternateContent>
      <p:sp>
        <p:nvSpPr>
          <p:cNvPr id="18" name="TextBox 17"/>
          <p:cNvSpPr txBox="1"/>
          <p:nvPr/>
        </p:nvSpPr>
        <p:spPr>
          <a:xfrm>
            <a:off x="5791200" y="285740"/>
            <a:ext cx="301686" cy="369332"/>
          </a:xfrm>
          <a:prstGeom prst="rect">
            <a:avLst/>
          </a:prstGeom>
          <a:noFill/>
        </p:spPr>
        <p:txBody>
          <a:bodyPr wrap="none" rtlCol="0">
            <a:spAutoFit/>
          </a:bodyPr>
          <a:lstStyle/>
          <a:p>
            <a:r>
              <a:rPr lang="sr-Latn-ME" dirty="0" smtClean="0">
                <a:solidFill>
                  <a:schemeClr val="accent1">
                    <a:lumMod val="20000"/>
                    <a:lumOff val="80000"/>
                  </a:schemeClr>
                </a:solidFill>
              </a:rPr>
              <a:t>4</a:t>
            </a:r>
            <a:endParaRPr lang="en-US" dirty="0">
              <a:solidFill>
                <a:schemeClr val="accent1">
                  <a:lumMod val="20000"/>
                  <a:lumOff val="80000"/>
                </a:schemeClr>
              </a:solidFill>
            </a:endParaRPr>
          </a:p>
        </p:txBody>
      </p:sp>
      <p:sp>
        <p:nvSpPr>
          <p:cNvPr id="19" name="TextBox 18"/>
          <p:cNvSpPr txBox="1"/>
          <p:nvPr/>
        </p:nvSpPr>
        <p:spPr>
          <a:xfrm>
            <a:off x="6402263" y="220056"/>
            <a:ext cx="301686" cy="369332"/>
          </a:xfrm>
          <a:prstGeom prst="rect">
            <a:avLst/>
          </a:prstGeom>
          <a:noFill/>
        </p:spPr>
        <p:txBody>
          <a:bodyPr wrap="none" rtlCol="0">
            <a:spAutoFit/>
          </a:bodyPr>
          <a:lstStyle/>
          <a:p>
            <a:r>
              <a:rPr lang="sr-Latn-ME" dirty="0">
                <a:solidFill>
                  <a:schemeClr val="accent1">
                    <a:lumMod val="20000"/>
                    <a:lumOff val="80000"/>
                  </a:schemeClr>
                </a:solidFill>
              </a:rPr>
              <a:t>9</a:t>
            </a:r>
            <a:endParaRPr lang="en-US" dirty="0">
              <a:solidFill>
                <a:schemeClr val="accent1">
                  <a:lumMod val="20000"/>
                  <a:lumOff val="80000"/>
                </a:schemeClr>
              </a:solidFill>
            </a:endParaRPr>
          </a:p>
        </p:txBody>
      </p:sp>
      <p:sp>
        <p:nvSpPr>
          <p:cNvPr id="20" name="TextBox 19"/>
          <p:cNvSpPr txBox="1"/>
          <p:nvPr/>
        </p:nvSpPr>
        <p:spPr>
          <a:xfrm>
            <a:off x="5641914" y="1182605"/>
            <a:ext cx="769763" cy="369332"/>
          </a:xfrm>
          <a:prstGeom prst="rect">
            <a:avLst/>
          </a:prstGeom>
          <a:noFill/>
        </p:spPr>
        <p:txBody>
          <a:bodyPr wrap="none" rtlCol="0">
            <a:spAutoFit/>
          </a:bodyPr>
          <a:lstStyle/>
          <a:p>
            <a:r>
              <a:rPr lang="sr-Latn-ME" dirty="0" smtClean="0">
                <a:solidFill>
                  <a:schemeClr val="accent1">
                    <a:lumMod val="20000"/>
                    <a:lumOff val="80000"/>
                  </a:schemeClr>
                </a:solidFill>
              </a:rPr>
              <a:t>11345</a:t>
            </a:r>
            <a:endParaRPr lang="en-US" dirty="0">
              <a:solidFill>
                <a:schemeClr val="accent1">
                  <a:lumMod val="20000"/>
                  <a:lumOff val="80000"/>
                </a:schemeClr>
              </a:solidFill>
            </a:endParaRPr>
          </a:p>
        </p:txBody>
      </p:sp>
      <p:sp>
        <p:nvSpPr>
          <p:cNvPr id="2" name="Rectangle 1"/>
          <p:cNvSpPr/>
          <p:nvPr/>
        </p:nvSpPr>
        <p:spPr>
          <a:xfrm>
            <a:off x="1735408" y="1994661"/>
            <a:ext cx="3429000" cy="2123658"/>
          </a:xfrm>
          <a:prstGeom prst="rect">
            <a:avLst/>
          </a:prstGeom>
        </p:spPr>
        <p:txBody>
          <a:bodyPr>
            <a:spAutoFit/>
          </a:bodyPr>
          <a:lstStyle/>
          <a:p>
            <a:r>
              <a:rPr lang="sr-Latn-ME" sz="1200" b="1" i="1" dirty="0" smtClean="0"/>
              <a:t>    I </a:t>
            </a:r>
            <a:r>
              <a:rPr lang="sr-Latn-ME" sz="1200" b="1" i="1" dirty="0"/>
              <a:t>ove školske godine nastavljamo sa realizacijom nacionalnog projekta </a:t>
            </a:r>
            <a:r>
              <a:rPr lang="sr-Latn-ME" sz="1200" b="1" i="1" dirty="0" smtClean="0"/>
              <a:t>PRNŠ-e koji je </a:t>
            </a:r>
            <a:r>
              <a:rPr lang="sr-Latn-ME" sz="1200" b="1" i="1" dirty="0"/>
              <a:t>sastavni dio sistema razvoja nastavnika koji se implementira na nacionalnom nivou. Profesionalni razvoj nastavnika je proces unapređivanja vještina, znanja i kompetencija nastavnika u cilju podizanja kvaliteta nastave, kao i učenja i postignuća učenika. Škola ima plan PRNŠ koji se realizuje kroz različite aktivnosti: </a:t>
            </a:r>
            <a:r>
              <a:rPr lang="sr-Latn-ME" sz="1200" b="1" i="1" dirty="0" smtClean="0"/>
              <a:t>ogledne </a:t>
            </a:r>
            <a:r>
              <a:rPr lang="sr-Latn-ME" sz="1200" b="1" i="1" dirty="0"/>
              <a:t>i </a:t>
            </a:r>
            <a:r>
              <a:rPr lang="sr-Latn-ME" sz="1200" b="1" i="1" dirty="0" smtClean="0"/>
              <a:t>ugledne </a:t>
            </a:r>
            <a:r>
              <a:rPr lang="sr-Latn-ME" sz="1200" b="1" i="1" dirty="0"/>
              <a:t>časove, prezentacije, predavanja, debate, interaktivne radionice i slično.</a:t>
            </a:r>
            <a:endParaRPr lang="en-US" sz="1200" b="1" i="1" dirty="0"/>
          </a:p>
        </p:txBody>
      </p:sp>
      <p:sp>
        <p:nvSpPr>
          <p:cNvPr id="6" name="TextBox 5"/>
          <p:cNvSpPr txBox="1"/>
          <p:nvPr/>
        </p:nvSpPr>
        <p:spPr>
          <a:xfrm rot="20848694">
            <a:off x="1351563" y="1101952"/>
            <a:ext cx="344966" cy="461665"/>
          </a:xfrm>
          <a:prstGeom prst="rect">
            <a:avLst/>
          </a:prstGeom>
          <a:noFill/>
        </p:spPr>
        <p:txBody>
          <a:bodyPr wrap="none" rtlCol="0">
            <a:spAutoFit/>
          </a:bodyPr>
          <a:lstStyle/>
          <a:p>
            <a:r>
              <a:rPr lang="sr-Latn-ME" sz="2400" dirty="0" smtClean="0">
                <a:solidFill>
                  <a:schemeClr val="bg1">
                    <a:lumMod val="95000"/>
                  </a:schemeClr>
                </a:solidFill>
              </a:rPr>
              <a:t>X</a:t>
            </a:r>
            <a:endParaRPr lang="en-US" sz="2400" dirty="0">
              <a:solidFill>
                <a:schemeClr val="bg1">
                  <a:lumMod val="95000"/>
                </a:schemeClr>
              </a:solidFill>
            </a:endParaRPr>
          </a:p>
        </p:txBody>
      </p:sp>
      <p:sp>
        <p:nvSpPr>
          <p:cNvPr id="21" name="TextBox 20"/>
          <p:cNvSpPr txBox="1"/>
          <p:nvPr/>
        </p:nvSpPr>
        <p:spPr>
          <a:xfrm>
            <a:off x="1589343" y="116159"/>
            <a:ext cx="418704" cy="369332"/>
          </a:xfrm>
          <a:prstGeom prst="rect">
            <a:avLst/>
          </a:prstGeom>
          <a:noFill/>
        </p:spPr>
        <p:txBody>
          <a:bodyPr wrap="none" rtlCol="0">
            <a:spAutoFit/>
          </a:bodyPr>
          <a:lstStyle/>
          <a:p>
            <a:r>
              <a:rPr lang="sr-Latn-ME" dirty="0" smtClean="0">
                <a:solidFill>
                  <a:schemeClr val="bg1">
                    <a:lumMod val="95000"/>
                  </a:schemeClr>
                </a:solidFill>
              </a:rPr>
              <a:t>38</a:t>
            </a:r>
            <a:endParaRPr lang="en-US" dirty="0">
              <a:solidFill>
                <a:schemeClr val="bg1">
                  <a:lumMod val="95000"/>
                </a:schemeClr>
              </a:solidFill>
            </a:endParaRPr>
          </a:p>
        </p:txBody>
      </p:sp>
      <p:sp>
        <p:nvSpPr>
          <p:cNvPr id="22" name="TextBox 21"/>
          <p:cNvSpPr txBox="1"/>
          <p:nvPr/>
        </p:nvSpPr>
        <p:spPr>
          <a:xfrm>
            <a:off x="4343400" y="666176"/>
            <a:ext cx="403124" cy="369332"/>
          </a:xfrm>
          <a:prstGeom prst="rect">
            <a:avLst/>
          </a:prstGeom>
          <a:noFill/>
        </p:spPr>
        <p:txBody>
          <a:bodyPr wrap="none" rtlCol="0">
            <a:spAutoFit/>
          </a:bodyPr>
          <a:lstStyle/>
          <a:p>
            <a:r>
              <a:rPr lang="sr-Latn-ME" dirty="0" smtClean="0">
                <a:solidFill>
                  <a:schemeClr val="bg1">
                    <a:lumMod val="95000"/>
                  </a:schemeClr>
                </a:solidFill>
              </a:rPr>
              <a:t>YZ</a:t>
            </a:r>
            <a:endParaRPr lang="en-US" dirty="0">
              <a:solidFill>
                <a:schemeClr val="bg1">
                  <a:lumMod val="95000"/>
                </a:schemeClr>
              </a:solidFill>
            </a:endParaRPr>
          </a:p>
        </p:txBody>
      </p:sp>
      <p:sp>
        <p:nvSpPr>
          <p:cNvPr id="24" name="TextBox 23"/>
          <p:cNvSpPr txBox="1"/>
          <p:nvPr/>
        </p:nvSpPr>
        <p:spPr>
          <a:xfrm rot="846024">
            <a:off x="670080" y="1640961"/>
            <a:ext cx="418704" cy="369332"/>
          </a:xfrm>
          <a:prstGeom prst="rect">
            <a:avLst/>
          </a:prstGeom>
          <a:noFill/>
        </p:spPr>
        <p:txBody>
          <a:bodyPr wrap="none" rtlCol="0">
            <a:spAutoFit/>
          </a:bodyPr>
          <a:lstStyle/>
          <a:p>
            <a:r>
              <a:rPr lang="sr-Latn-ME" dirty="0" smtClean="0">
                <a:solidFill>
                  <a:schemeClr val="bg1">
                    <a:lumMod val="95000"/>
                  </a:schemeClr>
                </a:solidFill>
              </a:rPr>
              <a:t>55</a:t>
            </a:r>
            <a:endParaRPr lang="en-US" dirty="0">
              <a:solidFill>
                <a:schemeClr val="bg1">
                  <a:lumMod val="95000"/>
                </a:schemeClr>
              </a:solidFill>
            </a:endParaRPr>
          </a:p>
        </p:txBody>
      </p:sp>
      <p:sp>
        <p:nvSpPr>
          <p:cNvPr id="25" name="TextBox 24"/>
          <p:cNvSpPr txBox="1"/>
          <p:nvPr/>
        </p:nvSpPr>
        <p:spPr>
          <a:xfrm rot="20020141">
            <a:off x="1113898" y="647283"/>
            <a:ext cx="383438" cy="523220"/>
          </a:xfrm>
          <a:prstGeom prst="rect">
            <a:avLst/>
          </a:prstGeom>
          <a:noFill/>
        </p:spPr>
        <p:txBody>
          <a:bodyPr wrap="none" rtlCol="0">
            <a:spAutoFit/>
          </a:bodyPr>
          <a:lstStyle/>
          <a:p>
            <a:r>
              <a:rPr lang="el-GR" sz="2800" dirty="0" smtClean="0">
                <a:solidFill>
                  <a:schemeClr val="bg1">
                    <a:lumMod val="95000"/>
                  </a:schemeClr>
                </a:solidFill>
              </a:rPr>
              <a:t>π</a:t>
            </a:r>
            <a:endParaRPr lang="en-US" sz="2800" dirty="0">
              <a:solidFill>
                <a:schemeClr val="bg1">
                  <a:lumMod val="95000"/>
                </a:schemeClr>
              </a:solidFill>
            </a:endParaRPr>
          </a:p>
        </p:txBody>
      </p:sp>
      <p:sp>
        <p:nvSpPr>
          <p:cNvPr id="26" name="Rectangle 25"/>
          <p:cNvSpPr/>
          <p:nvPr/>
        </p:nvSpPr>
        <p:spPr>
          <a:xfrm>
            <a:off x="6349768" y="2055732"/>
            <a:ext cx="308098" cy="369332"/>
          </a:xfrm>
          <a:prstGeom prst="rect">
            <a:avLst/>
          </a:prstGeom>
        </p:spPr>
        <p:txBody>
          <a:bodyPr wrap="none">
            <a:spAutoFit/>
          </a:bodyPr>
          <a:lstStyle/>
          <a:p>
            <a:r>
              <a:rPr lang="el-GR" dirty="0">
                <a:solidFill>
                  <a:schemeClr val="bg1">
                    <a:lumMod val="95000"/>
                  </a:schemeClr>
                </a:solidFill>
              </a:rPr>
              <a:t>θ</a:t>
            </a:r>
            <a:endParaRPr lang="en-US" dirty="0">
              <a:solidFill>
                <a:schemeClr val="bg1">
                  <a:lumMod val="95000"/>
                </a:schemeClr>
              </a:solidFill>
            </a:endParaRPr>
          </a:p>
        </p:txBody>
      </p:sp>
      <p:sp>
        <p:nvSpPr>
          <p:cNvPr id="27" name="Rectangle 26"/>
          <p:cNvSpPr/>
          <p:nvPr/>
        </p:nvSpPr>
        <p:spPr>
          <a:xfrm>
            <a:off x="6422173" y="559719"/>
            <a:ext cx="335348" cy="369332"/>
          </a:xfrm>
          <a:prstGeom prst="rect">
            <a:avLst/>
          </a:prstGeom>
        </p:spPr>
        <p:txBody>
          <a:bodyPr wrap="none">
            <a:spAutoFit/>
          </a:bodyPr>
          <a:lstStyle/>
          <a:p>
            <a:r>
              <a:rPr lang="el-GR" dirty="0">
                <a:solidFill>
                  <a:schemeClr val="bg1">
                    <a:lumMod val="95000"/>
                  </a:schemeClr>
                </a:solidFill>
              </a:rPr>
              <a:t>ϕ</a:t>
            </a:r>
            <a:endParaRPr lang="en-US" dirty="0">
              <a:solidFill>
                <a:schemeClr val="bg1">
                  <a:lumMod val="95000"/>
                </a:schemeClr>
              </a:solidFill>
            </a:endParaRPr>
          </a:p>
        </p:txBody>
      </p:sp>
      <p:sp>
        <p:nvSpPr>
          <p:cNvPr id="16" name="TextBox 15"/>
          <p:cNvSpPr txBox="1"/>
          <p:nvPr/>
        </p:nvSpPr>
        <p:spPr>
          <a:xfrm>
            <a:off x="1910803" y="1146721"/>
            <a:ext cx="3227970" cy="523220"/>
          </a:xfrm>
          <a:prstGeom prst="rect">
            <a:avLst/>
          </a:prstGeom>
          <a:noFill/>
        </p:spPr>
        <p:txBody>
          <a:bodyPr wrap="square" rtlCol="0">
            <a:spAutoFit/>
          </a:bodyPr>
          <a:lstStyle/>
          <a:p>
            <a:r>
              <a:rPr lang="sr-Latn-ME" sz="2800" b="1" i="1" dirty="0" smtClean="0">
                <a:solidFill>
                  <a:srgbClr val="0070C0"/>
                </a:solidFill>
              </a:rPr>
              <a:t>Kreativnost i učenje</a:t>
            </a:r>
            <a:endParaRPr lang="en-US" sz="2800" b="1" i="1" dirty="0">
              <a:solidFill>
                <a:srgbClr val="0070C0"/>
              </a:solidFill>
            </a:endParaRPr>
          </a:p>
        </p:txBody>
      </p:sp>
    </p:spTree>
    <p:extLst>
      <p:ext uri="{BB962C8B-B14F-4D97-AF65-F5344CB8AC3E}">
        <p14:creationId xmlns:p14="http://schemas.microsoft.com/office/powerpoint/2010/main" val="14229540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1026" name="Picture 2" descr="C:\Users\Direktor\Desktop\todor.jpg"/>
          <p:cNvPicPr>
            <a:picLocks noChangeAspect="1" noChangeArrowheads="1"/>
          </p:cNvPicPr>
          <p:nvPr/>
        </p:nvPicPr>
        <p:blipFill rotWithShape="1">
          <a:blip r:embed="rId3">
            <a:extLst>
              <a:ext uri="{28A0092B-C50C-407E-A947-70E740481C1C}">
                <a14:useLocalDpi xmlns:a14="http://schemas.microsoft.com/office/drawing/2010/main" val="0"/>
              </a:ext>
            </a:extLst>
          </a:blip>
          <a:srcRect l="1" r="23499"/>
          <a:stretch/>
        </p:blipFill>
        <p:spPr bwMode="auto">
          <a:xfrm>
            <a:off x="3581400" y="6016438"/>
            <a:ext cx="2743200" cy="26894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7"/>
          <p:cNvSpPr>
            <a:spLocks noChangeArrowheads="1"/>
          </p:cNvSpPr>
          <p:nvPr/>
        </p:nvSpPr>
        <p:spPr bwMode="auto">
          <a:xfrm>
            <a:off x="0" y="32901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ME" sz="1200" b="0" i="0"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Ovi projektni radovi su prijavljeni na konkursu </a:t>
            </a:r>
            <a:r>
              <a:rPr kumimoji="0" lang="sr-Latn-ME" sz="12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sr-Latn-ME" sz="1200" b="0" i="0"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Kreativna nastava</a:t>
            </a:r>
            <a:r>
              <a:rPr kumimoji="0" lang="sr-Latn-ME" sz="12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sr-Latn-ME" sz="1200" b="0" i="0"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 u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ME" sz="1200" b="0" i="0"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organizaciji Zavoda za </a:t>
            </a:r>
            <a:r>
              <a:rPr kumimoji="0" lang="sr-Latn-ME" sz="1200" b="0" i="0" u="none" strike="noStrike" cap="none" normalizeH="0" baseline="0" dirty="0" smtClean="0">
                <a:ln>
                  <a:noFill/>
                </a:ln>
                <a:solidFill>
                  <a:schemeClr val="tx1"/>
                </a:solidFill>
                <a:effectLst/>
                <a:latin typeface="Calibri"/>
                <a:ea typeface="Calibri" pitchFamily="34" charset="0"/>
                <a:cs typeface="Times New Roman" pitchFamily="18" charset="0"/>
              </a:rPr>
              <a:t>š</a:t>
            </a:r>
            <a:r>
              <a:rPr kumimoji="0" lang="sr-Latn-ME" sz="1200" b="0" i="0"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kolstvo.</a:t>
            </a:r>
            <a:endParaRPr kumimoji="0" lang="sr-Latn-ME"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8" descr="C:\Users\Direktor\Luca\Slike\Picture1.jpg"/>
          <p:cNvPicPr/>
          <p:nvPr/>
        </p:nvPicPr>
        <p:blipFill>
          <a:blip r:embed="rId4">
            <a:extLst>
              <a:ext uri="{28A0092B-C50C-407E-A947-70E740481C1C}">
                <a14:useLocalDpi xmlns:a14="http://schemas.microsoft.com/office/drawing/2010/main" val="0"/>
              </a:ext>
            </a:extLst>
          </a:blip>
          <a:srcRect/>
          <a:stretch>
            <a:fillRect/>
          </a:stretch>
        </p:blipFill>
        <p:spPr bwMode="auto">
          <a:xfrm>
            <a:off x="502722" y="6096000"/>
            <a:ext cx="2428875" cy="2609850"/>
          </a:xfrm>
          <a:prstGeom prst="rect">
            <a:avLst/>
          </a:prstGeom>
          <a:ln>
            <a:noFill/>
          </a:ln>
          <a:effectLst>
            <a:softEdge rad="112500"/>
          </a:effectLst>
        </p:spPr>
      </p:pic>
      <p:sp>
        <p:nvSpPr>
          <p:cNvPr id="5" name="Rectangle 4"/>
          <p:cNvSpPr/>
          <p:nvPr/>
        </p:nvSpPr>
        <p:spPr>
          <a:xfrm>
            <a:off x="2076450" y="134917"/>
            <a:ext cx="2474267" cy="369332"/>
          </a:xfrm>
          <a:prstGeom prst="rect">
            <a:avLst/>
          </a:prstGeom>
        </p:spPr>
        <p:txBody>
          <a:bodyPr wrap="none">
            <a:spAutoFit/>
          </a:bodyPr>
          <a:lstStyle/>
          <a:p>
            <a:pPr lvl="0" algn="ctr" fontAlgn="base">
              <a:spcBef>
                <a:spcPct val="0"/>
              </a:spcBef>
              <a:spcAft>
                <a:spcPct val="0"/>
              </a:spcAft>
            </a:pPr>
            <a:r>
              <a:rPr lang="sr-Latn-ME" b="1" i="1" dirty="0">
                <a:solidFill>
                  <a:schemeClr val="bg1"/>
                </a:solidFill>
                <a:latin typeface="Cambria" pitchFamily="18" charset="0"/>
                <a:ea typeface="Calibri" pitchFamily="34" charset="0"/>
                <a:cs typeface="Times New Roman" pitchFamily="18" charset="0"/>
              </a:rPr>
              <a:t>Povežimo na</a:t>
            </a:r>
            <a:r>
              <a:rPr lang="sr-Latn-ME" b="1" i="1" dirty="0">
                <a:solidFill>
                  <a:schemeClr val="bg1"/>
                </a:solidFill>
                <a:ea typeface="Calibri" pitchFamily="34" charset="0"/>
                <a:cs typeface="Times New Roman" pitchFamily="18" charset="0"/>
              </a:rPr>
              <a:t>š</a:t>
            </a:r>
            <a:r>
              <a:rPr lang="sr-Latn-ME" b="1" i="1" dirty="0">
                <a:solidFill>
                  <a:schemeClr val="bg1"/>
                </a:solidFill>
                <a:latin typeface="Cambria" pitchFamily="18" charset="0"/>
                <a:ea typeface="Calibri" pitchFamily="34" charset="0"/>
                <a:cs typeface="Times New Roman" pitchFamily="18" charset="0"/>
              </a:rPr>
              <a:t>a znanja</a:t>
            </a:r>
            <a:endParaRPr lang="en-US" sz="500" dirty="0">
              <a:solidFill>
                <a:schemeClr val="bg1"/>
              </a:solidFill>
              <a:latin typeface="Arial" pitchFamily="34" charset="0"/>
              <a:cs typeface="Arial" pitchFamily="34" charset="0"/>
            </a:endParaRPr>
          </a:p>
        </p:txBody>
      </p:sp>
      <p:sp>
        <p:nvSpPr>
          <p:cNvPr id="7" name="Rectangle 6"/>
          <p:cNvSpPr/>
          <p:nvPr/>
        </p:nvSpPr>
        <p:spPr>
          <a:xfrm>
            <a:off x="640463" y="4876799"/>
            <a:ext cx="2819400" cy="1384995"/>
          </a:xfrm>
          <a:prstGeom prst="rect">
            <a:avLst/>
          </a:prstGeom>
        </p:spPr>
        <p:txBody>
          <a:bodyPr wrap="square">
            <a:spAutoFit/>
          </a:bodyPr>
          <a:lstStyle/>
          <a:p>
            <a:r>
              <a:rPr lang="sr-Latn-ME" sz="1200" b="1" i="1" dirty="0" smtClean="0">
                <a:solidFill>
                  <a:srgbClr val="00B050"/>
                </a:solidFill>
              </a:rPr>
              <a:t>„</a:t>
            </a:r>
            <a:r>
              <a:rPr lang="en-US" sz="1200" b="1" i="1" dirty="0" smtClean="0">
                <a:solidFill>
                  <a:srgbClr val="00B050"/>
                </a:solidFill>
              </a:rPr>
              <a:t>Time </a:t>
            </a:r>
            <a:r>
              <a:rPr lang="en-US" sz="1200" b="1" i="1" dirty="0">
                <a:solidFill>
                  <a:srgbClr val="00B050"/>
                </a:solidFill>
              </a:rPr>
              <a:t>is very slow for those who wait</a:t>
            </a:r>
            <a:br>
              <a:rPr lang="en-US" sz="1200" b="1" i="1" dirty="0">
                <a:solidFill>
                  <a:srgbClr val="00B050"/>
                </a:solidFill>
              </a:rPr>
            </a:br>
            <a:r>
              <a:rPr lang="en-US" sz="1200" b="1" i="1" dirty="0">
                <a:solidFill>
                  <a:srgbClr val="00B050"/>
                </a:solidFill>
              </a:rPr>
              <a:t>Very fast for those who are scared</a:t>
            </a:r>
            <a:br>
              <a:rPr lang="en-US" sz="1200" b="1" i="1" dirty="0">
                <a:solidFill>
                  <a:srgbClr val="00B050"/>
                </a:solidFill>
              </a:rPr>
            </a:br>
            <a:r>
              <a:rPr lang="en-US" sz="1200" b="1" i="1" dirty="0">
                <a:solidFill>
                  <a:srgbClr val="00B050"/>
                </a:solidFill>
              </a:rPr>
              <a:t>Very long for those who lament</a:t>
            </a:r>
            <a:br>
              <a:rPr lang="en-US" sz="1200" b="1" i="1" dirty="0">
                <a:solidFill>
                  <a:srgbClr val="00B050"/>
                </a:solidFill>
              </a:rPr>
            </a:br>
            <a:r>
              <a:rPr lang="en-US" sz="1200" b="1" i="1" dirty="0">
                <a:solidFill>
                  <a:srgbClr val="00B050"/>
                </a:solidFill>
              </a:rPr>
              <a:t>Very short for those who celebrate</a:t>
            </a:r>
            <a:br>
              <a:rPr lang="en-US" sz="1200" b="1" i="1" dirty="0">
                <a:solidFill>
                  <a:srgbClr val="00B050"/>
                </a:solidFill>
              </a:rPr>
            </a:br>
            <a:r>
              <a:rPr lang="en-US" sz="1200" b="1" i="1" dirty="0">
                <a:solidFill>
                  <a:srgbClr val="00B050"/>
                </a:solidFill>
              </a:rPr>
              <a:t>But for those who love is eternal</a:t>
            </a:r>
            <a:r>
              <a:rPr lang="sr-Latn-ME" sz="1200" b="1" i="1" dirty="0" smtClean="0">
                <a:solidFill>
                  <a:srgbClr val="00B050"/>
                </a:solidFill>
              </a:rPr>
              <a:t>!“</a:t>
            </a:r>
          </a:p>
          <a:p>
            <a:endParaRPr lang="sr-Latn-ME" sz="1200" b="1" i="1" dirty="0" smtClean="0">
              <a:solidFill>
                <a:srgbClr val="00B050"/>
              </a:solidFill>
            </a:endParaRPr>
          </a:p>
          <a:p>
            <a:r>
              <a:rPr lang="sr-Latn-ME" sz="1200" b="1" i="1" dirty="0">
                <a:solidFill>
                  <a:srgbClr val="00B050"/>
                </a:solidFill>
              </a:rPr>
              <a:t>	 </a:t>
            </a:r>
            <a:r>
              <a:rPr lang="sr-Latn-ME" sz="1200" b="1" i="1" dirty="0" smtClean="0">
                <a:solidFill>
                  <a:srgbClr val="00B050"/>
                </a:solidFill>
              </a:rPr>
              <a:t>      William Shakespeare</a:t>
            </a:r>
            <a:endParaRPr lang="en-US" sz="1200" b="1" i="1" dirty="0">
              <a:solidFill>
                <a:srgbClr val="00B050"/>
              </a:solidFill>
            </a:endParaRPr>
          </a:p>
        </p:txBody>
      </p:sp>
      <p:sp>
        <p:nvSpPr>
          <p:cNvPr id="10" name="Rectangle 9"/>
          <p:cNvSpPr/>
          <p:nvPr/>
        </p:nvSpPr>
        <p:spPr>
          <a:xfrm>
            <a:off x="266700" y="504249"/>
            <a:ext cx="6324600" cy="4524315"/>
          </a:xfrm>
          <a:prstGeom prst="rect">
            <a:avLst/>
          </a:prstGeom>
        </p:spPr>
        <p:txBody>
          <a:bodyPr wrap="square" numCol="2">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r-Latn-ME" sz="1200" dirty="0">
                <a:solidFill>
                  <a:prstClr val="white"/>
                </a:solidFill>
              </a:rPr>
              <a:t>Naša škola pruža mogućnost nastavniku da obogati repertoar oblika i metoda rada , koji učenicima daju mogućnost da uče na </a:t>
            </a:r>
            <a:r>
              <a:rPr lang="sr-Latn-ME" sz="1200" dirty="0" smtClean="0">
                <a:solidFill>
                  <a:prstClr val="white"/>
                </a:solidFill>
              </a:rPr>
              <a:t>način</a:t>
            </a:r>
          </a:p>
          <a:p>
            <a:r>
              <a:rPr lang="sr-Latn-ME" sz="1200" dirty="0" smtClean="0">
                <a:solidFill>
                  <a:prstClr val="white"/>
                </a:solidFill>
              </a:rPr>
              <a:t>koji </a:t>
            </a:r>
            <a:r>
              <a:rPr lang="sr-Latn-ME" sz="1200" dirty="0">
                <a:solidFill>
                  <a:prstClr val="white"/>
                </a:solidFill>
              </a:rPr>
              <a:t>im najviše odgovara. Nastojimo  da uspostavimo most saradnje, </a:t>
            </a:r>
            <a:endParaRPr lang="sr-Latn-ME" sz="1200" dirty="0" smtClean="0">
              <a:solidFill>
                <a:prstClr val="white"/>
              </a:solidFill>
            </a:endParaRPr>
          </a:p>
          <a:p>
            <a:r>
              <a:rPr lang="sr-Latn-ME" sz="1200" dirty="0" smtClean="0">
                <a:solidFill>
                  <a:prstClr val="white"/>
                </a:solidFill>
              </a:rPr>
              <a:t>da </a:t>
            </a:r>
            <a:r>
              <a:rPr lang="sr-Latn-ME" sz="1200" dirty="0">
                <a:solidFill>
                  <a:prstClr val="white"/>
                </a:solidFill>
              </a:rPr>
              <a:t>pomognemo, savjetujemo, </a:t>
            </a:r>
            <a:endParaRPr lang="sr-Latn-ME" sz="1200" dirty="0" smtClean="0">
              <a:solidFill>
                <a:prstClr val="white"/>
              </a:solidFill>
            </a:endParaRPr>
          </a:p>
          <a:p>
            <a:r>
              <a:rPr lang="sr-Latn-ME" sz="1200" dirty="0" smtClean="0">
                <a:solidFill>
                  <a:prstClr val="white"/>
                </a:solidFill>
              </a:rPr>
              <a:t>uporedimo</a:t>
            </a:r>
            <a:r>
              <a:rPr lang="sr-Latn-ME" sz="1200" dirty="0">
                <a:solidFill>
                  <a:prstClr val="white"/>
                </a:solidFill>
              </a:rPr>
              <a:t>, naučimo, </a:t>
            </a:r>
            <a:endParaRPr lang="sr-Latn-ME" sz="1200" dirty="0" smtClean="0">
              <a:solidFill>
                <a:prstClr val="white"/>
              </a:solidFill>
            </a:endParaRPr>
          </a:p>
          <a:p>
            <a:r>
              <a:rPr lang="sr-Latn-ME" sz="1200" dirty="0" smtClean="0">
                <a:solidFill>
                  <a:prstClr val="white"/>
                </a:solidFill>
              </a:rPr>
              <a:t>doprinesemo</a:t>
            </a:r>
            <a:r>
              <a:rPr lang="sr-Latn-ME" sz="1200" dirty="0">
                <a:solidFill>
                  <a:prstClr val="white"/>
                </a:solidFill>
              </a:rPr>
              <a:t>. </a:t>
            </a:r>
            <a:r>
              <a:rPr lang="sr-Latn-RS" sz="1200" dirty="0" smtClean="0">
                <a:solidFill>
                  <a:prstClr val="white"/>
                </a:solidFill>
              </a:rPr>
              <a:t>Projekat </a:t>
            </a:r>
          </a:p>
          <a:p>
            <a:r>
              <a:rPr lang="sr-Latn-RS" sz="1200" dirty="0" smtClean="0">
                <a:solidFill>
                  <a:prstClr val="white"/>
                </a:solidFill>
              </a:rPr>
              <a:t>koji  </a:t>
            </a:r>
            <a:r>
              <a:rPr lang="sr-Latn-RS" sz="1200" dirty="0">
                <a:solidFill>
                  <a:prstClr val="white"/>
                </a:solidFill>
              </a:rPr>
              <a:t>je </a:t>
            </a:r>
            <a:r>
              <a:rPr lang="sr-Latn-RS" sz="1200" dirty="0" smtClean="0">
                <a:solidFill>
                  <a:prstClr val="white"/>
                </a:solidFill>
              </a:rPr>
              <a:t>realizovan  </a:t>
            </a:r>
            <a:r>
              <a:rPr lang="sr-Latn-RS" sz="1200" dirty="0">
                <a:solidFill>
                  <a:prstClr val="white"/>
                </a:solidFill>
              </a:rPr>
              <a:t>u </a:t>
            </a:r>
            <a:endParaRPr lang="sr-Latn-RS" sz="1200" dirty="0" smtClean="0">
              <a:solidFill>
                <a:prstClr val="white"/>
              </a:solidFill>
            </a:endParaRPr>
          </a:p>
          <a:p>
            <a:r>
              <a:rPr lang="sr-Latn-RS" sz="1200" dirty="0">
                <a:solidFill>
                  <a:prstClr val="white"/>
                </a:solidFill>
              </a:rPr>
              <a:t>o</a:t>
            </a:r>
            <a:r>
              <a:rPr lang="sr-Latn-RS" sz="1200" dirty="0" smtClean="0">
                <a:solidFill>
                  <a:prstClr val="white"/>
                </a:solidFill>
              </a:rPr>
              <a:t>djeljenju </a:t>
            </a:r>
            <a:r>
              <a:rPr lang="sr-Latn-RS" sz="1200" dirty="0" smtClean="0">
                <a:solidFill>
                  <a:prstClr val="white"/>
                </a:solidFill>
              </a:rPr>
              <a:t>9-a kroz</a:t>
            </a:r>
          </a:p>
          <a:p>
            <a:r>
              <a:rPr lang="sr-Latn-RS" sz="1200" dirty="0" smtClean="0">
                <a:solidFill>
                  <a:prstClr val="white"/>
                </a:solidFill>
              </a:rPr>
              <a:t>multikulturalne i </a:t>
            </a:r>
          </a:p>
          <a:p>
            <a:r>
              <a:rPr lang="sr-Latn-RS" sz="1200" dirty="0" smtClean="0">
                <a:solidFill>
                  <a:prstClr val="white"/>
                </a:solidFill>
              </a:rPr>
              <a:t>multijezičke aktivnosti</a:t>
            </a:r>
          </a:p>
          <a:p>
            <a:r>
              <a:rPr lang="sr-Latn-RS" sz="1200" dirty="0" smtClean="0">
                <a:solidFill>
                  <a:prstClr val="white"/>
                </a:solidFill>
              </a:rPr>
              <a:t>renesansne </a:t>
            </a:r>
            <a:r>
              <a:rPr lang="sr-Latn-RS" sz="1200" dirty="0">
                <a:solidFill>
                  <a:prstClr val="white"/>
                </a:solidFill>
              </a:rPr>
              <a:t>umjetnosti</a:t>
            </a:r>
            <a:r>
              <a:rPr lang="sr-Latn-RS" sz="1200" dirty="0" smtClean="0">
                <a:solidFill>
                  <a:prstClr val="white"/>
                </a:solidFill>
              </a:rPr>
              <a:t>,</a:t>
            </a:r>
          </a:p>
          <a:p>
            <a:r>
              <a:rPr lang="sr-Latn-RS" sz="1200" dirty="0" smtClean="0">
                <a:solidFill>
                  <a:prstClr val="white"/>
                </a:solidFill>
              </a:rPr>
              <a:t>engleske </a:t>
            </a:r>
            <a:r>
              <a:rPr lang="sr-Latn-RS" sz="1200" dirty="0">
                <a:solidFill>
                  <a:prstClr val="white"/>
                </a:solidFill>
              </a:rPr>
              <a:t>književnosti</a:t>
            </a:r>
            <a:r>
              <a:rPr lang="sr-Latn-RS" sz="1200" dirty="0" smtClean="0">
                <a:solidFill>
                  <a:prstClr val="white"/>
                </a:solidFill>
              </a:rPr>
              <a:t>,</a:t>
            </a:r>
          </a:p>
          <a:p>
            <a:r>
              <a:rPr lang="sr-Latn-RS" sz="1200" dirty="0" smtClean="0">
                <a:solidFill>
                  <a:prstClr val="white"/>
                </a:solidFill>
              </a:rPr>
              <a:t>italijanske </a:t>
            </a:r>
            <a:r>
              <a:rPr lang="sr-Latn-RS" sz="1200" dirty="0">
                <a:solidFill>
                  <a:prstClr val="white"/>
                </a:solidFill>
              </a:rPr>
              <a:t>kulture</a:t>
            </a:r>
            <a:r>
              <a:rPr lang="sr-Latn-RS" sz="1200" dirty="0" smtClean="0">
                <a:solidFill>
                  <a:prstClr val="white"/>
                </a:solidFill>
              </a:rPr>
              <a:t>,</a:t>
            </a:r>
          </a:p>
          <a:p>
            <a:r>
              <a:rPr lang="sr-Latn-RS" sz="1200" dirty="0" smtClean="0">
                <a:solidFill>
                  <a:prstClr val="white"/>
                </a:solidFill>
              </a:rPr>
              <a:t>istorije </a:t>
            </a:r>
            <a:r>
              <a:rPr lang="sr-Latn-RS" sz="1200" dirty="0">
                <a:solidFill>
                  <a:prstClr val="white"/>
                </a:solidFill>
              </a:rPr>
              <a:t>i pozorišne </a:t>
            </a:r>
            <a:endParaRPr lang="sr-Latn-RS" sz="1200" dirty="0" smtClean="0">
              <a:solidFill>
                <a:prstClr val="white"/>
              </a:solidFill>
            </a:endParaRPr>
          </a:p>
          <a:p>
            <a:r>
              <a:rPr lang="sr-Latn-RS" sz="1200" dirty="0" smtClean="0">
                <a:solidFill>
                  <a:prstClr val="white"/>
                </a:solidFill>
              </a:rPr>
              <a:t>umjetnosti </a:t>
            </a:r>
            <a:r>
              <a:rPr lang="sr-Latn-RS" sz="1200" dirty="0">
                <a:solidFill>
                  <a:prstClr val="white"/>
                </a:solidFill>
              </a:rPr>
              <a:t>je </a:t>
            </a:r>
            <a:r>
              <a:rPr lang="sr-Latn-RS" sz="1200" dirty="0" smtClean="0">
                <a:solidFill>
                  <a:prstClr val="white"/>
                </a:solidFill>
              </a:rPr>
              <a:t>primjer</a:t>
            </a:r>
          </a:p>
          <a:p>
            <a:r>
              <a:rPr lang="sr-Latn-RS" sz="1200" dirty="0" smtClean="0">
                <a:solidFill>
                  <a:prstClr val="white"/>
                </a:solidFill>
              </a:rPr>
              <a:t>sjajne </a:t>
            </a:r>
            <a:r>
              <a:rPr lang="sr-Latn-RS" sz="1200" dirty="0">
                <a:solidFill>
                  <a:prstClr val="white"/>
                </a:solidFill>
              </a:rPr>
              <a:t>saradnje  </a:t>
            </a:r>
            <a:r>
              <a:rPr lang="sr-Latn-RS" sz="1200" dirty="0" smtClean="0">
                <a:solidFill>
                  <a:prstClr val="white"/>
                </a:solidFill>
              </a:rPr>
              <a:t>profesora</a:t>
            </a:r>
          </a:p>
          <a:p>
            <a:r>
              <a:rPr lang="sr-Latn-RS" sz="1200" dirty="0" smtClean="0">
                <a:solidFill>
                  <a:prstClr val="white"/>
                </a:solidFill>
              </a:rPr>
              <a:t>Dušana </a:t>
            </a:r>
            <a:r>
              <a:rPr lang="sr-Latn-RS" sz="1200" dirty="0">
                <a:solidFill>
                  <a:prstClr val="white"/>
                </a:solidFill>
              </a:rPr>
              <a:t>Vukanića,  Nataše </a:t>
            </a:r>
          </a:p>
          <a:p>
            <a:r>
              <a:rPr lang="sr-Latn-RS" sz="1200" dirty="0" smtClean="0">
                <a:solidFill>
                  <a:prstClr val="white"/>
                </a:solidFill>
              </a:rPr>
              <a:t>Sudar </a:t>
            </a:r>
            <a:r>
              <a:rPr lang="sr-Latn-RS" sz="1200" dirty="0">
                <a:solidFill>
                  <a:prstClr val="white"/>
                </a:solidFill>
              </a:rPr>
              <a:t>i  Veronike Rutović.Na </a:t>
            </a:r>
            <a:endParaRPr lang="sr-Latn-RS" sz="1200" dirty="0" smtClean="0">
              <a:solidFill>
                <a:prstClr val="white"/>
              </a:solidFill>
            </a:endParaRPr>
          </a:p>
          <a:p>
            <a:r>
              <a:rPr lang="sr-Latn-RS" sz="1200" dirty="0" smtClean="0">
                <a:solidFill>
                  <a:prstClr val="white"/>
                </a:solidFill>
              </a:rPr>
              <a:t>engleskom </a:t>
            </a:r>
            <a:r>
              <a:rPr lang="sr-Latn-RS" sz="1200" dirty="0">
                <a:solidFill>
                  <a:prstClr val="white"/>
                </a:solidFill>
              </a:rPr>
              <a:t>jeziiku  učenici su </a:t>
            </a:r>
            <a:endParaRPr lang="sr-Latn-RS" sz="1200" dirty="0" smtClean="0">
              <a:solidFill>
                <a:prstClr val="white"/>
              </a:solidFill>
            </a:endParaRPr>
          </a:p>
          <a:p>
            <a:r>
              <a:rPr lang="sr-Latn-RS" sz="1200" dirty="0" smtClean="0">
                <a:solidFill>
                  <a:prstClr val="white"/>
                </a:solidFill>
              </a:rPr>
              <a:t>iznosili  </a:t>
            </a:r>
            <a:r>
              <a:rPr lang="sr-Latn-RS" sz="1200" dirty="0">
                <a:solidFill>
                  <a:prstClr val="white"/>
                </a:solidFill>
              </a:rPr>
              <a:t>zanimljivosti iz života i </a:t>
            </a:r>
            <a:endParaRPr lang="sr-Latn-RS" sz="1200" dirty="0" smtClean="0">
              <a:solidFill>
                <a:prstClr val="white"/>
              </a:solidFill>
            </a:endParaRPr>
          </a:p>
          <a:p>
            <a:r>
              <a:rPr lang="sr-Latn-RS" sz="1200" dirty="0" smtClean="0">
                <a:solidFill>
                  <a:prstClr val="white"/>
                </a:solidFill>
              </a:rPr>
              <a:t>stvaralaštva </a:t>
            </a:r>
            <a:r>
              <a:rPr lang="sr-Latn-RS" sz="1200" dirty="0">
                <a:solidFill>
                  <a:prstClr val="white"/>
                </a:solidFill>
              </a:rPr>
              <a:t>Vilijema Šekspira i </a:t>
            </a:r>
            <a:endParaRPr lang="sr-Latn-RS" sz="1200" dirty="0" smtClean="0">
              <a:solidFill>
                <a:prstClr val="white"/>
              </a:solidFill>
            </a:endParaRPr>
          </a:p>
          <a:p>
            <a:endParaRPr lang="sr-Latn-RS" sz="1200" dirty="0" smtClean="0">
              <a:solidFill>
                <a:prstClr val="white"/>
              </a:solidFill>
            </a:endParaRPr>
          </a:p>
          <a:p>
            <a:pPr algn="r"/>
            <a:r>
              <a:rPr lang="sr-Latn-RS" sz="1200" dirty="0" smtClean="0">
                <a:solidFill>
                  <a:prstClr val="white"/>
                </a:solidFill>
              </a:rPr>
              <a:t>interpretirali najljepše odlomke njegovih tragedi- ja</a:t>
            </a:r>
            <a:r>
              <a:rPr lang="sr-Latn-RS" sz="1200" dirty="0">
                <a:solidFill>
                  <a:prstClr val="white"/>
                </a:solidFill>
              </a:rPr>
              <a:t>. Na italijanskom jeziku su dočarali </a:t>
            </a:r>
            <a:r>
              <a:rPr lang="sr-Latn-RS" sz="1200" dirty="0" smtClean="0">
                <a:solidFill>
                  <a:prstClr val="white"/>
                </a:solidFill>
              </a:rPr>
              <a:t>svoje utiske </a:t>
            </a:r>
            <a:r>
              <a:rPr lang="sr-Latn-RS" sz="1200" dirty="0">
                <a:solidFill>
                  <a:prstClr val="white"/>
                </a:solidFill>
              </a:rPr>
              <a:t>iz Verone, </a:t>
            </a:r>
            <a:r>
              <a:rPr lang="sr-Latn-RS" sz="1200" dirty="0" smtClean="0">
                <a:solidFill>
                  <a:prstClr val="white"/>
                </a:solidFill>
              </a:rPr>
              <a:t>prenijeli svoje </a:t>
            </a:r>
            <a:r>
              <a:rPr lang="sr-Latn-RS" sz="1200" dirty="0">
                <a:solidFill>
                  <a:prstClr val="white"/>
                </a:solidFill>
              </a:rPr>
              <a:t>impresije </a:t>
            </a:r>
            <a:r>
              <a:rPr lang="sr-Latn-RS" sz="1200" dirty="0" smtClean="0">
                <a:solidFill>
                  <a:prstClr val="white"/>
                </a:solidFill>
              </a:rPr>
              <a:t>o Julijinoj kući </a:t>
            </a:r>
            <a:r>
              <a:rPr lang="sr-Latn-RS" sz="1200" dirty="0">
                <a:solidFill>
                  <a:prstClr val="white"/>
                </a:solidFill>
              </a:rPr>
              <a:t>i </a:t>
            </a:r>
            <a:r>
              <a:rPr lang="sr-Latn-RS" sz="1200" dirty="0" smtClean="0">
                <a:solidFill>
                  <a:prstClr val="white"/>
                </a:solidFill>
              </a:rPr>
              <a:t>objasnili nastanak čuvene </a:t>
            </a:r>
            <a:r>
              <a:rPr lang="sr-Latn-RS" sz="1200" dirty="0">
                <a:solidFill>
                  <a:prstClr val="white"/>
                </a:solidFill>
              </a:rPr>
              <a:t>ljubavne </a:t>
            </a:r>
            <a:r>
              <a:rPr lang="sr-Latn-RS" sz="1200" dirty="0" smtClean="0">
                <a:solidFill>
                  <a:prstClr val="white"/>
                </a:solidFill>
              </a:rPr>
              <a:t>tragedije</a:t>
            </a:r>
          </a:p>
          <a:p>
            <a:pPr algn="r"/>
            <a:r>
              <a:rPr lang="sr-Latn-RS" sz="1200" dirty="0" smtClean="0">
                <a:solidFill>
                  <a:prstClr val="white"/>
                </a:solidFill>
              </a:rPr>
              <a:t> </a:t>
            </a:r>
            <a:r>
              <a:rPr lang="sr-Latn-RS" sz="1200" dirty="0">
                <a:solidFill>
                  <a:prstClr val="white"/>
                </a:solidFill>
              </a:rPr>
              <a:t>„Romeo i Julija“.  Na </a:t>
            </a:r>
            <a:r>
              <a:rPr lang="sr-Latn-RS" sz="1200" dirty="0" smtClean="0">
                <a:solidFill>
                  <a:prstClr val="white"/>
                </a:solidFill>
              </a:rPr>
              <a:t>svom</a:t>
            </a:r>
          </a:p>
          <a:p>
            <a:pPr algn="r"/>
            <a:r>
              <a:rPr lang="sr-Latn-RS" sz="1200" dirty="0" smtClean="0">
                <a:solidFill>
                  <a:prstClr val="white"/>
                </a:solidFill>
              </a:rPr>
              <a:t> </a:t>
            </a:r>
            <a:r>
              <a:rPr lang="sr-Latn-RS" sz="1200" dirty="0">
                <a:solidFill>
                  <a:prstClr val="white"/>
                </a:solidFill>
              </a:rPr>
              <a:t>jeziku su izveli </a:t>
            </a:r>
            <a:r>
              <a:rPr lang="sr-Latn-RS" sz="1200" dirty="0" smtClean="0">
                <a:solidFill>
                  <a:prstClr val="white"/>
                </a:solidFill>
              </a:rPr>
              <a:t>dramatizaciju</a:t>
            </a:r>
          </a:p>
          <a:p>
            <a:pPr algn="r"/>
            <a:r>
              <a:rPr lang="sr-Latn-RS" sz="1200" dirty="0" smtClean="0">
                <a:solidFill>
                  <a:prstClr val="white"/>
                </a:solidFill>
              </a:rPr>
              <a:t> </a:t>
            </a:r>
            <a:r>
              <a:rPr lang="sr-Latn-RS" sz="1200" dirty="0">
                <a:solidFill>
                  <a:prstClr val="white"/>
                </a:solidFill>
              </a:rPr>
              <a:t>najljepšeg </a:t>
            </a:r>
            <a:r>
              <a:rPr lang="sr-Latn-RS" sz="1200" dirty="0" smtClean="0">
                <a:solidFill>
                  <a:prstClr val="white"/>
                </a:solidFill>
              </a:rPr>
              <a:t>odlomka</a:t>
            </a:r>
            <a:endParaRPr lang="sr-Latn-RS" sz="1200" dirty="0" smtClean="0">
              <a:solidFill>
                <a:prstClr val="white"/>
              </a:solidFill>
            </a:endParaRPr>
          </a:p>
          <a:p>
            <a:pPr algn="r"/>
            <a:r>
              <a:rPr lang="sr-Latn-RS" sz="1200" dirty="0" smtClean="0">
                <a:solidFill>
                  <a:prstClr val="white"/>
                </a:solidFill>
              </a:rPr>
              <a:t>i </a:t>
            </a:r>
            <a:r>
              <a:rPr lang="sr-Latn-RS" sz="1200" dirty="0">
                <a:solidFill>
                  <a:prstClr val="white"/>
                </a:solidFill>
              </a:rPr>
              <a:t>stvarali </a:t>
            </a:r>
            <a:r>
              <a:rPr lang="sr-Latn-RS" sz="1200" dirty="0" smtClean="0">
                <a:solidFill>
                  <a:prstClr val="white"/>
                </a:solidFill>
              </a:rPr>
              <a:t>su poetski</a:t>
            </a:r>
          </a:p>
          <a:p>
            <a:pPr algn="r"/>
            <a:r>
              <a:rPr lang="sr-Latn-RS" sz="1200" dirty="0" smtClean="0">
                <a:solidFill>
                  <a:prstClr val="white"/>
                </a:solidFill>
              </a:rPr>
              <a:t>tekst o romantičnoj</a:t>
            </a:r>
          </a:p>
          <a:p>
            <a:pPr algn="r"/>
            <a:r>
              <a:rPr lang="sr-Latn-RS" sz="1200" dirty="0" smtClean="0">
                <a:solidFill>
                  <a:prstClr val="white"/>
                </a:solidFill>
              </a:rPr>
              <a:t> </a:t>
            </a:r>
            <a:r>
              <a:rPr lang="sr-Latn-RS" sz="1200" dirty="0">
                <a:solidFill>
                  <a:prstClr val="white"/>
                </a:solidFill>
              </a:rPr>
              <a:t>ljubavi Romea i Julije</a:t>
            </a:r>
            <a:r>
              <a:rPr lang="sr-Latn-RS" sz="1200" dirty="0" smtClean="0">
                <a:solidFill>
                  <a:prstClr val="white"/>
                </a:solidFill>
              </a:rPr>
              <a:t>.</a:t>
            </a:r>
          </a:p>
          <a:p>
            <a:pPr algn="r"/>
            <a:r>
              <a:rPr lang="sr-Latn-RS" sz="1200" dirty="0" smtClean="0">
                <a:solidFill>
                  <a:prstClr val="white"/>
                </a:solidFill>
              </a:rPr>
              <a:t>Kazivali </a:t>
            </a:r>
            <a:r>
              <a:rPr lang="sr-Latn-RS" sz="1200" dirty="0">
                <a:solidFill>
                  <a:prstClr val="white"/>
                </a:solidFill>
              </a:rPr>
              <a:t>su  </a:t>
            </a:r>
            <a:r>
              <a:rPr lang="sr-Latn-RS" sz="1200" dirty="0" smtClean="0">
                <a:solidFill>
                  <a:prstClr val="white"/>
                </a:solidFill>
              </a:rPr>
              <a:t>najljepše</a:t>
            </a:r>
          </a:p>
          <a:p>
            <a:pPr algn="r"/>
            <a:r>
              <a:rPr lang="sr-Latn-RS" sz="1200" dirty="0" smtClean="0">
                <a:solidFill>
                  <a:prstClr val="white"/>
                </a:solidFill>
              </a:rPr>
              <a:t> </a:t>
            </a:r>
            <a:r>
              <a:rPr lang="sr-Latn-RS" sz="1200" dirty="0">
                <a:solidFill>
                  <a:prstClr val="white"/>
                </a:solidFill>
              </a:rPr>
              <a:t>Šekspirove  </a:t>
            </a:r>
            <a:r>
              <a:rPr lang="sr-Latn-RS" sz="1200" dirty="0" smtClean="0">
                <a:solidFill>
                  <a:prstClr val="white"/>
                </a:solidFill>
              </a:rPr>
              <a:t>ljubavne</a:t>
            </a:r>
          </a:p>
          <a:p>
            <a:pPr algn="r"/>
            <a:r>
              <a:rPr lang="sr-Latn-RS" sz="1200" dirty="0" smtClean="0">
                <a:solidFill>
                  <a:prstClr val="white"/>
                </a:solidFill>
              </a:rPr>
              <a:t>stihove </a:t>
            </a:r>
            <a:r>
              <a:rPr lang="sr-Latn-RS" sz="1200" dirty="0">
                <a:solidFill>
                  <a:prstClr val="white"/>
                </a:solidFill>
              </a:rPr>
              <a:t>na sva tri </a:t>
            </a:r>
            <a:r>
              <a:rPr lang="sr-Latn-RS" sz="1200" dirty="0" smtClean="0">
                <a:solidFill>
                  <a:prstClr val="white"/>
                </a:solidFill>
              </a:rPr>
              <a:t>jezika,</a:t>
            </a:r>
            <a:endParaRPr lang="sr-Latn-RS" sz="1200" dirty="0" smtClean="0">
              <a:solidFill>
                <a:prstClr val="white"/>
              </a:solidFill>
            </a:endParaRPr>
          </a:p>
          <a:p>
            <a:pPr algn="r"/>
            <a:r>
              <a:rPr lang="sr-Latn-RS" sz="1200" dirty="0" smtClean="0">
                <a:solidFill>
                  <a:prstClr val="white"/>
                </a:solidFill>
              </a:rPr>
              <a:t>a potom </a:t>
            </a:r>
            <a:r>
              <a:rPr lang="sr-Latn-RS" sz="1200" dirty="0">
                <a:solidFill>
                  <a:prstClr val="white"/>
                </a:solidFill>
              </a:rPr>
              <a:t>uzeli učešće  </a:t>
            </a:r>
            <a:r>
              <a:rPr lang="sr-Latn-RS" sz="1200" dirty="0" smtClean="0">
                <a:solidFill>
                  <a:prstClr val="white"/>
                </a:solidFill>
              </a:rPr>
              <a:t>u</a:t>
            </a:r>
          </a:p>
          <a:p>
            <a:pPr algn="r"/>
            <a:r>
              <a:rPr lang="sr-Latn-RS" sz="1200" dirty="0" smtClean="0">
                <a:solidFill>
                  <a:prstClr val="white"/>
                </a:solidFill>
              </a:rPr>
              <a:t> </a:t>
            </a:r>
            <a:r>
              <a:rPr lang="sr-Latn-RS" sz="1200" dirty="0">
                <a:solidFill>
                  <a:prstClr val="white"/>
                </a:solidFill>
              </a:rPr>
              <a:t>kvizu „Koliko se razumijemo</a:t>
            </a:r>
            <a:r>
              <a:rPr lang="sr-Latn-RS" sz="1200" dirty="0" smtClean="0">
                <a:solidFill>
                  <a:prstClr val="white"/>
                </a:solidFill>
              </a:rPr>
              <a:t>“.</a:t>
            </a:r>
          </a:p>
          <a:p>
            <a:pPr algn="r"/>
            <a:r>
              <a:rPr lang="sr-Latn-RS" sz="1200" dirty="0" smtClean="0">
                <a:solidFill>
                  <a:prstClr val="white"/>
                </a:solidFill>
              </a:rPr>
              <a:t>Povezivali </a:t>
            </a:r>
            <a:r>
              <a:rPr lang="sr-Latn-RS" sz="1200" dirty="0">
                <a:solidFill>
                  <a:prstClr val="white"/>
                </a:solidFill>
              </a:rPr>
              <a:t>su datu </a:t>
            </a:r>
            <a:r>
              <a:rPr lang="sr-Latn-RS" sz="1200" dirty="0" smtClean="0">
                <a:solidFill>
                  <a:prstClr val="white"/>
                </a:solidFill>
              </a:rPr>
              <a:t>Šekspirovu</a:t>
            </a:r>
          </a:p>
          <a:p>
            <a:pPr algn="r"/>
            <a:r>
              <a:rPr lang="sr-Latn-RS" sz="1200" dirty="0" smtClean="0">
                <a:solidFill>
                  <a:prstClr val="white"/>
                </a:solidFill>
              </a:rPr>
              <a:t> </a:t>
            </a:r>
            <a:r>
              <a:rPr lang="sr-Latn-RS" sz="1200" dirty="0">
                <a:solidFill>
                  <a:prstClr val="white"/>
                </a:solidFill>
              </a:rPr>
              <a:t>misao sa istom, na </a:t>
            </a:r>
            <a:r>
              <a:rPr lang="sr-Latn-RS" sz="1200" dirty="0" smtClean="0">
                <a:solidFill>
                  <a:prstClr val="white"/>
                </a:solidFill>
              </a:rPr>
              <a:t>drugom</a:t>
            </a:r>
          </a:p>
          <a:p>
            <a:pPr algn="r"/>
            <a:r>
              <a:rPr lang="sr-Latn-RS" sz="1200" dirty="0" smtClean="0">
                <a:solidFill>
                  <a:prstClr val="white"/>
                </a:solidFill>
              </a:rPr>
              <a:t>jeziku </a:t>
            </a:r>
            <a:r>
              <a:rPr lang="sr-Latn-RS" sz="1200" dirty="0">
                <a:solidFill>
                  <a:prstClr val="white"/>
                </a:solidFill>
              </a:rPr>
              <a:t>sa ciljem da se i </a:t>
            </a:r>
            <a:r>
              <a:rPr lang="sr-Latn-RS" sz="1200" dirty="0" smtClean="0">
                <a:solidFill>
                  <a:prstClr val="white"/>
                </a:solidFill>
              </a:rPr>
              <a:t>danas</a:t>
            </a:r>
          </a:p>
          <a:p>
            <a:pPr algn="r"/>
            <a:r>
              <a:rPr lang="sr-Latn-RS" sz="1200" dirty="0" smtClean="0">
                <a:solidFill>
                  <a:prstClr val="white"/>
                </a:solidFill>
              </a:rPr>
              <a:t> </a:t>
            </a:r>
            <a:r>
              <a:rPr lang="sr-Latn-RS" sz="1200" dirty="0">
                <a:solidFill>
                  <a:prstClr val="white"/>
                </a:solidFill>
              </a:rPr>
              <a:t>osjeti prisustvo Šekspirovog duha. </a:t>
            </a:r>
            <a:endParaRPr lang="sr-Latn-RS" sz="1200" dirty="0" smtClean="0">
              <a:solidFill>
                <a:prstClr val="white"/>
              </a:solidFill>
            </a:endParaRPr>
          </a:p>
          <a:p>
            <a:pPr algn="r"/>
            <a:r>
              <a:rPr lang="sr-Latn-RS" sz="1200" dirty="0" smtClean="0">
                <a:solidFill>
                  <a:prstClr val="white"/>
                </a:solidFill>
              </a:rPr>
              <a:t>Završnom </a:t>
            </a:r>
            <a:r>
              <a:rPr lang="sr-Latn-RS" sz="1200" dirty="0">
                <a:solidFill>
                  <a:prstClr val="white"/>
                </a:solidFill>
              </a:rPr>
              <a:t>ljubavnom </a:t>
            </a:r>
            <a:r>
              <a:rPr lang="sr-Latn-RS" sz="1200" dirty="0" smtClean="0">
                <a:solidFill>
                  <a:prstClr val="white"/>
                </a:solidFill>
              </a:rPr>
              <a:t>pjesmom</a:t>
            </a:r>
          </a:p>
          <a:p>
            <a:pPr algn="r"/>
            <a:r>
              <a:rPr lang="sr-Latn-RS" sz="1200" dirty="0" smtClean="0">
                <a:solidFill>
                  <a:prstClr val="white"/>
                </a:solidFill>
              </a:rPr>
              <a:t>upotpunili </a:t>
            </a:r>
            <a:r>
              <a:rPr lang="sr-Latn-RS" sz="1200" dirty="0" smtClean="0">
                <a:solidFill>
                  <a:prstClr val="white"/>
                </a:solidFill>
              </a:rPr>
              <a:t>smo </a:t>
            </a:r>
            <a:r>
              <a:rPr lang="sr-Latn-RS" sz="1200" dirty="0">
                <a:solidFill>
                  <a:prstClr val="white"/>
                </a:solidFill>
              </a:rPr>
              <a:t>doživljaj i uputili </a:t>
            </a:r>
            <a:r>
              <a:rPr lang="sr-Latn-RS" sz="1200" dirty="0" smtClean="0">
                <a:solidFill>
                  <a:prstClr val="white"/>
                </a:solidFill>
              </a:rPr>
              <a:t>najljepšu</a:t>
            </a:r>
          </a:p>
          <a:p>
            <a:pPr algn="r"/>
            <a:r>
              <a:rPr lang="sr-Latn-RS" sz="1200" dirty="0" smtClean="0">
                <a:solidFill>
                  <a:prstClr val="white"/>
                </a:solidFill>
              </a:rPr>
              <a:t>poruku </a:t>
            </a:r>
            <a:r>
              <a:rPr lang="sr-Latn-ME" sz="1200" dirty="0" smtClean="0">
                <a:solidFill>
                  <a:prstClr val="white"/>
                </a:solidFill>
              </a:rPr>
              <a:t>„</a:t>
            </a:r>
            <a:r>
              <a:rPr lang="sr-Latn-ME" sz="1200" b="1" dirty="0" smtClean="0">
                <a:solidFill>
                  <a:prstClr val="white"/>
                </a:solidFill>
              </a:rPr>
              <a:t>Love </a:t>
            </a:r>
            <a:r>
              <a:rPr lang="sr-Latn-ME" sz="1200" b="1" dirty="0">
                <a:solidFill>
                  <a:prstClr val="white"/>
                </a:solidFill>
              </a:rPr>
              <a:t>imposes impossible </a:t>
            </a:r>
            <a:r>
              <a:rPr lang="sr-Latn-ME" sz="1200" b="1" dirty="0" smtClean="0">
                <a:solidFill>
                  <a:prstClr val="white"/>
                </a:solidFill>
              </a:rPr>
              <a:t>tasks.“</a:t>
            </a:r>
            <a:r>
              <a:rPr lang="sr-Latn-ME" sz="1200" dirty="0" smtClean="0">
                <a:solidFill>
                  <a:prstClr val="white"/>
                </a:solidFill>
              </a:rPr>
              <a:t> </a:t>
            </a:r>
            <a:endParaRPr lang="en-US" sz="1200" dirty="0">
              <a:solidFill>
                <a:prstClr val="white"/>
              </a:solidFill>
            </a:endParaRPr>
          </a:p>
        </p:txBody>
      </p:sp>
    </p:spTree>
    <p:extLst>
      <p:ext uri="{BB962C8B-B14F-4D97-AF65-F5344CB8AC3E}">
        <p14:creationId xmlns:p14="http://schemas.microsoft.com/office/powerpoint/2010/main" val="40947489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3000" r="-5000" b="-3000"/>
          </a:stretch>
        </a:blipFill>
        <a:effectLst/>
      </p:bgPr>
    </p:bg>
    <p:spTree>
      <p:nvGrpSpPr>
        <p:cNvPr id="1" name=""/>
        <p:cNvGrpSpPr/>
        <p:nvPr/>
      </p:nvGrpSpPr>
      <p:grpSpPr>
        <a:xfrm>
          <a:off x="0" y="0"/>
          <a:ext cx="0" cy="0"/>
          <a:chOff x="0" y="0"/>
          <a:chExt cx="0" cy="0"/>
        </a:xfrm>
      </p:grpSpPr>
      <p:pic>
        <p:nvPicPr>
          <p:cNvPr id="1026" name="Picture 2" descr="C:\Users\Direktor\Desktop\IMG_053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4749" y="6560356"/>
            <a:ext cx="4368588" cy="15316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C:\Users\Direktor\Desktop\IMG_053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492" y="4258142"/>
            <a:ext cx="4328262" cy="19882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Direktor\Desktop\IMG_054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905" y="304800"/>
            <a:ext cx="2609085" cy="29084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447520" y="152400"/>
            <a:ext cx="3093003" cy="3416320"/>
          </a:xfrm>
          <a:prstGeom prst="rect">
            <a:avLst/>
          </a:prstGeom>
        </p:spPr>
        <p:txBody>
          <a:bodyPr wrap="square">
            <a:spAutoFit/>
          </a:bodyPr>
          <a:lstStyle/>
          <a:p>
            <a:r>
              <a:rPr lang="en-US" sz="1200" dirty="0"/>
              <a:t> </a:t>
            </a:r>
          </a:p>
          <a:p>
            <a:r>
              <a:rPr lang="en-US" sz="1200" dirty="0"/>
              <a:t>U </a:t>
            </a:r>
            <a:r>
              <a:rPr lang="en-US" sz="1200" dirty="0" err="1"/>
              <a:t>odeljenjima</a:t>
            </a:r>
            <a:r>
              <a:rPr lang="en-US" sz="1200" dirty="0"/>
              <a:t> VII </a:t>
            </a:r>
            <a:r>
              <a:rPr lang="en-US" sz="1200" dirty="0" err="1"/>
              <a:t>razreda</a:t>
            </a:r>
            <a:r>
              <a:rPr lang="en-US" sz="1200" dirty="0"/>
              <a:t> od </a:t>
            </a:r>
            <a:r>
              <a:rPr lang="en-US" sz="1200" dirty="0" err="1"/>
              <a:t>ove</a:t>
            </a:r>
            <a:r>
              <a:rPr lang="en-US" sz="1200" dirty="0"/>
              <a:t> </a:t>
            </a:r>
            <a:r>
              <a:rPr lang="en-US" sz="1200" dirty="0" err="1"/>
              <a:t>školske</a:t>
            </a:r>
            <a:r>
              <a:rPr lang="en-US" sz="1200" dirty="0"/>
              <a:t> </a:t>
            </a:r>
            <a:r>
              <a:rPr lang="en-US" sz="1200" dirty="0" err="1"/>
              <a:t>godine</a:t>
            </a:r>
            <a:r>
              <a:rPr lang="en-US" sz="1200" dirty="0"/>
              <a:t> </a:t>
            </a:r>
            <a:r>
              <a:rPr lang="en-US" sz="1200" dirty="0" err="1"/>
              <a:t>veoma</a:t>
            </a:r>
            <a:r>
              <a:rPr lang="en-US" sz="1200" dirty="0"/>
              <a:t> </a:t>
            </a:r>
            <a:r>
              <a:rPr lang="en-US" sz="1200" dirty="0" err="1"/>
              <a:t>uspješno</a:t>
            </a:r>
            <a:r>
              <a:rPr lang="en-US" sz="1200" dirty="0"/>
              <a:t> se </a:t>
            </a:r>
            <a:r>
              <a:rPr lang="en-US" sz="1200" dirty="0" err="1"/>
              <a:t>izvodi</a:t>
            </a:r>
            <a:r>
              <a:rPr lang="en-US" sz="1200" dirty="0"/>
              <a:t> </a:t>
            </a:r>
            <a:r>
              <a:rPr lang="en-US" sz="1200" dirty="0" err="1" smtClean="0"/>
              <a:t>programira</a:t>
            </a:r>
            <a:r>
              <a:rPr lang="sr-Latn-ME" sz="1200" dirty="0" smtClean="0"/>
              <a:t>-</a:t>
            </a:r>
          </a:p>
          <a:p>
            <a:r>
              <a:rPr lang="en-US" sz="1200" dirty="0" err="1" smtClean="0"/>
              <a:t>na</a:t>
            </a:r>
            <a:r>
              <a:rPr lang="en-US" sz="1200" dirty="0" smtClean="0"/>
              <a:t> </a:t>
            </a:r>
            <a:r>
              <a:rPr lang="en-US" sz="1200" dirty="0" err="1"/>
              <a:t>nastava</a:t>
            </a:r>
            <a:r>
              <a:rPr lang="en-US" sz="1200" dirty="0"/>
              <a:t> </a:t>
            </a:r>
            <a:r>
              <a:rPr lang="en-US" sz="1200" dirty="0" err="1" smtClean="0"/>
              <a:t>zahvaljujući</a:t>
            </a:r>
            <a:r>
              <a:rPr lang="sr-Latn-ME" sz="1200" dirty="0"/>
              <a:t> </a:t>
            </a:r>
            <a:r>
              <a:rPr lang="en-US" sz="1200" dirty="0" err="1" smtClean="0"/>
              <a:t>dobro</a:t>
            </a:r>
            <a:r>
              <a:rPr lang="en-US" sz="1200" dirty="0" smtClean="0"/>
              <a:t> </a:t>
            </a:r>
            <a:r>
              <a:rPr lang="en-US" sz="1200" dirty="0" err="1"/>
              <a:t>opremljenoj</a:t>
            </a:r>
            <a:r>
              <a:rPr lang="en-US" sz="1200" dirty="0"/>
              <a:t> </a:t>
            </a:r>
            <a:r>
              <a:rPr lang="en-US" sz="1200" dirty="0" err="1"/>
              <a:t>učionici</a:t>
            </a:r>
            <a:r>
              <a:rPr lang="en-US" sz="1200" dirty="0"/>
              <a:t> / </a:t>
            </a:r>
            <a:r>
              <a:rPr lang="en-US" sz="1200" dirty="0" err="1"/>
              <a:t>kabinetu</a:t>
            </a:r>
            <a:r>
              <a:rPr lang="en-US" sz="1200" dirty="0"/>
              <a:t> </a:t>
            </a:r>
            <a:r>
              <a:rPr lang="en-US" sz="1200" dirty="0" err="1"/>
              <a:t>odjeljenja</a:t>
            </a:r>
            <a:r>
              <a:rPr lang="en-US" sz="1200" dirty="0"/>
              <a:t> VII-b. </a:t>
            </a:r>
            <a:r>
              <a:rPr lang="en-US" sz="1200" dirty="0" err="1"/>
              <a:t>Učionica</a:t>
            </a:r>
            <a:r>
              <a:rPr lang="en-US" sz="1200" dirty="0"/>
              <a:t> je </a:t>
            </a:r>
            <a:r>
              <a:rPr lang="en-US" sz="1200" dirty="0" err="1"/>
              <a:t>opremljena</a:t>
            </a:r>
            <a:r>
              <a:rPr lang="en-US" sz="1200" dirty="0"/>
              <a:t> </a:t>
            </a:r>
            <a:r>
              <a:rPr lang="en-US" sz="1200" dirty="0" err="1"/>
              <a:t>računarom</a:t>
            </a:r>
            <a:r>
              <a:rPr lang="en-US" sz="1200" dirty="0"/>
              <a:t> </a:t>
            </a:r>
            <a:r>
              <a:rPr lang="en-US" sz="1200" dirty="0" err="1"/>
              <a:t>sa</a:t>
            </a:r>
            <a:r>
              <a:rPr lang="en-US" sz="1200" dirty="0"/>
              <a:t> internet </a:t>
            </a:r>
            <a:r>
              <a:rPr lang="en-US" sz="1200" dirty="0" err="1"/>
              <a:t>konekcijom</a:t>
            </a:r>
            <a:r>
              <a:rPr lang="en-US" sz="1200" dirty="0"/>
              <a:t>,  </a:t>
            </a:r>
            <a:r>
              <a:rPr lang="en-US" sz="1200" dirty="0" err="1"/>
              <a:t>plazma</a:t>
            </a:r>
            <a:r>
              <a:rPr lang="en-US" sz="1200" dirty="0"/>
              <a:t> </a:t>
            </a:r>
            <a:r>
              <a:rPr lang="en-US" sz="1200" dirty="0" err="1"/>
              <a:t>televizorom</a:t>
            </a:r>
            <a:r>
              <a:rPr lang="en-US" sz="1200" dirty="0"/>
              <a:t> </a:t>
            </a:r>
            <a:r>
              <a:rPr lang="en-US" sz="1200" dirty="0" err="1"/>
              <a:t>i</a:t>
            </a:r>
            <a:r>
              <a:rPr lang="en-US" sz="1200" dirty="0"/>
              <a:t> DVD </a:t>
            </a:r>
            <a:r>
              <a:rPr lang="en-US" sz="1200" dirty="0" err="1"/>
              <a:t>uređajem</a:t>
            </a:r>
            <a:r>
              <a:rPr lang="en-US" sz="1200" dirty="0"/>
              <a:t>, </a:t>
            </a:r>
            <a:r>
              <a:rPr lang="en-US" sz="1200" dirty="0" err="1"/>
              <a:t>tako</a:t>
            </a:r>
            <a:r>
              <a:rPr lang="en-US" sz="1200" dirty="0"/>
              <a:t> da </a:t>
            </a:r>
            <a:r>
              <a:rPr lang="en-US" sz="1200" dirty="0" err="1"/>
              <a:t>učenici</a:t>
            </a:r>
            <a:r>
              <a:rPr lang="en-US" sz="1200" dirty="0"/>
              <a:t> </a:t>
            </a:r>
            <a:r>
              <a:rPr lang="en-US" sz="1200" dirty="0" err="1"/>
              <a:t>skoro</a:t>
            </a:r>
            <a:r>
              <a:rPr lang="en-US" sz="1200" dirty="0"/>
              <a:t> </a:t>
            </a:r>
            <a:r>
              <a:rPr lang="en-US" sz="1200" dirty="0" err="1"/>
              <a:t>svakodnevno</a:t>
            </a:r>
            <a:r>
              <a:rPr lang="en-US" sz="1200" dirty="0"/>
              <a:t> prate </a:t>
            </a:r>
            <a:r>
              <a:rPr lang="en-US" sz="1200" dirty="0" err="1"/>
              <a:t>prezentaciju</a:t>
            </a:r>
            <a:r>
              <a:rPr lang="en-US" sz="1200" dirty="0"/>
              <a:t> </a:t>
            </a:r>
            <a:r>
              <a:rPr lang="en-US" sz="1200" dirty="0" err="1"/>
              <a:t>ili</a:t>
            </a:r>
            <a:r>
              <a:rPr lang="en-US" sz="1200" dirty="0"/>
              <a:t> </a:t>
            </a:r>
            <a:r>
              <a:rPr lang="en-US" sz="1200" dirty="0" err="1"/>
              <a:t>ekranizaciju</a:t>
            </a:r>
            <a:r>
              <a:rPr lang="en-US" sz="1200" dirty="0"/>
              <a:t> </a:t>
            </a:r>
            <a:r>
              <a:rPr lang="en-US" sz="1200" dirty="0" err="1"/>
              <a:t>neke</a:t>
            </a:r>
            <a:r>
              <a:rPr lang="en-US" sz="1200" dirty="0"/>
              <a:t> </a:t>
            </a:r>
            <a:r>
              <a:rPr lang="en-US" sz="1200" dirty="0" err="1"/>
              <a:t>nastavne</a:t>
            </a:r>
            <a:r>
              <a:rPr lang="en-US" sz="1200" dirty="0"/>
              <a:t> </a:t>
            </a:r>
            <a:r>
              <a:rPr lang="en-US" sz="1200" dirty="0" err="1"/>
              <a:t>jedenice</a:t>
            </a:r>
            <a:r>
              <a:rPr lang="en-US" sz="1200" dirty="0"/>
              <a:t>. </a:t>
            </a:r>
            <a:r>
              <a:rPr lang="en-US" sz="1200" dirty="0" err="1"/>
              <a:t>Oduševljenje</a:t>
            </a:r>
            <a:r>
              <a:rPr lang="en-US" sz="1200" dirty="0"/>
              <a:t> je </a:t>
            </a:r>
            <a:r>
              <a:rPr lang="en-US" sz="1200" dirty="0" err="1"/>
              <a:t>obostrano</a:t>
            </a:r>
            <a:r>
              <a:rPr lang="en-US" sz="1200" dirty="0"/>
              <a:t>, </a:t>
            </a:r>
            <a:r>
              <a:rPr lang="en-US" sz="1200" dirty="0" err="1"/>
              <a:t>i</a:t>
            </a:r>
            <a:r>
              <a:rPr lang="en-US" sz="1200" dirty="0"/>
              <a:t> </a:t>
            </a:r>
            <a:r>
              <a:rPr lang="en-US" sz="1200" dirty="0" err="1"/>
              <a:t>učenika</a:t>
            </a:r>
            <a:r>
              <a:rPr lang="en-US" sz="1200" dirty="0"/>
              <a:t> </a:t>
            </a:r>
            <a:r>
              <a:rPr lang="en-US" sz="1200" dirty="0" err="1"/>
              <a:t>i</a:t>
            </a:r>
            <a:r>
              <a:rPr lang="en-US" sz="1200" dirty="0"/>
              <a:t> </a:t>
            </a:r>
            <a:r>
              <a:rPr lang="en-US" sz="1200" dirty="0" err="1"/>
              <a:t>nastavnika</a:t>
            </a:r>
            <a:r>
              <a:rPr lang="en-US" sz="1200" dirty="0"/>
              <a:t>, </a:t>
            </a:r>
            <a:r>
              <a:rPr lang="en-US" sz="1200" dirty="0" err="1"/>
              <a:t>jer</a:t>
            </a:r>
            <a:r>
              <a:rPr lang="en-US" sz="1200" dirty="0"/>
              <a:t> se </a:t>
            </a:r>
            <a:r>
              <a:rPr lang="en-US" sz="1200" dirty="0" err="1"/>
              <a:t>na</a:t>
            </a:r>
            <a:r>
              <a:rPr lang="en-US" sz="1200" dirty="0"/>
              <a:t> </a:t>
            </a:r>
            <a:r>
              <a:rPr lang="en-US" sz="1200" dirty="0" err="1"/>
              <a:t>ovaj</a:t>
            </a:r>
            <a:r>
              <a:rPr lang="en-US" sz="1200" dirty="0"/>
              <a:t> </a:t>
            </a:r>
            <a:r>
              <a:rPr lang="en-US" sz="1200" dirty="0" err="1"/>
              <a:t>način</a:t>
            </a:r>
            <a:r>
              <a:rPr lang="en-US" sz="1200" dirty="0"/>
              <a:t> </a:t>
            </a:r>
            <a:r>
              <a:rPr lang="en-US" sz="1200" dirty="0" err="1"/>
              <a:t>sprovodi</a:t>
            </a:r>
            <a:r>
              <a:rPr lang="en-US" sz="1200" dirty="0"/>
              <a:t> </a:t>
            </a:r>
            <a:r>
              <a:rPr lang="en-US" sz="1200" dirty="0" err="1"/>
              <a:t>moderna</a:t>
            </a:r>
            <a:r>
              <a:rPr lang="en-US" sz="1200" dirty="0"/>
              <a:t>, </a:t>
            </a:r>
            <a:r>
              <a:rPr lang="en-US" sz="1200" dirty="0" err="1"/>
              <a:t>unaprijeđena</a:t>
            </a:r>
            <a:r>
              <a:rPr lang="en-US" sz="1200" dirty="0"/>
              <a:t> </a:t>
            </a:r>
            <a:r>
              <a:rPr lang="en-US" sz="1200" dirty="0" err="1"/>
              <a:t>i</a:t>
            </a:r>
            <a:r>
              <a:rPr lang="en-US" sz="1200" dirty="0"/>
              <a:t> </a:t>
            </a:r>
            <a:r>
              <a:rPr lang="en-US" sz="1200" dirty="0" err="1"/>
              <a:t>efikasna</a:t>
            </a:r>
            <a:r>
              <a:rPr lang="en-US" sz="1200" dirty="0"/>
              <a:t> </a:t>
            </a:r>
            <a:r>
              <a:rPr lang="en-US" sz="1200" dirty="0" err="1"/>
              <a:t>nastava</a:t>
            </a:r>
            <a:r>
              <a:rPr lang="en-US" sz="1200" dirty="0"/>
              <a:t>. </a:t>
            </a:r>
            <a:r>
              <a:rPr lang="en-US" sz="1200" dirty="0" err="1"/>
              <a:t>Korelacija</a:t>
            </a:r>
            <a:r>
              <a:rPr lang="en-US" sz="1200" dirty="0"/>
              <a:t> </a:t>
            </a:r>
            <a:r>
              <a:rPr lang="en-US" sz="1200" dirty="0" err="1"/>
              <a:t>među</a:t>
            </a:r>
            <a:r>
              <a:rPr lang="en-US" sz="1200" dirty="0"/>
              <a:t> </a:t>
            </a:r>
            <a:r>
              <a:rPr lang="en-US" sz="1200" dirty="0" err="1"/>
              <a:t>predmetima</a:t>
            </a:r>
            <a:r>
              <a:rPr lang="en-US" sz="1200" dirty="0"/>
              <a:t> je </a:t>
            </a:r>
            <a:r>
              <a:rPr lang="en-US" sz="1200" dirty="0" err="1"/>
              <a:t>očiglednija</a:t>
            </a:r>
            <a:r>
              <a:rPr lang="en-US" sz="1200" dirty="0"/>
              <a:t> </a:t>
            </a:r>
            <a:r>
              <a:rPr lang="en-US" sz="1200" dirty="0" err="1"/>
              <a:t>i</a:t>
            </a:r>
            <a:r>
              <a:rPr lang="en-US" sz="1200" dirty="0"/>
              <a:t> </a:t>
            </a:r>
            <a:r>
              <a:rPr lang="en-US" sz="1200" dirty="0" err="1"/>
              <a:t>prisutnija</a:t>
            </a:r>
            <a:r>
              <a:rPr lang="en-US" sz="1200" dirty="0"/>
              <a:t>. </a:t>
            </a:r>
            <a:r>
              <a:rPr lang="sr-Latn-ME" sz="1200" dirty="0" smtClean="0"/>
              <a:t> </a:t>
            </a:r>
            <a:r>
              <a:rPr lang="en-US" sz="1200" dirty="0" smtClean="0"/>
              <a:t>U </a:t>
            </a:r>
            <a:r>
              <a:rPr lang="en-US" sz="1200" dirty="0" err="1"/>
              <a:t>dobru</a:t>
            </a:r>
            <a:r>
              <a:rPr lang="en-US" sz="1200" dirty="0"/>
              <a:t> </a:t>
            </a:r>
            <a:r>
              <a:rPr lang="en-US" sz="1200" dirty="0" err="1"/>
              <a:t>organizovanost</a:t>
            </a:r>
            <a:r>
              <a:rPr lang="en-US" sz="1200" dirty="0"/>
              <a:t> </a:t>
            </a:r>
            <a:r>
              <a:rPr lang="en-US" sz="1200" dirty="0" err="1"/>
              <a:t>ovakve</a:t>
            </a:r>
            <a:r>
              <a:rPr lang="en-US" sz="1200" dirty="0"/>
              <a:t> </a:t>
            </a:r>
            <a:r>
              <a:rPr lang="en-US" sz="1200" dirty="0" err="1"/>
              <a:t>nastave</a:t>
            </a:r>
            <a:r>
              <a:rPr lang="en-US" sz="1200" dirty="0"/>
              <a:t> </a:t>
            </a:r>
            <a:r>
              <a:rPr lang="en-US" sz="1200" dirty="0" err="1"/>
              <a:t>uvjerili</a:t>
            </a:r>
            <a:r>
              <a:rPr lang="en-US" sz="1200" dirty="0"/>
              <a:t> </a:t>
            </a:r>
            <a:r>
              <a:rPr lang="en-US" sz="1200" dirty="0" err="1"/>
              <a:t>su</a:t>
            </a:r>
            <a:r>
              <a:rPr lang="en-US" sz="1200" dirty="0"/>
              <a:t> se I </a:t>
            </a:r>
            <a:r>
              <a:rPr lang="en-US" sz="1200" dirty="0" err="1"/>
              <a:t>naši</a:t>
            </a:r>
            <a:r>
              <a:rPr lang="en-US" sz="1200" dirty="0"/>
              <a:t> </a:t>
            </a:r>
            <a:r>
              <a:rPr lang="en-US" sz="1200" dirty="0" err="1"/>
              <a:t>dragi</a:t>
            </a:r>
            <a:r>
              <a:rPr lang="en-US" sz="1200" dirty="0"/>
              <a:t> </a:t>
            </a:r>
            <a:r>
              <a:rPr lang="en-US" sz="1200" dirty="0" err="1"/>
              <a:t>gosti</a:t>
            </a:r>
            <a:r>
              <a:rPr lang="en-US" sz="1200" dirty="0"/>
              <a:t>, Aleksandra </a:t>
            </a:r>
            <a:r>
              <a:rPr lang="en-US" sz="1200" dirty="0" err="1"/>
              <a:t>Vešović</a:t>
            </a:r>
            <a:r>
              <a:rPr lang="en-US" sz="1200" dirty="0"/>
              <a:t> </a:t>
            </a:r>
            <a:r>
              <a:rPr lang="en-US" sz="1200" dirty="0" err="1"/>
              <a:t>Ivanović</a:t>
            </a:r>
            <a:r>
              <a:rPr lang="en-US" sz="1200" dirty="0"/>
              <a:t>  </a:t>
            </a:r>
            <a:r>
              <a:rPr lang="en-US" sz="1200" dirty="0" err="1"/>
              <a:t>iz</a:t>
            </a:r>
            <a:r>
              <a:rPr lang="en-US" sz="1200" dirty="0"/>
              <a:t> </a:t>
            </a:r>
            <a:r>
              <a:rPr lang="en-US" sz="1200" dirty="0" err="1"/>
              <a:t>Zavoda</a:t>
            </a:r>
            <a:r>
              <a:rPr lang="en-US" sz="1200" dirty="0"/>
              <a:t> </a:t>
            </a:r>
            <a:r>
              <a:rPr lang="en-US" sz="1200" dirty="0" err="1"/>
              <a:t>za</a:t>
            </a:r>
            <a:r>
              <a:rPr lang="en-US" sz="1200" dirty="0"/>
              <a:t> </a:t>
            </a:r>
            <a:r>
              <a:rPr lang="en-US" sz="1200" dirty="0" err="1"/>
              <a:t>školstvo</a:t>
            </a:r>
            <a:r>
              <a:rPr lang="en-US" sz="1200" dirty="0"/>
              <a:t> </a:t>
            </a:r>
            <a:r>
              <a:rPr lang="en-US" sz="1200" dirty="0" err="1"/>
              <a:t>Crne</a:t>
            </a:r>
            <a:r>
              <a:rPr lang="en-US" sz="1200" dirty="0"/>
              <a:t> Gore I </a:t>
            </a:r>
            <a:r>
              <a:rPr lang="en-US" sz="1200" dirty="0" err="1"/>
              <a:t>Nađa</a:t>
            </a:r>
            <a:r>
              <a:rPr lang="en-US" sz="1200" dirty="0"/>
              <a:t> </a:t>
            </a:r>
            <a:r>
              <a:rPr lang="en-US" sz="1200" dirty="0" err="1"/>
              <a:t>Durković</a:t>
            </a:r>
            <a:r>
              <a:rPr lang="en-US" sz="1200" dirty="0"/>
              <a:t> </a:t>
            </a:r>
            <a:r>
              <a:rPr lang="en-US" sz="1200" dirty="0" err="1"/>
              <a:t>iz</a:t>
            </a:r>
            <a:r>
              <a:rPr lang="en-US" sz="1200" dirty="0"/>
              <a:t> </a:t>
            </a:r>
            <a:r>
              <a:rPr lang="en-US" sz="1200" dirty="0" err="1"/>
              <a:t>Zavoda</a:t>
            </a:r>
            <a:r>
              <a:rPr lang="en-US" sz="1200" dirty="0"/>
              <a:t> </a:t>
            </a:r>
            <a:r>
              <a:rPr lang="en-US" sz="1200" dirty="0" err="1"/>
              <a:t>za</a:t>
            </a:r>
            <a:r>
              <a:rPr lang="en-US" sz="1200" dirty="0"/>
              <a:t> </a:t>
            </a:r>
            <a:r>
              <a:rPr lang="en-US" sz="1200" dirty="0" err="1"/>
              <a:t>udžbenike</a:t>
            </a:r>
            <a:r>
              <a:rPr lang="en-US" sz="1200" dirty="0"/>
              <a:t> </a:t>
            </a:r>
            <a:r>
              <a:rPr lang="en-US" sz="1200" dirty="0" err="1"/>
              <a:t>Crne</a:t>
            </a:r>
            <a:r>
              <a:rPr lang="en-US" sz="1200" dirty="0"/>
              <a:t> Gore. </a:t>
            </a:r>
          </a:p>
        </p:txBody>
      </p:sp>
      <p:sp>
        <p:nvSpPr>
          <p:cNvPr id="3" name="Rectangle 2"/>
          <p:cNvSpPr/>
          <p:nvPr/>
        </p:nvSpPr>
        <p:spPr>
          <a:xfrm>
            <a:off x="721390" y="3473233"/>
            <a:ext cx="5603210" cy="830997"/>
          </a:xfrm>
          <a:prstGeom prst="rect">
            <a:avLst/>
          </a:prstGeom>
        </p:spPr>
        <p:txBody>
          <a:bodyPr wrap="square">
            <a:spAutoFit/>
          </a:bodyPr>
          <a:lstStyle/>
          <a:p>
            <a:r>
              <a:rPr lang="en-US" sz="1200" dirty="0"/>
              <a:t>One </a:t>
            </a:r>
            <a:r>
              <a:rPr lang="en-US" sz="1200" dirty="0" err="1"/>
              <a:t>su</a:t>
            </a:r>
            <a:r>
              <a:rPr lang="en-US" sz="1200" dirty="0"/>
              <a:t> </a:t>
            </a:r>
            <a:r>
              <a:rPr lang="en-US" sz="1200" dirty="0" err="1"/>
              <a:t>naime</a:t>
            </a:r>
            <a:r>
              <a:rPr lang="en-US" sz="1200" dirty="0"/>
              <a:t> </a:t>
            </a:r>
            <a:r>
              <a:rPr lang="en-US" sz="1200" dirty="0" err="1"/>
              <a:t>prisustvovale</a:t>
            </a:r>
            <a:r>
              <a:rPr lang="en-US" sz="1200" dirty="0"/>
              <a:t> </a:t>
            </a:r>
            <a:r>
              <a:rPr lang="en-US" sz="1200" dirty="0" err="1"/>
              <a:t>jednom</a:t>
            </a:r>
            <a:r>
              <a:rPr lang="en-US" sz="1200" dirty="0"/>
              <a:t> od </a:t>
            </a:r>
            <a:r>
              <a:rPr lang="en-US" sz="1200" dirty="0" err="1"/>
              <a:t>oglednih</a:t>
            </a:r>
            <a:r>
              <a:rPr lang="en-US" sz="1200" dirty="0"/>
              <a:t> </a:t>
            </a:r>
            <a:r>
              <a:rPr lang="en-US" sz="1200" dirty="0" err="1"/>
              <a:t>časova</a:t>
            </a:r>
            <a:r>
              <a:rPr lang="en-US" sz="1200" dirty="0"/>
              <a:t> </a:t>
            </a:r>
            <a:r>
              <a:rPr lang="en-US" sz="1200" dirty="0" err="1"/>
              <a:t>sprovedenih</a:t>
            </a:r>
            <a:r>
              <a:rPr lang="en-US" sz="1200" dirty="0"/>
              <a:t> u </a:t>
            </a:r>
            <a:r>
              <a:rPr lang="en-US" sz="1200" dirty="0" err="1"/>
              <a:t>našoj</a:t>
            </a:r>
            <a:r>
              <a:rPr lang="en-US" sz="1200" dirty="0"/>
              <a:t> </a:t>
            </a:r>
            <a:r>
              <a:rPr lang="en-US" sz="1200" dirty="0" err="1"/>
              <a:t>školi</a:t>
            </a:r>
            <a:r>
              <a:rPr lang="en-US" sz="1200" dirty="0"/>
              <a:t>. </a:t>
            </a:r>
            <a:r>
              <a:rPr lang="en-US" sz="1200" dirty="0" err="1"/>
              <a:t>Organizator</a:t>
            </a:r>
            <a:r>
              <a:rPr lang="en-US" sz="1200" dirty="0"/>
              <a:t> </a:t>
            </a:r>
            <a:r>
              <a:rPr lang="en-US" sz="1200" dirty="0" err="1"/>
              <a:t>ovog</a:t>
            </a:r>
            <a:r>
              <a:rPr lang="en-US" sz="1200" dirty="0"/>
              <a:t> </a:t>
            </a:r>
            <a:r>
              <a:rPr lang="en-US" sz="1200" dirty="0" err="1"/>
              <a:t>lijepog</a:t>
            </a:r>
            <a:r>
              <a:rPr lang="en-US" sz="1200" dirty="0"/>
              <a:t> </a:t>
            </a:r>
            <a:r>
              <a:rPr lang="en-US" sz="1200" dirty="0" err="1"/>
              <a:t>druženja</a:t>
            </a:r>
            <a:r>
              <a:rPr lang="en-US" sz="1200" dirty="0"/>
              <a:t> je </a:t>
            </a:r>
            <a:r>
              <a:rPr lang="en-US" sz="1200" dirty="0" err="1"/>
              <a:t>profesorica</a:t>
            </a:r>
            <a:r>
              <a:rPr lang="en-US" sz="1200" dirty="0"/>
              <a:t> Irena </a:t>
            </a:r>
            <a:r>
              <a:rPr lang="en-US" sz="1200" dirty="0" err="1"/>
              <a:t>Mugoša</a:t>
            </a:r>
            <a:r>
              <a:rPr lang="en-US" sz="1200" dirty="0"/>
              <a:t> </a:t>
            </a:r>
            <a:r>
              <a:rPr lang="en-US" sz="1200" dirty="0" err="1"/>
              <a:t>koja</a:t>
            </a:r>
            <a:r>
              <a:rPr lang="en-US" sz="1200" dirty="0"/>
              <a:t> je u </a:t>
            </a:r>
            <a:r>
              <a:rPr lang="en-US" sz="1200" dirty="0" err="1"/>
              <a:t>odjeljenju</a:t>
            </a:r>
            <a:r>
              <a:rPr lang="en-US" sz="1200" dirty="0"/>
              <a:t> VII-b </a:t>
            </a:r>
            <a:r>
              <a:rPr lang="en-US" sz="1200" dirty="0" err="1"/>
              <a:t>sprovela</a:t>
            </a:r>
            <a:r>
              <a:rPr lang="en-US" sz="1200" dirty="0"/>
              <a:t> </a:t>
            </a:r>
            <a:r>
              <a:rPr lang="en-US" sz="1200" dirty="0" err="1"/>
              <a:t>istraživanje</a:t>
            </a:r>
            <a:r>
              <a:rPr lang="en-US" sz="1200" dirty="0"/>
              <a:t>: </a:t>
            </a:r>
            <a:r>
              <a:rPr lang="en-US" sz="1200" b="1" dirty="0" err="1"/>
              <a:t>Kako</a:t>
            </a:r>
            <a:r>
              <a:rPr lang="en-US" sz="1200" b="1" dirty="0"/>
              <a:t> </a:t>
            </a:r>
            <a:r>
              <a:rPr lang="en-US" sz="1200" b="1" dirty="0" err="1"/>
              <a:t>pomoći</a:t>
            </a:r>
            <a:r>
              <a:rPr lang="en-US" sz="1200" b="1" dirty="0"/>
              <a:t> </a:t>
            </a:r>
            <a:r>
              <a:rPr lang="en-US" sz="1200" b="1" dirty="0" err="1"/>
              <a:t>učenicima</a:t>
            </a:r>
            <a:r>
              <a:rPr lang="en-US" sz="1200" b="1" dirty="0"/>
              <a:t> da </a:t>
            </a:r>
            <a:r>
              <a:rPr lang="en-US" sz="1200" b="1" dirty="0" err="1"/>
              <a:t>lakše</a:t>
            </a:r>
            <a:r>
              <a:rPr lang="en-US" sz="1200" b="1" dirty="0"/>
              <a:t> </a:t>
            </a:r>
            <a:r>
              <a:rPr lang="en-US" sz="1200" b="1" dirty="0" err="1"/>
              <a:t>stvaraju</a:t>
            </a:r>
            <a:r>
              <a:rPr lang="en-US" sz="1200" b="1" dirty="0"/>
              <a:t> </a:t>
            </a:r>
            <a:r>
              <a:rPr lang="en-US" sz="1200" b="1" dirty="0" err="1"/>
              <a:t>usmene</a:t>
            </a:r>
            <a:r>
              <a:rPr lang="en-US" sz="1200" b="1" dirty="0"/>
              <a:t> </a:t>
            </a:r>
            <a:endParaRPr lang="sr-Latn-ME" sz="1200" b="1" dirty="0" smtClean="0"/>
          </a:p>
          <a:p>
            <a:r>
              <a:rPr lang="en-US" sz="1200" b="1" dirty="0" err="1" smtClean="0"/>
              <a:t>i</a:t>
            </a:r>
            <a:r>
              <a:rPr lang="en-US" sz="1200" b="1" dirty="0" smtClean="0"/>
              <a:t> </a:t>
            </a:r>
            <a:r>
              <a:rPr lang="en-US" sz="1200" b="1" dirty="0" err="1"/>
              <a:t>pismene</a:t>
            </a:r>
            <a:r>
              <a:rPr lang="en-US" sz="1200" b="1" dirty="0"/>
              <a:t> </a:t>
            </a:r>
            <a:r>
              <a:rPr lang="en-US" sz="1200" b="1" dirty="0" err="1"/>
              <a:t>umjetničke</a:t>
            </a:r>
            <a:r>
              <a:rPr lang="en-US" sz="1200" b="1" dirty="0"/>
              <a:t> </a:t>
            </a:r>
            <a:r>
              <a:rPr lang="en-US" sz="1200" b="1" dirty="0" err="1"/>
              <a:t>i</a:t>
            </a:r>
            <a:r>
              <a:rPr lang="en-US" sz="1200" b="1" dirty="0"/>
              <a:t> </a:t>
            </a:r>
            <a:r>
              <a:rPr lang="en-US" sz="1200" b="1" dirty="0" err="1"/>
              <a:t>neumjetničke</a:t>
            </a:r>
            <a:r>
              <a:rPr lang="en-US" sz="1200" b="1" dirty="0"/>
              <a:t> </a:t>
            </a:r>
            <a:r>
              <a:rPr lang="en-US" sz="1200" b="1" dirty="0" err="1"/>
              <a:t>tekstove</a:t>
            </a:r>
            <a:r>
              <a:rPr lang="en-US" sz="1200" b="1" dirty="0"/>
              <a:t>.</a:t>
            </a:r>
            <a:r>
              <a:rPr lang="en-US" sz="1200" dirty="0"/>
              <a:t> </a:t>
            </a:r>
          </a:p>
        </p:txBody>
      </p:sp>
      <p:sp>
        <p:nvSpPr>
          <p:cNvPr id="4" name="Rectangle 3"/>
          <p:cNvSpPr/>
          <p:nvPr/>
        </p:nvSpPr>
        <p:spPr>
          <a:xfrm>
            <a:off x="381668" y="6172200"/>
            <a:ext cx="6019132" cy="646331"/>
          </a:xfrm>
          <a:prstGeom prst="rect">
            <a:avLst/>
          </a:prstGeom>
        </p:spPr>
        <p:txBody>
          <a:bodyPr wrap="square">
            <a:spAutoFit/>
          </a:bodyPr>
          <a:lstStyle/>
          <a:p>
            <a:r>
              <a:rPr lang="en-US" sz="1200" dirty="0" err="1" smtClean="0"/>
              <a:t>Cilj</a:t>
            </a:r>
            <a:r>
              <a:rPr lang="en-US" sz="1200" dirty="0" smtClean="0"/>
              <a:t> </a:t>
            </a:r>
            <a:r>
              <a:rPr lang="en-US" sz="1200" dirty="0" err="1"/>
              <a:t>projekta</a:t>
            </a:r>
            <a:r>
              <a:rPr lang="en-US" sz="1200" dirty="0"/>
              <a:t> je bio da </a:t>
            </a:r>
            <a:r>
              <a:rPr lang="en-US" sz="1200" dirty="0" err="1"/>
              <a:t>dođemo</a:t>
            </a:r>
            <a:r>
              <a:rPr lang="en-US" sz="1200" dirty="0"/>
              <a:t> do </a:t>
            </a:r>
            <a:r>
              <a:rPr lang="en-US" sz="1200" dirty="0" err="1"/>
              <a:t>modela</a:t>
            </a:r>
            <a:r>
              <a:rPr lang="en-US" sz="1200" dirty="0"/>
              <a:t> </a:t>
            </a:r>
            <a:r>
              <a:rPr lang="en-US" sz="1200" dirty="0" err="1"/>
              <a:t>kako</a:t>
            </a:r>
            <a:r>
              <a:rPr lang="en-US" sz="1200" dirty="0"/>
              <a:t> </a:t>
            </a:r>
            <a:r>
              <a:rPr lang="en-US" sz="1200" dirty="0" err="1"/>
              <a:t>kvalitetno</a:t>
            </a:r>
            <a:r>
              <a:rPr lang="en-US" sz="1200" dirty="0"/>
              <a:t> </a:t>
            </a:r>
            <a:r>
              <a:rPr lang="en-US" sz="1200" dirty="0" err="1"/>
              <a:t>i</a:t>
            </a:r>
            <a:r>
              <a:rPr lang="en-US" sz="1200" dirty="0"/>
              <a:t> </a:t>
            </a:r>
            <a:r>
              <a:rPr lang="en-US" sz="1200" dirty="0" err="1"/>
              <a:t>uspješno</a:t>
            </a:r>
            <a:r>
              <a:rPr lang="en-US" sz="1200" dirty="0"/>
              <a:t> </a:t>
            </a:r>
            <a:r>
              <a:rPr lang="en-US" sz="1200" dirty="0" err="1"/>
              <a:t>napisati</a:t>
            </a:r>
            <a:r>
              <a:rPr lang="en-US" sz="1200" dirty="0"/>
              <a:t> </a:t>
            </a:r>
            <a:r>
              <a:rPr lang="en-US" sz="1200" dirty="0" err="1"/>
              <a:t>tekst</a:t>
            </a:r>
            <a:r>
              <a:rPr lang="en-US" sz="1200" dirty="0"/>
              <a:t>, da </a:t>
            </a:r>
            <a:r>
              <a:rPr lang="en-US" sz="1200" dirty="0" err="1"/>
              <a:t>uočimo</a:t>
            </a:r>
            <a:r>
              <a:rPr lang="en-US" sz="1200" dirty="0"/>
              <a:t> </a:t>
            </a:r>
            <a:r>
              <a:rPr lang="en-US" sz="1200" dirty="0" err="1"/>
              <a:t>nedostatke</a:t>
            </a:r>
            <a:r>
              <a:rPr lang="en-US" sz="1200" dirty="0"/>
              <a:t> </a:t>
            </a:r>
            <a:r>
              <a:rPr lang="en-US" sz="1200" dirty="0" err="1"/>
              <a:t>pisanja</a:t>
            </a:r>
            <a:r>
              <a:rPr lang="en-US" sz="1200" dirty="0"/>
              <a:t>, </a:t>
            </a:r>
            <a:r>
              <a:rPr lang="en-US" sz="1200" dirty="0" err="1"/>
              <a:t>stvaramo</a:t>
            </a:r>
            <a:r>
              <a:rPr lang="en-US" sz="1200" dirty="0"/>
              <a:t> </a:t>
            </a:r>
            <a:r>
              <a:rPr lang="en-US" sz="1200" dirty="0" err="1"/>
              <a:t>poboljšane</a:t>
            </a:r>
            <a:r>
              <a:rPr lang="en-US" sz="1200" dirty="0"/>
              <a:t> </a:t>
            </a:r>
            <a:r>
              <a:rPr lang="en-US" sz="1200" dirty="0" err="1"/>
              <a:t>verzije</a:t>
            </a:r>
            <a:r>
              <a:rPr lang="en-US" sz="1200" dirty="0"/>
              <a:t> </a:t>
            </a:r>
            <a:r>
              <a:rPr lang="en-US" sz="1200" dirty="0" err="1"/>
              <a:t>prvobitnog</a:t>
            </a:r>
            <a:r>
              <a:rPr lang="en-US" sz="1200" dirty="0"/>
              <a:t> </a:t>
            </a:r>
            <a:r>
              <a:rPr lang="en-US" sz="1200" dirty="0" err="1"/>
              <a:t>teksta</a:t>
            </a:r>
            <a:r>
              <a:rPr lang="en-US" sz="1200" dirty="0"/>
              <a:t> </a:t>
            </a:r>
            <a:r>
              <a:rPr lang="en-US" sz="1200" dirty="0" err="1"/>
              <a:t>na</a:t>
            </a:r>
            <a:r>
              <a:rPr lang="en-US" sz="1200" dirty="0"/>
              <a:t> </a:t>
            </a:r>
            <a:r>
              <a:rPr lang="en-US" sz="1200" dirty="0" err="1"/>
              <a:t>osnovu</a:t>
            </a:r>
            <a:r>
              <a:rPr lang="en-US" sz="1200" dirty="0"/>
              <a:t> </a:t>
            </a:r>
            <a:r>
              <a:rPr lang="en-US" sz="1200" dirty="0" err="1"/>
              <a:t>zajednički</a:t>
            </a:r>
            <a:r>
              <a:rPr lang="en-US" sz="1200" dirty="0"/>
              <a:t> </a:t>
            </a:r>
            <a:r>
              <a:rPr lang="en-US" sz="1200" dirty="0" err="1"/>
              <a:t>uočenih</a:t>
            </a:r>
            <a:r>
              <a:rPr lang="en-US" sz="1200" dirty="0"/>
              <a:t> </a:t>
            </a:r>
            <a:r>
              <a:rPr lang="en-US" sz="1200" dirty="0" err="1"/>
              <a:t>nedostataka</a:t>
            </a:r>
            <a:r>
              <a:rPr lang="en-US" sz="1200" dirty="0"/>
              <a:t>. </a:t>
            </a:r>
          </a:p>
        </p:txBody>
      </p:sp>
      <p:sp>
        <p:nvSpPr>
          <p:cNvPr id="5" name="Rectangle 4"/>
          <p:cNvSpPr/>
          <p:nvPr/>
        </p:nvSpPr>
        <p:spPr>
          <a:xfrm>
            <a:off x="4964333" y="4304231"/>
            <a:ext cx="1605654" cy="1754326"/>
          </a:xfrm>
          <a:prstGeom prst="rect">
            <a:avLst/>
          </a:prstGeom>
        </p:spPr>
        <p:txBody>
          <a:bodyPr wrap="square">
            <a:spAutoFit/>
          </a:bodyPr>
          <a:lstStyle/>
          <a:p>
            <a:r>
              <a:rPr lang="en-US" sz="1200" dirty="0" err="1"/>
              <a:t>Ideja</a:t>
            </a:r>
            <a:r>
              <a:rPr lang="en-US" sz="1200" dirty="0"/>
              <a:t> </a:t>
            </a:r>
            <a:r>
              <a:rPr lang="en-US" sz="1200" dirty="0" err="1"/>
              <a:t>za</a:t>
            </a:r>
            <a:r>
              <a:rPr lang="en-US" sz="1200" dirty="0"/>
              <a:t> </a:t>
            </a:r>
            <a:r>
              <a:rPr lang="en-US" sz="1200" dirty="0" err="1"/>
              <a:t>ovaj</a:t>
            </a:r>
            <a:r>
              <a:rPr lang="en-US" sz="1200" dirty="0"/>
              <a:t> </a:t>
            </a:r>
            <a:r>
              <a:rPr lang="en-US" sz="1200" dirty="0" err="1"/>
              <a:t>projekat</a:t>
            </a:r>
            <a:r>
              <a:rPr lang="en-US" sz="1200" dirty="0"/>
              <a:t> </a:t>
            </a:r>
            <a:r>
              <a:rPr lang="en-US" sz="1200" dirty="0" err="1"/>
              <a:t>proistekla</a:t>
            </a:r>
            <a:r>
              <a:rPr lang="en-US" sz="1200" dirty="0"/>
              <a:t> je </a:t>
            </a:r>
            <a:r>
              <a:rPr lang="en-US" sz="1200" dirty="0" err="1"/>
              <a:t>sa</a:t>
            </a:r>
            <a:r>
              <a:rPr lang="en-US" sz="1200" dirty="0"/>
              <a:t> </a:t>
            </a:r>
            <a:r>
              <a:rPr lang="en-US" sz="1200" dirty="0" err="1"/>
              <a:t>seminara</a:t>
            </a:r>
            <a:r>
              <a:rPr lang="en-US" sz="1200" dirty="0"/>
              <a:t> </a:t>
            </a:r>
            <a:r>
              <a:rPr lang="en-US" sz="1200" dirty="0" err="1"/>
              <a:t>koji</a:t>
            </a:r>
            <a:r>
              <a:rPr lang="en-US" sz="1200" dirty="0"/>
              <a:t> je u </a:t>
            </a:r>
            <a:r>
              <a:rPr lang="en-US" sz="1200" dirty="0" err="1"/>
              <a:t>Zavodu</a:t>
            </a:r>
            <a:r>
              <a:rPr lang="en-US" sz="1200" dirty="0"/>
              <a:t> </a:t>
            </a:r>
            <a:r>
              <a:rPr lang="en-US" sz="1200" dirty="0" err="1"/>
              <a:t>za</a:t>
            </a:r>
            <a:r>
              <a:rPr lang="en-US" sz="1200" dirty="0"/>
              <a:t> </a:t>
            </a:r>
            <a:r>
              <a:rPr lang="en-US" sz="1200" dirty="0" err="1"/>
              <a:t>školstvo</a:t>
            </a:r>
            <a:r>
              <a:rPr lang="en-US" sz="1200" dirty="0"/>
              <a:t> </a:t>
            </a:r>
            <a:r>
              <a:rPr lang="en-US" sz="1200" dirty="0" err="1"/>
              <a:t>Crne</a:t>
            </a:r>
            <a:r>
              <a:rPr lang="en-US" sz="1200" dirty="0"/>
              <a:t> Gore </a:t>
            </a:r>
            <a:r>
              <a:rPr lang="en-US" sz="1200" dirty="0" err="1"/>
              <a:t>pokrenula</a:t>
            </a:r>
            <a:r>
              <a:rPr lang="en-US" sz="1200" dirty="0"/>
              <a:t> </a:t>
            </a:r>
            <a:r>
              <a:rPr lang="en-US" sz="1200" dirty="0" err="1"/>
              <a:t>i</a:t>
            </a:r>
            <a:r>
              <a:rPr lang="en-US" sz="1200" dirty="0"/>
              <a:t> </a:t>
            </a:r>
            <a:r>
              <a:rPr lang="en-US" sz="1200" dirty="0" err="1"/>
              <a:t>realizovala</a:t>
            </a:r>
            <a:r>
              <a:rPr lang="en-US" sz="1200" dirty="0"/>
              <a:t> </a:t>
            </a:r>
            <a:r>
              <a:rPr lang="en-US" sz="1200" dirty="0" err="1"/>
              <a:t>ekipa</a:t>
            </a:r>
            <a:r>
              <a:rPr lang="en-US" sz="1200" dirty="0"/>
              <a:t> </a:t>
            </a:r>
            <a:r>
              <a:rPr lang="en-US" sz="1200" dirty="0" err="1"/>
              <a:t>stručnjaka</a:t>
            </a:r>
            <a:r>
              <a:rPr lang="en-US" sz="1200" dirty="0"/>
              <a:t> u </a:t>
            </a:r>
            <a:r>
              <a:rPr lang="en-US" sz="1200" dirty="0" err="1"/>
              <a:t>periodu</a:t>
            </a:r>
            <a:r>
              <a:rPr lang="en-US" sz="1200" dirty="0"/>
              <a:t> </a:t>
            </a:r>
            <a:r>
              <a:rPr lang="en-US" sz="1200" dirty="0" err="1"/>
              <a:t>oktobar</a:t>
            </a:r>
            <a:r>
              <a:rPr lang="en-US" sz="1200" dirty="0"/>
              <a:t> 2011 – </a:t>
            </a:r>
            <a:r>
              <a:rPr lang="en-US" sz="1200" dirty="0" err="1"/>
              <a:t>novembar</a:t>
            </a:r>
            <a:r>
              <a:rPr lang="en-US" sz="1200" dirty="0"/>
              <a:t> 2012.</a:t>
            </a:r>
          </a:p>
        </p:txBody>
      </p:sp>
    </p:spTree>
    <p:extLst>
      <p:ext uri="{BB962C8B-B14F-4D97-AF65-F5344CB8AC3E}">
        <p14:creationId xmlns:p14="http://schemas.microsoft.com/office/powerpoint/2010/main" val="31176998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FFB9"/>
            </a:gs>
            <a:gs pos="50000">
              <a:srgbClr val="FFFFB9"/>
            </a:gs>
            <a:gs pos="100000">
              <a:schemeClr val="bg1"/>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345363" y="490194"/>
            <a:ext cx="3276600" cy="1938992"/>
          </a:xfrm>
          <a:prstGeom prst="rect">
            <a:avLst/>
          </a:prstGeom>
        </p:spPr>
        <p:txBody>
          <a:bodyPr wrap="square">
            <a:spAutoFit/>
          </a:bodyPr>
          <a:lstStyle/>
          <a:p>
            <a:pPr algn="just"/>
            <a:r>
              <a:rPr lang="sr-Latn-ME" sz="1200" dirty="0"/>
              <a:t> </a:t>
            </a:r>
            <a:endParaRPr lang="en-US" sz="1200" dirty="0"/>
          </a:p>
          <a:p>
            <a:pPr algn="just"/>
            <a:r>
              <a:rPr lang="sr-Latn-ME" sz="1200" dirty="0" smtClean="0"/>
              <a:t>    </a:t>
            </a:r>
            <a:r>
              <a:rPr lang="sr-Latn-ME" sz="1200" b="1" dirty="0" smtClean="0"/>
              <a:t>Ponovo </a:t>
            </a:r>
            <a:r>
              <a:rPr lang="sr-Latn-ME" sz="1200" b="1" dirty="0"/>
              <a:t>najuspješniji</a:t>
            </a:r>
            <a:r>
              <a:rPr lang="sr-Latn-ME" sz="1200" b="1" dirty="0" smtClean="0"/>
              <a:t>!!!</a:t>
            </a:r>
            <a:endParaRPr lang="sr-Latn-ME" sz="1200" b="1" dirty="0"/>
          </a:p>
          <a:p>
            <a:pPr algn="just"/>
            <a:r>
              <a:rPr lang="sr-Latn-ME" sz="1200" dirty="0"/>
              <a:t> </a:t>
            </a:r>
            <a:r>
              <a:rPr lang="sr-Latn-ME" sz="1200" dirty="0"/>
              <a:t> </a:t>
            </a:r>
            <a:r>
              <a:rPr lang="sr-Latn-ME" sz="1200" dirty="0" smtClean="0"/>
              <a:t>  </a:t>
            </a:r>
            <a:r>
              <a:rPr lang="sr-Latn-ME" sz="1200" dirty="0" smtClean="0"/>
              <a:t>Na </a:t>
            </a:r>
            <a:r>
              <a:rPr lang="sr-Latn-ME" sz="1200" dirty="0"/>
              <a:t>univerzitetu UDG se svake godine održava manifestacija ,,Otvoreni dani nauke“. Naši učenici su za pokazano znanje na kvizu u okviru IT manifestacije ,,Fabrika znanja“ ostvarili izuzetne reezultate i osvojili vrijedne nagrade (mobilne telefone i računar). Izuzetno smo ponosni na učenike:</a:t>
            </a:r>
            <a:endParaRPr lang="en-US" sz="1200" dirty="0"/>
          </a:p>
          <a:p>
            <a:pPr algn="just"/>
            <a:r>
              <a:rPr lang="sr-Latn-ME" sz="1200" dirty="0"/>
              <a:t> </a:t>
            </a:r>
            <a:endParaRPr lang="en-US" sz="1200"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86199" y="337066"/>
            <a:ext cx="2639558" cy="1794164"/>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76800" y="4525094"/>
            <a:ext cx="1347737" cy="2043918"/>
          </a:xfrm>
        </p:spPr>
      </p:pic>
      <p:sp>
        <p:nvSpPr>
          <p:cNvPr id="9" name="Rectangle 8"/>
          <p:cNvSpPr/>
          <p:nvPr/>
        </p:nvSpPr>
        <p:spPr>
          <a:xfrm>
            <a:off x="377891" y="4473706"/>
            <a:ext cx="4175314" cy="2123658"/>
          </a:xfrm>
          <a:prstGeom prst="rect">
            <a:avLst/>
          </a:prstGeom>
        </p:spPr>
        <p:txBody>
          <a:bodyPr wrap="square">
            <a:spAutoFit/>
          </a:bodyPr>
          <a:lstStyle/>
          <a:p>
            <a:r>
              <a:rPr lang="sr-Latn-ME" sz="1200" dirty="0" smtClean="0"/>
              <a:t>   </a:t>
            </a:r>
            <a:r>
              <a:rPr lang="sr-Latn-ME" sz="1200" b="1" dirty="0" smtClean="0"/>
              <a:t>Muzika je njegov život!!!</a:t>
            </a:r>
          </a:p>
          <a:p>
            <a:r>
              <a:rPr lang="sr-Latn-ME" sz="1200" dirty="0"/>
              <a:t> </a:t>
            </a:r>
            <a:r>
              <a:rPr lang="sr-Latn-ME" sz="1200" dirty="0" smtClean="0"/>
              <a:t>  </a:t>
            </a:r>
            <a:r>
              <a:rPr lang="sr-Latn-ME" sz="1200" dirty="0" smtClean="0"/>
              <a:t>Učenik </a:t>
            </a:r>
            <a:r>
              <a:rPr lang="sr-Latn-ME" sz="1200" dirty="0"/>
              <a:t>V razreda, Vedran Galičić, nedavno se vratio sa Međunarodnog festivala gitare „Guitar Art Festival“, održanog od 12. Do 17. marta 2013. godine u Beogradu. Ovaj festival predstavlja profesionalnu i stručnu manifestaciju koja svake godine okuplja klasične i ostale gitariste svih profila. Ove godine učestvovalo je oko 180 gitarista iz 13 zemalja. U svojoj kategoriji naš učenik je osvojio peto mjesto što je za svaku pohvalu. Inače Vedran je na prošlogodišnjem Državnom takmičenju „Festivalu mladih muzičara“ osvojio prvo mjesto i svojoj školi donio Zlatnu liru. </a:t>
            </a:r>
            <a:endParaRPr lang="en-US" sz="1200" dirty="0"/>
          </a:p>
        </p:txBody>
      </p:sp>
      <p:pic>
        <p:nvPicPr>
          <p:cNvPr id="10"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620" y="2461843"/>
            <a:ext cx="1758485" cy="1874176"/>
          </a:xfrm>
          <a:prstGeom prst="rect">
            <a:avLst/>
          </a:prstGeom>
        </p:spPr>
      </p:pic>
      <p:sp>
        <p:nvSpPr>
          <p:cNvPr id="11" name="Rectangle 10"/>
          <p:cNvSpPr/>
          <p:nvPr/>
        </p:nvSpPr>
        <p:spPr>
          <a:xfrm>
            <a:off x="2286000" y="2461843"/>
            <a:ext cx="4366162" cy="1938992"/>
          </a:xfrm>
          <a:prstGeom prst="rect">
            <a:avLst/>
          </a:prstGeom>
        </p:spPr>
        <p:txBody>
          <a:bodyPr wrap="square">
            <a:spAutoFit/>
          </a:bodyPr>
          <a:lstStyle/>
          <a:p>
            <a:r>
              <a:rPr lang="sr-Latn-ME" sz="1200" dirty="0" smtClean="0"/>
              <a:t> </a:t>
            </a:r>
            <a:r>
              <a:rPr lang="sr-Latn-ME" sz="1200" dirty="0" smtClean="0"/>
              <a:t>   </a:t>
            </a:r>
            <a:r>
              <a:rPr lang="sr-Latn-ME" sz="1200" b="1" dirty="0" smtClean="0"/>
              <a:t>Zlatni </a:t>
            </a:r>
            <a:r>
              <a:rPr lang="sr-Latn-ME" sz="1200" b="1" dirty="0"/>
              <a:t>Lazar </a:t>
            </a:r>
            <a:r>
              <a:rPr lang="sr-Latn-ME" sz="1200" b="1" dirty="0" smtClean="0"/>
              <a:t>Marsenić!!!</a:t>
            </a:r>
            <a:endParaRPr lang="sr-Latn-ME" sz="1200" b="1" dirty="0"/>
          </a:p>
          <a:p>
            <a:r>
              <a:rPr lang="sr-Latn-ME" sz="1200" dirty="0" smtClean="0"/>
              <a:t>    U </a:t>
            </a:r>
            <a:r>
              <a:rPr lang="sr-Latn-ME" sz="1200" dirty="0"/>
              <a:t>Kotoru </a:t>
            </a:r>
            <a:r>
              <a:rPr lang="sr-Latn-ME" sz="1200" dirty="0" smtClean="0"/>
              <a:t>je održano </a:t>
            </a:r>
            <a:r>
              <a:rPr lang="sr-Latn-ME" sz="1200" dirty="0"/>
              <a:t>najmasovnije takmičenje za mlade ljubitelje drevne </a:t>
            </a:r>
            <a:r>
              <a:rPr lang="sr-Latn-ME" sz="1200" dirty="0" smtClean="0"/>
              <a:t>igre Šahovska </a:t>
            </a:r>
            <a:r>
              <a:rPr lang="sr-Latn-ME" sz="1200" dirty="0"/>
              <a:t>budućnost Crne </a:t>
            </a:r>
            <a:r>
              <a:rPr lang="sr-Latn-ME" sz="1200" dirty="0" smtClean="0"/>
              <a:t>Gore. Svega </a:t>
            </a:r>
            <a:r>
              <a:rPr lang="sr-Latn-ME" sz="1200" dirty="0"/>
              <a:t>četiri mjeseca upornog i svakodnevnog rada trebalo je ovom veoma marljivom talentovanom i odličnom učeniku devetog razreda da se okiti zlatnom medaljom na prvom zvaničnom nastupu. On je u kategoriji dječaka do četrnaest godina sa 7,5 poena osvojio prvo mjesto. Inače, Lazar obožava Bobi Fišera, dok mu je omiljeno otvaranje u šahu ,,kraljevska indijska odbrana“. Ova nagrada ga neće zavarati, jer se već uveliko priprema za Omladinsko prvenstvo Crne Gore.</a:t>
            </a:r>
            <a:endParaRPr lang="en-US" sz="1200" dirty="0"/>
          </a:p>
        </p:txBody>
      </p:sp>
      <p:sp>
        <p:nvSpPr>
          <p:cNvPr id="12" name="TextBox 11"/>
          <p:cNvSpPr txBox="1"/>
          <p:nvPr/>
        </p:nvSpPr>
        <p:spPr>
          <a:xfrm>
            <a:off x="782222" y="152400"/>
            <a:ext cx="2404826" cy="461665"/>
          </a:xfrm>
          <a:prstGeom prst="rect">
            <a:avLst/>
          </a:prstGeom>
          <a:noFill/>
        </p:spPr>
        <p:txBody>
          <a:bodyPr wrap="none" rtlCol="0">
            <a:spAutoFit/>
          </a:bodyPr>
          <a:lstStyle/>
          <a:p>
            <a:r>
              <a:rPr lang="sr-Latn-ME" sz="2400" b="1" i="1" dirty="0" smtClean="0"/>
              <a:t>Naši najuspješniji</a:t>
            </a:r>
            <a:endParaRPr lang="en-US" sz="2400" b="1" i="1" dirty="0"/>
          </a:p>
        </p:txBody>
      </p:sp>
      <p:pic>
        <p:nvPicPr>
          <p:cNvPr id="14" name="Content Placeholder 5"/>
          <p:cNvPicPr>
            <a:picLocks noChangeAspect="1"/>
          </p:cNvPicPr>
          <p:nvPr/>
        </p:nvPicPr>
        <p:blipFill rotWithShape="1">
          <a:blip r:embed="rId5" cstate="print">
            <a:extLst>
              <a:ext uri="{28A0092B-C50C-407E-A947-70E740481C1C}">
                <a14:useLocalDpi xmlns:a14="http://schemas.microsoft.com/office/drawing/2010/main" val="0"/>
              </a:ext>
            </a:extLst>
          </a:blip>
          <a:srcRect t="7763"/>
          <a:stretch/>
        </p:blipFill>
        <p:spPr>
          <a:xfrm>
            <a:off x="443848" y="6705600"/>
            <a:ext cx="2743200" cy="1897675"/>
          </a:xfrm>
          <a:prstGeom prst="rect">
            <a:avLst/>
          </a:prstGeom>
        </p:spPr>
      </p:pic>
      <p:sp>
        <p:nvSpPr>
          <p:cNvPr id="15" name="Rectangle 14"/>
          <p:cNvSpPr/>
          <p:nvPr/>
        </p:nvSpPr>
        <p:spPr>
          <a:xfrm>
            <a:off x="3223161" y="6569011"/>
            <a:ext cx="3429000" cy="2308324"/>
          </a:xfrm>
          <a:prstGeom prst="rect">
            <a:avLst/>
          </a:prstGeom>
        </p:spPr>
        <p:txBody>
          <a:bodyPr>
            <a:spAutoFit/>
          </a:bodyPr>
          <a:lstStyle/>
          <a:p>
            <a:r>
              <a:rPr lang="sr-Latn-ME" sz="1200" b="1" dirty="0" smtClean="0"/>
              <a:t>The firstLego league </a:t>
            </a:r>
            <a:r>
              <a:rPr lang="sr-Latn-ME" sz="1200" dirty="0"/>
              <a:t>je međunarodno takmičenje koje se organizuje u osnovnim i srednjim školama. Svake godine u septembru je ponuđena tema koja se fokusira na različite životne teme vezane za </a:t>
            </a:r>
            <a:r>
              <a:rPr lang="sr-Latn-ME" sz="1200" dirty="0" smtClean="0"/>
              <a:t>nauku. Ove </a:t>
            </a:r>
            <a:r>
              <a:rPr lang="sr-Latn-ME" sz="1200" dirty="0"/>
              <a:t>godine zadatak je  napraviti robota sa ciljem poboljšanja kvaliteta života kod starih ljudi.</a:t>
            </a:r>
            <a:endParaRPr lang="en-US" sz="1200" dirty="0"/>
          </a:p>
          <a:p>
            <a:r>
              <a:rPr lang="sr-Latn-ME" sz="1200" dirty="0"/>
              <a:t>Naši učenici, Nikola Lešić, Miljan Stanković, Stefan Bulatović, Damir Popović, David Sič u saradnji sa ICT koordinatorom , Veliborom Ilićem i uvaženim gospodinom  </a:t>
            </a:r>
            <a:r>
              <a:rPr lang="sr-Latn-ME" sz="1200" dirty="0" smtClean="0"/>
              <a:t>Predragom Lešićem  </a:t>
            </a:r>
            <a:r>
              <a:rPr lang="sr-Latn-ME" sz="1200" dirty="0"/>
              <a:t>vrijedno rade i privode kraju projekat koji će predstaviti u OŠ „ Pavle Rovinski“.</a:t>
            </a:r>
            <a:endParaRPr lang="en-US" sz="1200" dirty="0"/>
          </a:p>
        </p:txBody>
      </p:sp>
      <p:sp>
        <p:nvSpPr>
          <p:cNvPr id="16" name="Rectangle 15"/>
          <p:cNvSpPr/>
          <p:nvPr/>
        </p:nvSpPr>
        <p:spPr>
          <a:xfrm>
            <a:off x="345363" y="2152187"/>
            <a:ext cx="6084753" cy="276999"/>
          </a:xfrm>
          <a:prstGeom prst="rect">
            <a:avLst/>
          </a:prstGeom>
        </p:spPr>
        <p:txBody>
          <a:bodyPr wrap="square">
            <a:spAutoFit/>
          </a:bodyPr>
          <a:lstStyle/>
          <a:p>
            <a:pPr algn="just"/>
            <a:r>
              <a:rPr lang="sr-Latn-ME" sz="1200" dirty="0"/>
              <a:t>Danilo Rutović – I </a:t>
            </a:r>
            <a:r>
              <a:rPr lang="sr-Latn-ME" sz="1200" dirty="0" smtClean="0"/>
              <a:t>mjesto, </a:t>
            </a:r>
            <a:r>
              <a:rPr lang="sr-Latn-ME" sz="1200" dirty="0"/>
              <a:t>Lazar Marsenić – II </a:t>
            </a:r>
            <a:r>
              <a:rPr lang="sr-Latn-ME" sz="1200" dirty="0" smtClean="0"/>
              <a:t>mjesto, </a:t>
            </a:r>
            <a:r>
              <a:rPr lang="sr-Latn-ME" sz="1200" dirty="0"/>
              <a:t>Andrija Mkihaljević – III </a:t>
            </a:r>
            <a:r>
              <a:rPr lang="sr-Latn-ME" sz="1200" dirty="0" smtClean="0"/>
              <a:t>mjesto.</a:t>
            </a:r>
            <a:endParaRPr lang="en-US" sz="1200" dirty="0"/>
          </a:p>
        </p:txBody>
      </p:sp>
    </p:spTree>
    <p:extLst>
      <p:ext uri="{BB962C8B-B14F-4D97-AF65-F5344CB8AC3E}">
        <p14:creationId xmlns:p14="http://schemas.microsoft.com/office/powerpoint/2010/main" val="39308829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3132199" y="274463"/>
            <a:ext cx="3518480" cy="2062103"/>
          </a:xfrm>
          <a:prstGeom prst="rect">
            <a:avLst/>
          </a:prstGeom>
        </p:spPr>
        <p:txBody>
          <a:bodyPr wrap="square">
            <a:spAutoFit/>
          </a:bodyPr>
          <a:lstStyle/>
          <a:p>
            <a:r>
              <a:rPr lang="sr-Latn-ME" sz="1600" b="1" i="1" dirty="0"/>
              <a:t> „Uzmi  život u svoje ruke, da to ne bi uradio neko drugi </a:t>
            </a:r>
            <a:r>
              <a:rPr lang="sr-Latn-ME" sz="1600" b="1" i="1" dirty="0" smtClean="0"/>
              <a:t>umjesto tebe</a:t>
            </a:r>
            <a:r>
              <a:rPr lang="sr-Latn-ME" sz="1600" b="1" i="1" dirty="0"/>
              <a:t>“</a:t>
            </a:r>
            <a:endParaRPr lang="en-US" sz="1600" b="1" i="1" dirty="0"/>
          </a:p>
          <a:p>
            <a:r>
              <a:rPr lang="sr-Latn-ME" sz="1200" dirty="0" smtClean="0"/>
              <a:t>   </a:t>
            </a:r>
          </a:p>
          <a:p>
            <a:r>
              <a:rPr lang="sr-Latn-ME" sz="1200" dirty="0"/>
              <a:t> </a:t>
            </a:r>
            <a:r>
              <a:rPr lang="sr-Latn-ME" sz="1200" dirty="0" smtClean="0"/>
              <a:t>  </a:t>
            </a:r>
            <a:r>
              <a:rPr lang="sr-Latn-ME" sz="1200" dirty="0" smtClean="0"/>
              <a:t>U </a:t>
            </a:r>
            <a:r>
              <a:rPr lang="sr-Latn-ME" sz="1200" dirty="0"/>
              <a:t>devetom razredu su održane brojne radionice koje su imale za cilj da nam pomognu u izboru budućeg </a:t>
            </a:r>
            <a:r>
              <a:rPr lang="sr-Latn-ME" sz="1200" dirty="0" smtClean="0"/>
              <a:t>zanimanja. </a:t>
            </a:r>
            <a:r>
              <a:rPr lang="sr-Latn-ME" sz="1200" dirty="0"/>
              <a:t>Učenici su predstavljali svoje željeno zanimanje, procijenjivali vlastite osobine i afinitete </a:t>
            </a:r>
            <a:r>
              <a:rPr lang="sr-Latn-ME" sz="1200" dirty="0" smtClean="0"/>
              <a:t>.Sagledavali </a:t>
            </a:r>
            <a:r>
              <a:rPr lang="sr-Latn-ME" sz="1200" dirty="0"/>
              <a:t>smo  i realno procjenjivali svoje prednosti i nedostatke koje zahtijeva određeno  zanimanje</a:t>
            </a:r>
            <a:r>
              <a:rPr lang="sr-Latn-ME" sz="1200" dirty="0" smtClean="0"/>
              <a:t>.</a:t>
            </a:r>
            <a:endParaRPr lang="en-US" sz="1200" dirty="0"/>
          </a:p>
        </p:txBody>
      </p:sp>
      <p:sp>
        <p:nvSpPr>
          <p:cNvPr id="3" name="TextBox 2"/>
          <p:cNvSpPr txBox="1"/>
          <p:nvPr/>
        </p:nvSpPr>
        <p:spPr>
          <a:xfrm>
            <a:off x="458189" y="7894350"/>
            <a:ext cx="6096000" cy="830997"/>
          </a:xfrm>
          <a:prstGeom prst="rect">
            <a:avLst/>
          </a:prstGeom>
          <a:noFill/>
        </p:spPr>
        <p:txBody>
          <a:bodyPr wrap="square" rtlCol="0">
            <a:spAutoFit/>
          </a:bodyPr>
          <a:lstStyle/>
          <a:p>
            <a:r>
              <a:rPr lang="sr-Latn-ME" sz="1200" dirty="0" smtClean="0"/>
              <a:t>   Projekat </a:t>
            </a:r>
            <a:r>
              <a:rPr lang="sr-Latn-ME" sz="1200" dirty="0" smtClean="0"/>
              <a:t>„Prevencija nasilničkog ponašanja u sportu kod učenika“ u realizaciji NVO-Centra za omladinsku edukaciju. Cilj projekta je prepoznavanje oblika i situaciji koje treba da izbjegavaju djeca, skretanje pažnje na važnost, poznavanje i prepoznavanje različitih oblika nasilničkog ponašanja. Radionice su realizovane u devetom razredu.</a:t>
            </a:r>
            <a:endParaRPr lang="en-US" sz="1200" dirty="0"/>
          </a:p>
        </p:txBody>
      </p:sp>
      <p:sp>
        <p:nvSpPr>
          <p:cNvPr id="4" name="TextBox 3"/>
          <p:cNvSpPr txBox="1"/>
          <p:nvPr/>
        </p:nvSpPr>
        <p:spPr>
          <a:xfrm>
            <a:off x="462642" y="3330357"/>
            <a:ext cx="2641875" cy="1200329"/>
          </a:xfrm>
          <a:prstGeom prst="rect">
            <a:avLst/>
          </a:prstGeom>
          <a:noFill/>
        </p:spPr>
        <p:txBody>
          <a:bodyPr wrap="square" rtlCol="0">
            <a:spAutoFit/>
          </a:bodyPr>
          <a:lstStyle/>
          <a:p>
            <a:r>
              <a:rPr lang="sr-Latn-ME" sz="1200" dirty="0" smtClean="0"/>
              <a:t>   Projekat </a:t>
            </a:r>
            <a:r>
              <a:rPr lang="sr-Latn-ME" sz="1200" dirty="0" smtClean="0"/>
              <a:t>„Servis inkluzivnog obrazovanja“ je podržao Zavod za školstvo Crne Gore. Cilj projekta je podrška učenicima sa teškoćama u čitanju i pisanju. Realizuje se kod učenika nižih razreda.</a:t>
            </a:r>
            <a:endParaRPr lang="en-US" sz="1200" dirty="0"/>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3920" y="533400"/>
            <a:ext cx="2740663" cy="1957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462642" y="2490454"/>
            <a:ext cx="5927271" cy="830997"/>
          </a:xfrm>
          <a:prstGeom prst="rect">
            <a:avLst/>
          </a:prstGeom>
        </p:spPr>
        <p:txBody>
          <a:bodyPr wrap="square">
            <a:spAutoFit/>
          </a:bodyPr>
          <a:lstStyle/>
          <a:p>
            <a:r>
              <a:rPr lang="sr-Latn-ME" sz="1200" dirty="0" smtClean="0"/>
              <a:t>   Vodili </a:t>
            </a:r>
            <a:r>
              <a:rPr lang="sr-Latn-ME" sz="1200" dirty="0"/>
              <a:t>smo intervju sa gostima:  ekonomistom Ninom Kovačević i pravnicom Dijanom Pejović  koje su nam vrlo uspješno približile svoju profesiju i savjetima pomogle da riješimo neke nedoumice u izboru svog budućeg  zanimanja. Hvala im još jednom jer su nam na pravi način dale podršku i ohrabrile nas. </a:t>
            </a:r>
            <a:endParaRPr lang="en-US" sz="1200" dirty="0"/>
          </a:p>
        </p:txBody>
      </p:sp>
      <p:pic>
        <p:nvPicPr>
          <p:cNvPr id="4098" name="Picture 2" descr="C:\Users\Direktor\Desktop\100_13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920" y="4530686"/>
            <a:ext cx="2522021" cy="18915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3034" y="6418123"/>
            <a:ext cx="2667000" cy="461665"/>
          </a:xfrm>
          <a:prstGeom prst="rect">
            <a:avLst/>
          </a:prstGeom>
          <a:noFill/>
        </p:spPr>
        <p:txBody>
          <a:bodyPr wrap="square" rtlCol="0">
            <a:spAutoFit/>
          </a:bodyPr>
          <a:lstStyle/>
          <a:p>
            <a:r>
              <a:rPr lang="sr-Latn-ME" sz="1200" dirty="0" smtClean="0"/>
              <a:t>   Učenici </a:t>
            </a:r>
            <a:r>
              <a:rPr lang="sr-Latn-ME" sz="1200" dirty="0" smtClean="0"/>
              <a:t>VI i VII razreda su </a:t>
            </a:r>
          </a:p>
          <a:p>
            <a:r>
              <a:rPr lang="sr-Latn-ME" sz="1200" dirty="0" smtClean="0"/>
              <a:t>posjetili arheološko naselje Duklju.</a:t>
            </a:r>
            <a:endParaRPr lang="en-US" sz="1200" dirty="0"/>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030336" y="3042613"/>
            <a:ext cx="3446632" cy="22353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132198" y="5873973"/>
            <a:ext cx="3310134" cy="18619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132199" y="5277968"/>
            <a:ext cx="3116202" cy="461665"/>
          </a:xfrm>
          <a:prstGeom prst="rect">
            <a:avLst/>
          </a:prstGeom>
          <a:noFill/>
        </p:spPr>
        <p:txBody>
          <a:bodyPr wrap="square" rtlCol="0">
            <a:spAutoFit/>
          </a:bodyPr>
          <a:lstStyle/>
          <a:p>
            <a:r>
              <a:rPr lang="sr-Latn-ME" sz="1200" dirty="0" smtClean="0"/>
              <a:t>   Fudbalska </a:t>
            </a:r>
            <a:r>
              <a:rPr lang="sr-Latn-ME" sz="1200" dirty="0" smtClean="0"/>
              <a:t>ekipa je osvojila treće mjesto na Opštinskom turniru</a:t>
            </a:r>
            <a:endParaRPr lang="en-US" sz="1200" dirty="0"/>
          </a:p>
        </p:txBody>
      </p:sp>
      <p:sp>
        <p:nvSpPr>
          <p:cNvPr id="11" name="TextBox 10"/>
          <p:cNvSpPr txBox="1"/>
          <p:nvPr/>
        </p:nvSpPr>
        <p:spPr>
          <a:xfrm>
            <a:off x="438462" y="7089591"/>
            <a:ext cx="2719385" cy="830997"/>
          </a:xfrm>
          <a:prstGeom prst="rect">
            <a:avLst/>
          </a:prstGeom>
          <a:noFill/>
        </p:spPr>
        <p:txBody>
          <a:bodyPr wrap="square" rtlCol="0">
            <a:spAutoFit/>
          </a:bodyPr>
          <a:lstStyle/>
          <a:p>
            <a:r>
              <a:rPr lang="sr-Latn-ME" sz="1200" dirty="0" smtClean="0"/>
              <a:t>   Humanitarno </a:t>
            </a:r>
            <a:r>
              <a:rPr lang="sr-Latn-ME" sz="1200" dirty="0" smtClean="0"/>
              <a:t>pravo kao izborni </a:t>
            </a:r>
            <a:r>
              <a:rPr lang="sr-Latn-ME" sz="1200" dirty="0" smtClean="0"/>
              <a:t>predmet pruža mogućnost istraživanja, širenja vidika i upoznavanja različitih kultura.</a:t>
            </a:r>
            <a:endParaRPr lang="en-US" sz="1200" dirty="0"/>
          </a:p>
        </p:txBody>
      </p:sp>
    </p:spTree>
    <p:extLst>
      <p:ext uri="{BB962C8B-B14F-4D97-AF65-F5344CB8AC3E}">
        <p14:creationId xmlns:p14="http://schemas.microsoft.com/office/powerpoint/2010/main" val="8407799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l="-17000" r="-17000"/>
          </a:stretch>
        </a:blipFill>
        <a:effectLst/>
      </p:bgPr>
    </p:bg>
    <p:spTree>
      <p:nvGrpSpPr>
        <p:cNvPr id="1" name=""/>
        <p:cNvGrpSpPr/>
        <p:nvPr/>
      </p:nvGrpSpPr>
      <p:grpSpPr>
        <a:xfrm>
          <a:off x="0" y="0"/>
          <a:ext cx="0" cy="0"/>
          <a:chOff x="0" y="0"/>
          <a:chExt cx="0" cy="0"/>
        </a:xfrm>
      </p:grpSpPr>
      <p:sp>
        <p:nvSpPr>
          <p:cNvPr id="6" name="Rectangle 5"/>
          <p:cNvSpPr/>
          <p:nvPr/>
        </p:nvSpPr>
        <p:spPr>
          <a:xfrm>
            <a:off x="228600" y="609600"/>
            <a:ext cx="6477000" cy="6740307"/>
          </a:xfrm>
          <a:prstGeom prst="rect">
            <a:avLst/>
          </a:prstGeom>
        </p:spPr>
        <p:txBody>
          <a:bodyPr wrap="square">
            <a:spAutoFit/>
          </a:bodyPr>
          <a:lstStyle/>
          <a:p>
            <a:r>
              <a:rPr lang="en-US" sz="1000" b="1" dirty="0"/>
              <a:t>  </a:t>
            </a:r>
            <a:r>
              <a:rPr lang="sr-Latn-ME" sz="1000" dirty="0" smtClean="0"/>
              <a:t>   </a:t>
            </a:r>
            <a:r>
              <a:rPr lang="sr-Latn-CS" sz="1200" dirty="0" smtClean="0"/>
              <a:t>Ž</a:t>
            </a:r>
            <a:r>
              <a:rPr lang="en-US" sz="1200" dirty="0" err="1"/>
              <a:t>elimo</a:t>
            </a:r>
            <a:r>
              <a:rPr lang="en-US" sz="1200" dirty="0"/>
              <a:t> da </a:t>
            </a:r>
            <a:r>
              <a:rPr lang="en-US" sz="1200" dirty="0" err="1"/>
              <a:t>vam</a:t>
            </a:r>
            <a:r>
              <a:rPr lang="en-US" sz="1200" dirty="0"/>
              <a:t> </a:t>
            </a:r>
            <a:r>
              <a:rPr lang="en-US" sz="1200" dirty="0" err="1"/>
              <a:t>prenesemo</a:t>
            </a:r>
            <a:r>
              <a:rPr lang="en-US" sz="1200" dirty="0"/>
              <a:t> </a:t>
            </a:r>
            <a:r>
              <a:rPr lang="en-US" sz="1200" dirty="0" err="1"/>
              <a:t>djelić</a:t>
            </a:r>
            <a:r>
              <a:rPr lang="en-US" sz="1200" dirty="0"/>
              <a:t> </a:t>
            </a:r>
            <a:r>
              <a:rPr lang="en-US" sz="1200" dirty="0" err="1"/>
              <a:t>istraživanja</a:t>
            </a:r>
            <a:r>
              <a:rPr lang="en-US" sz="1200" dirty="0"/>
              <a:t> </a:t>
            </a:r>
            <a:r>
              <a:rPr lang="en-US" sz="1200" dirty="0" err="1"/>
              <a:t>koje</a:t>
            </a:r>
            <a:r>
              <a:rPr lang="en-US" sz="1200" dirty="0"/>
              <a:t> </a:t>
            </a:r>
            <a:r>
              <a:rPr lang="en-US" sz="1200" dirty="0" err="1"/>
              <a:t>smo</a:t>
            </a:r>
            <a:r>
              <a:rPr lang="en-US" sz="1200" dirty="0"/>
              <a:t> </a:t>
            </a:r>
            <a:r>
              <a:rPr lang="en-US" sz="1200" dirty="0" err="1"/>
              <a:t>uradili</a:t>
            </a:r>
            <a:r>
              <a:rPr lang="en-US" sz="1200" dirty="0"/>
              <a:t> </a:t>
            </a:r>
            <a:r>
              <a:rPr lang="en-US" sz="1200" dirty="0" err="1"/>
              <a:t>sa</a:t>
            </a:r>
            <a:r>
              <a:rPr lang="en-US" sz="1200" dirty="0"/>
              <a:t> </a:t>
            </a:r>
            <a:r>
              <a:rPr lang="en-US" sz="1200" dirty="0" err="1" smtClean="0"/>
              <a:t>nastavnicom</a:t>
            </a:r>
            <a:r>
              <a:rPr lang="sr-Latn-ME" sz="1200" dirty="0" smtClean="0"/>
              <a:t>-</a:t>
            </a:r>
            <a:r>
              <a:rPr lang="en-US" sz="1200" dirty="0" err="1" smtClean="0"/>
              <a:t>pripravnicom</a:t>
            </a:r>
            <a:r>
              <a:rPr lang="sr-Latn-ME" sz="1200" dirty="0" smtClean="0"/>
              <a:t> </a:t>
            </a:r>
            <a:r>
              <a:rPr lang="en-US" sz="1200" dirty="0" err="1" smtClean="0"/>
              <a:t>Adelom</a:t>
            </a:r>
            <a:r>
              <a:rPr lang="en-US" sz="1200" dirty="0" smtClean="0"/>
              <a:t> </a:t>
            </a:r>
            <a:r>
              <a:rPr lang="en-US" sz="1200" dirty="0" err="1"/>
              <a:t>Šabotić</a:t>
            </a:r>
            <a:r>
              <a:rPr lang="en-US" sz="1200" dirty="0"/>
              <a:t>.  </a:t>
            </a:r>
            <a:r>
              <a:rPr lang="en-US" sz="1200" dirty="0" err="1"/>
              <a:t>Ovo</a:t>
            </a:r>
            <a:r>
              <a:rPr lang="en-US" sz="1200" dirty="0"/>
              <a:t> je </a:t>
            </a:r>
            <a:r>
              <a:rPr lang="en-US" sz="1200" dirty="0" err="1"/>
              <a:t>bila</a:t>
            </a:r>
            <a:r>
              <a:rPr lang="en-US" sz="1200" dirty="0"/>
              <a:t> </a:t>
            </a:r>
            <a:r>
              <a:rPr lang="en-US" sz="1200" dirty="0" err="1"/>
              <a:t>odli</a:t>
            </a:r>
            <a:r>
              <a:rPr lang="sr-Latn-CS" sz="1200" dirty="0"/>
              <a:t>č</a:t>
            </a:r>
            <a:r>
              <a:rPr lang="en-US" sz="1200" dirty="0" err="1"/>
              <a:t>na</a:t>
            </a:r>
            <a:r>
              <a:rPr lang="en-US" sz="1200" dirty="0"/>
              <a:t> </a:t>
            </a:r>
            <a:r>
              <a:rPr lang="en-US" sz="1200" dirty="0" err="1"/>
              <a:t>prilika</a:t>
            </a:r>
            <a:r>
              <a:rPr lang="en-US" sz="1200" dirty="0"/>
              <a:t> da </a:t>
            </a:r>
            <a:r>
              <a:rPr lang="en-US" sz="1200" dirty="0" err="1"/>
              <a:t>pomognemo</a:t>
            </a:r>
            <a:r>
              <a:rPr lang="en-US" sz="1200" dirty="0"/>
              <a:t> </a:t>
            </a:r>
            <a:r>
              <a:rPr lang="en-US" sz="1200" dirty="0" err="1"/>
              <a:t>sebi</a:t>
            </a:r>
            <a:r>
              <a:rPr lang="en-US" sz="1200" dirty="0"/>
              <a:t> </a:t>
            </a:r>
            <a:r>
              <a:rPr lang="en-US" sz="1200" dirty="0" err="1"/>
              <a:t>i</a:t>
            </a:r>
            <a:r>
              <a:rPr lang="en-US" sz="1200" dirty="0"/>
              <a:t> </a:t>
            </a:r>
            <a:r>
              <a:rPr lang="en-US" sz="1200" dirty="0" err="1"/>
              <a:t>drugima</a:t>
            </a:r>
            <a:r>
              <a:rPr lang="en-US" sz="1200" dirty="0"/>
              <a:t>, da </a:t>
            </a:r>
            <a:r>
              <a:rPr lang="en-US" sz="1200" dirty="0" err="1"/>
              <a:t>prepoznamo</a:t>
            </a:r>
            <a:r>
              <a:rPr lang="en-US" sz="1200" dirty="0"/>
              <a:t> </a:t>
            </a:r>
            <a:r>
              <a:rPr lang="en-US" sz="1200" dirty="0" err="1"/>
              <a:t>i</a:t>
            </a:r>
            <a:r>
              <a:rPr lang="en-US" sz="1200" dirty="0"/>
              <a:t> </a:t>
            </a:r>
            <a:r>
              <a:rPr lang="en-US" sz="1200" dirty="0" err="1"/>
              <a:t>riješimo</a:t>
            </a:r>
            <a:r>
              <a:rPr lang="en-US" sz="1200" dirty="0"/>
              <a:t> </a:t>
            </a:r>
            <a:r>
              <a:rPr lang="en-US" sz="1200" dirty="0" err="1"/>
              <a:t>dileme</a:t>
            </a:r>
            <a:r>
              <a:rPr lang="en-US" sz="1200" dirty="0"/>
              <a:t> </a:t>
            </a:r>
            <a:r>
              <a:rPr lang="en-US" sz="1200" dirty="0" err="1"/>
              <a:t>koje</a:t>
            </a:r>
            <a:r>
              <a:rPr lang="en-US" sz="1200" dirty="0"/>
              <a:t> </a:t>
            </a:r>
            <a:r>
              <a:rPr lang="en-US" sz="1200" dirty="0" err="1"/>
              <a:t>i</a:t>
            </a:r>
            <a:r>
              <a:rPr lang="en-US" sz="1200" dirty="0"/>
              <a:t> </a:t>
            </a:r>
            <a:r>
              <a:rPr lang="en-US" sz="1200" dirty="0" err="1"/>
              <a:t>nas</a:t>
            </a:r>
            <a:r>
              <a:rPr lang="en-US" sz="1200" dirty="0"/>
              <a:t> </a:t>
            </a:r>
            <a:r>
              <a:rPr lang="en-US" sz="1200" dirty="0" err="1"/>
              <a:t>trenutno</a:t>
            </a:r>
            <a:r>
              <a:rPr lang="en-US" sz="1200" dirty="0"/>
              <a:t> mu</a:t>
            </a:r>
            <a:r>
              <a:rPr lang="sr-Latn-CS" sz="1200" dirty="0"/>
              <a:t>č</a:t>
            </a:r>
            <a:r>
              <a:rPr lang="en-US" sz="1200" dirty="0"/>
              <a:t>e. </a:t>
            </a:r>
            <a:r>
              <a:rPr lang="en-US" sz="1200" dirty="0" err="1"/>
              <a:t>Razgovarajući</a:t>
            </a:r>
            <a:r>
              <a:rPr lang="en-US" sz="1200" dirty="0"/>
              <a:t> </a:t>
            </a:r>
            <a:r>
              <a:rPr lang="en-US" sz="1200" dirty="0" err="1"/>
              <a:t>sa</a:t>
            </a:r>
            <a:r>
              <a:rPr lang="en-US" sz="1200" dirty="0"/>
              <a:t> </a:t>
            </a:r>
            <a:r>
              <a:rPr lang="en-US" sz="1200" dirty="0" err="1"/>
              <a:t>vršnjacima</a:t>
            </a:r>
            <a:r>
              <a:rPr lang="en-US" sz="1200" dirty="0"/>
              <a:t>, </a:t>
            </a:r>
            <a:r>
              <a:rPr lang="en-US" sz="1200" dirty="0" err="1"/>
              <a:t>nastavnicima</a:t>
            </a:r>
            <a:r>
              <a:rPr lang="en-US" sz="1200" dirty="0"/>
              <a:t> </a:t>
            </a:r>
            <a:r>
              <a:rPr lang="en-US" sz="1200" dirty="0" err="1"/>
              <a:t>i</a:t>
            </a:r>
            <a:r>
              <a:rPr lang="en-US" sz="1200" dirty="0"/>
              <a:t> </a:t>
            </a:r>
            <a:r>
              <a:rPr lang="en-US" sz="1200" dirty="0" err="1"/>
              <a:t>svojim</a:t>
            </a:r>
            <a:r>
              <a:rPr lang="en-US" sz="1200" dirty="0"/>
              <a:t> </a:t>
            </a:r>
            <a:r>
              <a:rPr lang="en-US" sz="1200" dirty="0" err="1"/>
              <a:t>roditeljima</a:t>
            </a:r>
            <a:r>
              <a:rPr lang="en-US" sz="1200" dirty="0"/>
              <a:t> </a:t>
            </a:r>
            <a:r>
              <a:rPr lang="en-US" sz="1200" dirty="0" err="1"/>
              <a:t>došli</a:t>
            </a:r>
            <a:r>
              <a:rPr lang="en-US" sz="1200" dirty="0"/>
              <a:t> </a:t>
            </a:r>
            <a:r>
              <a:rPr lang="en-US" sz="1200" dirty="0" err="1"/>
              <a:t>smo</a:t>
            </a:r>
            <a:r>
              <a:rPr lang="en-US" sz="1200" dirty="0"/>
              <a:t>, </a:t>
            </a:r>
            <a:r>
              <a:rPr lang="en-US" sz="1200" dirty="0" err="1"/>
              <a:t>kroz</a:t>
            </a:r>
            <a:r>
              <a:rPr lang="en-US" sz="1200" dirty="0"/>
              <a:t> </a:t>
            </a:r>
            <a:r>
              <a:rPr lang="en-US" sz="1200" dirty="0" err="1"/>
              <a:t>timski</a:t>
            </a:r>
            <a:r>
              <a:rPr lang="en-US" sz="1200" dirty="0"/>
              <a:t> rad, do </a:t>
            </a:r>
            <a:r>
              <a:rPr lang="en-US" sz="1200" dirty="0" err="1" smtClean="0"/>
              <a:t>sljedećeg</a:t>
            </a:r>
            <a:r>
              <a:rPr lang="sr-Latn-ME" sz="1200" dirty="0" smtClean="0"/>
              <a:t>:</a:t>
            </a:r>
            <a:endParaRPr lang="en-US" sz="1200" dirty="0"/>
          </a:p>
          <a:p>
            <a:r>
              <a:rPr lang="sr-Latn-ME" sz="1200" dirty="0"/>
              <a:t> </a:t>
            </a:r>
            <a:r>
              <a:rPr lang="en-US" sz="1200" dirty="0" smtClean="0"/>
              <a:t>   </a:t>
            </a:r>
            <a:r>
              <a:rPr lang="en-US" sz="1400" b="1" dirty="0" err="1"/>
              <a:t>Djeca</a:t>
            </a:r>
            <a:r>
              <a:rPr lang="en-US" sz="1400" b="1" dirty="0"/>
              <a:t> </a:t>
            </a:r>
            <a:r>
              <a:rPr lang="en-US" sz="1400" b="1" dirty="0" err="1"/>
              <a:t>i</a:t>
            </a:r>
            <a:r>
              <a:rPr lang="en-US" sz="1400" b="1" dirty="0"/>
              <a:t> </a:t>
            </a:r>
            <a:r>
              <a:rPr lang="en-US" sz="1400" b="1" dirty="0" err="1"/>
              <a:t>roditelji</a:t>
            </a:r>
            <a:endParaRPr lang="en-US" sz="1400" b="1" dirty="0"/>
          </a:p>
          <a:p>
            <a:r>
              <a:rPr lang="en-US" sz="1200" dirty="0"/>
              <a:t>    </a:t>
            </a:r>
            <a:r>
              <a:rPr lang="en-US" sz="1200" dirty="0" err="1"/>
              <a:t>Roditelji</a:t>
            </a:r>
            <a:r>
              <a:rPr lang="en-US" sz="1200" dirty="0"/>
              <a:t> </a:t>
            </a:r>
            <a:r>
              <a:rPr lang="en-US" sz="1200" dirty="0" err="1"/>
              <a:t>malo</a:t>
            </a:r>
            <a:r>
              <a:rPr lang="en-US" sz="1200" dirty="0"/>
              <a:t> </a:t>
            </a:r>
            <a:r>
              <a:rPr lang="en-US" sz="1200" dirty="0" err="1"/>
              <a:t>razgovaraju</a:t>
            </a:r>
            <a:r>
              <a:rPr lang="en-US" sz="1200" dirty="0"/>
              <a:t> </a:t>
            </a:r>
            <a:r>
              <a:rPr lang="en-US" sz="1200" dirty="0" err="1"/>
              <a:t>sa</a:t>
            </a:r>
            <a:r>
              <a:rPr lang="en-US" sz="1200" dirty="0"/>
              <a:t> </a:t>
            </a:r>
            <a:r>
              <a:rPr lang="en-US" sz="1200" dirty="0" err="1"/>
              <a:t>svojom</a:t>
            </a:r>
            <a:r>
              <a:rPr lang="en-US" sz="1200" dirty="0"/>
              <a:t> </a:t>
            </a:r>
            <a:r>
              <a:rPr lang="en-US" sz="1200" dirty="0" err="1"/>
              <a:t>djecom</a:t>
            </a:r>
            <a:r>
              <a:rPr lang="en-US" sz="1200" dirty="0"/>
              <a:t> </a:t>
            </a:r>
            <a:r>
              <a:rPr lang="en-US" sz="1200" dirty="0" err="1"/>
              <a:t>i</a:t>
            </a:r>
            <a:r>
              <a:rPr lang="en-US" sz="1200" dirty="0"/>
              <a:t> </a:t>
            </a:r>
            <a:r>
              <a:rPr lang="en-US" sz="1200" dirty="0" err="1"/>
              <a:t>tako</a:t>
            </a:r>
            <a:r>
              <a:rPr lang="en-US" sz="1200" dirty="0"/>
              <a:t> </a:t>
            </a:r>
            <a:r>
              <a:rPr lang="en-US" sz="1200" dirty="0" err="1"/>
              <a:t>gube</a:t>
            </a:r>
            <a:r>
              <a:rPr lang="en-US" sz="1200" dirty="0"/>
              <a:t> </a:t>
            </a:r>
            <a:r>
              <a:rPr lang="en-US" sz="1200" dirty="0" err="1"/>
              <a:t>iz</a:t>
            </a:r>
            <a:r>
              <a:rPr lang="en-US" sz="1200" dirty="0"/>
              <a:t> </a:t>
            </a:r>
            <a:r>
              <a:rPr lang="en-US" sz="1200" dirty="0" err="1"/>
              <a:t>vida</a:t>
            </a:r>
            <a:r>
              <a:rPr lang="en-US" sz="1200" dirty="0"/>
              <a:t> </a:t>
            </a:r>
            <a:r>
              <a:rPr lang="en-US" sz="1200" dirty="0" err="1"/>
              <a:t>probleme</a:t>
            </a:r>
            <a:r>
              <a:rPr lang="en-US" sz="1200" dirty="0"/>
              <a:t> </a:t>
            </a:r>
            <a:r>
              <a:rPr lang="en-US" sz="1200" dirty="0" err="1"/>
              <a:t>sa</a:t>
            </a:r>
            <a:r>
              <a:rPr lang="en-US" sz="1200" dirty="0"/>
              <a:t> </a:t>
            </a:r>
            <a:r>
              <a:rPr lang="en-US" sz="1200" dirty="0" err="1"/>
              <a:t>kojima</a:t>
            </a:r>
            <a:r>
              <a:rPr lang="en-US" sz="1200" dirty="0"/>
              <a:t> se mi </a:t>
            </a:r>
            <a:r>
              <a:rPr lang="en-US" sz="1200" dirty="0" err="1"/>
              <a:t>suo</a:t>
            </a:r>
            <a:r>
              <a:rPr lang="sr-Latn-CS" sz="1200" dirty="0"/>
              <a:t>č</a:t>
            </a:r>
            <a:r>
              <a:rPr lang="en-US" sz="1200" dirty="0" err="1"/>
              <a:t>avamo</a:t>
            </a:r>
            <a:r>
              <a:rPr lang="en-US" sz="1200" dirty="0"/>
              <a:t>. </a:t>
            </a:r>
            <a:r>
              <a:rPr lang="en-US" sz="1200" dirty="0" err="1"/>
              <a:t>Za</a:t>
            </a:r>
            <a:r>
              <a:rPr lang="en-US" sz="1200" dirty="0"/>
              <a:t> </a:t>
            </a:r>
            <a:r>
              <a:rPr lang="en-US" sz="1200" dirty="0" err="1"/>
              <a:t>loš</a:t>
            </a:r>
            <a:r>
              <a:rPr lang="en-US" sz="1200" dirty="0"/>
              <a:t> </a:t>
            </a:r>
            <a:r>
              <a:rPr lang="en-US" sz="1200" dirty="0" err="1"/>
              <a:t>odnos</a:t>
            </a:r>
            <a:r>
              <a:rPr lang="en-US" sz="1200" dirty="0"/>
              <a:t> </a:t>
            </a:r>
            <a:r>
              <a:rPr lang="en-US" sz="1200" dirty="0" err="1"/>
              <a:t>roditelja</a:t>
            </a:r>
            <a:r>
              <a:rPr lang="en-US" sz="1200" dirty="0"/>
              <a:t> </a:t>
            </a:r>
            <a:r>
              <a:rPr lang="en-US" sz="1200" dirty="0" err="1"/>
              <a:t>i</a:t>
            </a:r>
            <a:r>
              <a:rPr lang="en-US" sz="1200" dirty="0"/>
              <a:t> </a:t>
            </a:r>
            <a:r>
              <a:rPr lang="en-US" sz="1200" dirty="0" err="1"/>
              <a:t>djeteta</a:t>
            </a:r>
            <a:r>
              <a:rPr lang="en-US" sz="1200" dirty="0"/>
              <a:t> </a:t>
            </a:r>
            <a:r>
              <a:rPr lang="en-US" sz="1200" dirty="0" err="1"/>
              <a:t>nijesu</a:t>
            </a:r>
            <a:r>
              <a:rPr lang="en-US" sz="1200" dirty="0"/>
              <a:t> </a:t>
            </a:r>
            <a:r>
              <a:rPr lang="en-US" sz="1200" dirty="0" err="1"/>
              <a:t>krivi</a:t>
            </a:r>
            <a:r>
              <a:rPr lang="en-US" sz="1200" dirty="0"/>
              <a:t> </a:t>
            </a:r>
            <a:r>
              <a:rPr lang="en-US" sz="1200" dirty="0" err="1"/>
              <a:t>samo</a:t>
            </a:r>
            <a:r>
              <a:rPr lang="en-US" sz="1200" dirty="0"/>
              <a:t> </a:t>
            </a:r>
            <a:r>
              <a:rPr lang="en-US" sz="1200" dirty="0" err="1"/>
              <a:t>roditelji</a:t>
            </a:r>
            <a:r>
              <a:rPr lang="en-US" sz="1200" dirty="0"/>
              <a:t>, </a:t>
            </a:r>
            <a:r>
              <a:rPr lang="en-US" sz="1200" dirty="0" err="1"/>
              <a:t>krivi</a:t>
            </a:r>
            <a:r>
              <a:rPr lang="en-US" sz="1200" dirty="0"/>
              <a:t> </a:t>
            </a:r>
            <a:r>
              <a:rPr lang="en-US" sz="1200" dirty="0" err="1"/>
              <a:t>smo</a:t>
            </a:r>
            <a:r>
              <a:rPr lang="en-US" sz="1200" dirty="0"/>
              <a:t> </a:t>
            </a:r>
            <a:r>
              <a:rPr lang="en-US" sz="1200" dirty="0" err="1"/>
              <a:t>i</a:t>
            </a:r>
            <a:r>
              <a:rPr lang="en-US" sz="1200" dirty="0"/>
              <a:t> </a:t>
            </a:r>
            <a:r>
              <a:rPr lang="en-US" sz="1200" dirty="0" smtClean="0"/>
              <a:t>mi</a:t>
            </a:r>
            <a:r>
              <a:rPr lang="sr-Latn-ME" sz="1200" dirty="0" smtClean="0"/>
              <a:t>!</a:t>
            </a:r>
            <a:r>
              <a:rPr lang="en-US" sz="1200" dirty="0" smtClean="0"/>
              <a:t> </a:t>
            </a:r>
            <a:r>
              <a:rPr lang="en-US" sz="1200" dirty="0" err="1"/>
              <a:t>Istina</a:t>
            </a:r>
            <a:r>
              <a:rPr lang="en-US" sz="1200" dirty="0"/>
              <a:t> je da </a:t>
            </a:r>
            <a:r>
              <a:rPr lang="en-US" sz="1200" dirty="0" err="1"/>
              <a:t>što</a:t>
            </a:r>
            <a:r>
              <a:rPr lang="en-US" sz="1200" dirty="0"/>
              <a:t> </a:t>
            </a:r>
            <a:r>
              <a:rPr lang="en-US" sz="1200" dirty="0" err="1"/>
              <a:t>smo</a:t>
            </a:r>
            <a:r>
              <a:rPr lang="en-US" sz="1200" dirty="0"/>
              <a:t> </a:t>
            </a:r>
            <a:r>
              <a:rPr lang="en-US" sz="1200" dirty="0" err="1"/>
              <a:t>stariji</a:t>
            </a:r>
            <a:r>
              <a:rPr lang="en-US" sz="1200" dirty="0"/>
              <a:t> </a:t>
            </a:r>
            <a:r>
              <a:rPr lang="en-US" sz="1200" dirty="0" err="1"/>
              <a:t>povla</a:t>
            </a:r>
            <a:r>
              <a:rPr lang="sr-Latn-CS" sz="1200" dirty="0"/>
              <a:t>č</a:t>
            </a:r>
            <a:r>
              <a:rPr lang="en-US" sz="1200" dirty="0" err="1"/>
              <a:t>imo</a:t>
            </a:r>
            <a:r>
              <a:rPr lang="en-US" sz="1200" dirty="0"/>
              <a:t> se, </a:t>
            </a:r>
            <a:r>
              <a:rPr lang="en-US" sz="1200" dirty="0" err="1"/>
              <a:t>najviše</a:t>
            </a:r>
            <a:r>
              <a:rPr lang="en-US" sz="1200" dirty="0"/>
              <a:t> </a:t>
            </a:r>
            <a:r>
              <a:rPr lang="en-US" sz="1200" dirty="0" err="1"/>
              <a:t>razgovaramo</a:t>
            </a:r>
            <a:r>
              <a:rPr lang="en-US" sz="1200" dirty="0"/>
              <a:t> </a:t>
            </a:r>
            <a:r>
              <a:rPr lang="en-US" sz="1200" dirty="0" err="1"/>
              <a:t>sa</a:t>
            </a:r>
            <a:r>
              <a:rPr lang="en-US" sz="1200" dirty="0"/>
              <a:t> </a:t>
            </a:r>
            <a:r>
              <a:rPr lang="en-US" sz="1200" dirty="0" err="1"/>
              <a:t>svojim</a:t>
            </a:r>
            <a:r>
              <a:rPr lang="en-US" sz="1200" dirty="0"/>
              <a:t> </a:t>
            </a:r>
            <a:r>
              <a:rPr lang="en-US" sz="1200" dirty="0" err="1"/>
              <a:t>vršnjacima</a:t>
            </a:r>
            <a:r>
              <a:rPr lang="en-US" sz="1200" dirty="0"/>
              <a:t>, </a:t>
            </a:r>
            <a:r>
              <a:rPr lang="en-US" sz="1200" dirty="0" err="1"/>
              <a:t>mnogo</a:t>
            </a:r>
            <a:r>
              <a:rPr lang="en-US" sz="1200" dirty="0"/>
              <a:t> </a:t>
            </a:r>
            <a:r>
              <a:rPr lang="en-US" sz="1200" dirty="0" err="1"/>
              <a:t>vremena</a:t>
            </a:r>
            <a:r>
              <a:rPr lang="en-US" sz="1200" dirty="0"/>
              <a:t> </a:t>
            </a:r>
            <a:r>
              <a:rPr lang="en-US" sz="1200" dirty="0" err="1"/>
              <a:t>provodimo</a:t>
            </a:r>
            <a:r>
              <a:rPr lang="en-US" sz="1200" dirty="0"/>
              <a:t> pored </a:t>
            </a:r>
            <a:r>
              <a:rPr lang="en-US" sz="1200" dirty="0" err="1" smtClean="0"/>
              <a:t>kompjuter</a:t>
            </a:r>
            <a:r>
              <a:rPr lang="sr-Latn-ME" sz="1200" dirty="0" smtClean="0"/>
              <a:t>a</a:t>
            </a:r>
            <a:r>
              <a:rPr lang="en-US" sz="1200" dirty="0" smtClean="0"/>
              <a:t>. </a:t>
            </a:r>
            <a:r>
              <a:rPr lang="en-US" sz="1200" dirty="0" err="1"/>
              <a:t>Vidan</a:t>
            </a:r>
            <a:r>
              <a:rPr lang="en-US" sz="1200" dirty="0"/>
              <a:t>  je </a:t>
            </a:r>
            <a:r>
              <a:rPr lang="en-US" sz="1200" dirty="0" err="1" smtClean="0"/>
              <a:t>nedostatak</a:t>
            </a:r>
            <a:r>
              <a:rPr lang="en-US" sz="1200" dirty="0" smtClean="0"/>
              <a:t> </a:t>
            </a:r>
            <a:r>
              <a:rPr lang="en-US" sz="1200" dirty="0" err="1"/>
              <a:t>komunikacije</a:t>
            </a:r>
            <a:r>
              <a:rPr lang="en-US" sz="1200" dirty="0"/>
              <a:t> </a:t>
            </a:r>
            <a:r>
              <a:rPr lang="en-US" sz="1200" dirty="0" err="1"/>
              <a:t>među</a:t>
            </a:r>
            <a:r>
              <a:rPr lang="en-US" sz="1200" dirty="0"/>
              <a:t> </a:t>
            </a:r>
            <a:r>
              <a:rPr lang="en-US" sz="1200" dirty="0" err="1"/>
              <a:t>nama</a:t>
            </a:r>
            <a:r>
              <a:rPr lang="en-US" sz="1200" dirty="0"/>
              <a:t>. </a:t>
            </a:r>
            <a:r>
              <a:rPr lang="en-US" sz="1200" dirty="0" err="1"/>
              <a:t>Mi</a:t>
            </a:r>
            <a:r>
              <a:rPr lang="en-US" sz="1200" dirty="0"/>
              <a:t> </a:t>
            </a:r>
            <a:r>
              <a:rPr lang="en-US" sz="1200" dirty="0" err="1"/>
              <a:t>jesmo</a:t>
            </a:r>
            <a:r>
              <a:rPr lang="en-US" sz="1200" dirty="0"/>
              <a:t> </a:t>
            </a:r>
            <a:r>
              <a:rPr lang="en-US" sz="1200" dirty="0" err="1"/>
              <a:t>svjesni</a:t>
            </a:r>
            <a:r>
              <a:rPr lang="en-US" sz="1200" dirty="0"/>
              <a:t> da </a:t>
            </a:r>
            <a:r>
              <a:rPr lang="en-US" sz="1200" dirty="0" err="1"/>
              <a:t>su</a:t>
            </a:r>
            <a:r>
              <a:rPr lang="en-US" sz="1200" dirty="0"/>
              <a:t> </a:t>
            </a:r>
            <a:r>
              <a:rPr lang="en-US" sz="1200" dirty="0" err="1"/>
              <a:t>naši</a:t>
            </a:r>
            <a:r>
              <a:rPr lang="en-US" sz="1200" dirty="0"/>
              <a:t> </a:t>
            </a:r>
            <a:r>
              <a:rPr lang="en-US" sz="1200" dirty="0" err="1"/>
              <a:t>roditelji</a:t>
            </a:r>
            <a:r>
              <a:rPr lang="en-US" sz="1200" dirty="0"/>
              <a:t> pored </a:t>
            </a:r>
            <a:r>
              <a:rPr lang="en-US" sz="1200" dirty="0" err="1"/>
              <a:t>nas</a:t>
            </a:r>
            <a:r>
              <a:rPr lang="en-US" sz="1200" dirty="0"/>
              <a:t>, </a:t>
            </a:r>
            <a:r>
              <a:rPr lang="en-US" sz="1200" dirty="0" err="1"/>
              <a:t>svjesni</a:t>
            </a:r>
            <a:r>
              <a:rPr lang="en-US" sz="1200" dirty="0"/>
              <a:t> </a:t>
            </a:r>
            <a:r>
              <a:rPr lang="en-US" sz="1200" dirty="0" err="1"/>
              <a:t>smo</a:t>
            </a:r>
            <a:r>
              <a:rPr lang="en-US" sz="1200" dirty="0"/>
              <a:t> </a:t>
            </a:r>
            <a:r>
              <a:rPr lang="en-US" sz="1200" dirty="0" err="1"/>
              <a:t>njihove</a:t>
            </a:r>
            <a:r>
              <a:rPr lang="en-US" sz="1200" dirty="0"/>
              <a:t> </a:t>
            </a:r>
            <a:r>
              <a:rPr lang="en-US" sz="1200" dirty="0" err="1"/>
              <a:t>bezuslovne</a:t>
            </a:r>
            <a:r>
              <a:rPr lang="en-US" sz="1200" dirty="0"/>
              <a:t> </a:t>
            </a:r>
            <a:r>
              <a:rPr lang="en-US" sz="1200" dirty="0" err="1"/>
              <a:t>ljubavi</a:t>
            </a:r>
            <a:r>
              <a:rPr lang="en-US" sz="1200" dirty="0"/>
              <a:t>, </a:t>
            </a:r>
            <a:r>
              <a:rPr lang="en-US" sz="1200" dirty="0" err="1"/>
              <a:t>ali</a:t>
            </a:r>
            <a:r>
              <a:rPr lang="en-US" sz="1200" dirty="0"/>
              <a:t> </a:t>
            </a:r>
            <a:r>
              <a:rPr lang="en-US" sz="1200" dirty="0" err="1"/>
              <a:t>nam</a:t>
            </a:r>
            <a:r>
              <a:rPr lang="en-US" sz="1200" dirty="0"/>
              <a:t> je </a:t>
            </a:r>
            <a:r>
              <a:rPr lang="en-US" sz="1200" dirty="0" err="1"/>
              <a:t>potrebno</a:t>
            </a:r>
            <a:r>
              <a:rPr lang="en-US" sz="1200" dirty="0"/>
              <a:t> da </a:t>
            </a:r>
            <a:r>
              <a:rPr lang="en-US" sz="1200" dirty="0" err="1"/>
              <a:t>nas</a:t>
            </a:r>
            <a:r>
              <a:rPr lang="en-US" sz="1200" dirty="0"/>
              <a:t> </a:t>
            </a:r>
            <a:r>
              <a:rPr lang="en-US" sz="1200" dirty="0" err="1"/>
              <a:t>na</a:t>
            </a:r>
            <a:r>
              <a:rPr lang="en-US" sz="1200" dirty="0"/>
              <a:t> to </a:t>
            </a:r>
            <a:r>
              <a:rPr lang="sr-Latn-CS" sz="1200" dirty="0"/>
              <a:t>č</a:t>
            </a:r>
            <a:r>
              <a:rPr lang="en-US" sz="1200" dirty="0" err="1"/>
              <a:t>esto</a:t>
            </a:r>
            <a:r>
              <a:rPr lang="en-US" sz="1200" dirty="0"/>
              <a:t> </a:t>
            </a:r>
            <a:r>
              <a:rPr lang="en-US" sz="1200" dirty="0" err="1"/>
              <a:t>podsjete</a:t>
            </a:r>
            <a:r>
              <a:rPr lang="en-US" sz="1200" dirty="0"/>
              <a:t>, </a:t>
            </a:r>
            <a:r>
              <a:rPr lang="en-US" sz="1200" dirty="0" err="1"/>
              <a:t>pokažu</a:t>
            </a:r>
            <a:r>
              <a:rPr lang="en-US" sz="1200" dirty="0"/>
              <a:t> </a:t>
            </a:r>
            <a:r>
              <a:rPr lang="en-US" sz="1200" dirty="0" err="1"/>
              <a:t>razumijevanje</a:t>
            </a:r>
            <a:r>
              <a:rPr lang="en-US" sz="1200" dirty="0"/>
              <a:t>, </a:t>
            </a:r>
            <a:r>
              <a:rPr lang="en-US" sz="1200" dirty="0" err="1"/>
              <a:t>pruže</a:t>
            </a:r>
            <a:r>
              <a:rPr lang="en-US" sz="1200" dirty="0"/>
              <a:t> </a:t>
            </a:r>
            <a:r>
              <a:rPr lang="en-US" sz="1200" dirty="0" err="1"/>
              <a:t>podršku</a:t>
            </a:r>
            <a:r>
              <a:rPr lang="en-US" sz="1200" dirty="0"/>
              <a:t>.</a:t>
            </a:r>
          </a:p>
          <a:p>
            <a:r>
              <a:rPr lang="en-US" sz="1200" b="1" dirty="0"/>
              <a:t>   </a:t>
            </a:r>
            <a:r>
              <a:rPr lang="en-US" sz="1200" b="1" dirty="0" smtClean="0"/>
              <a:t> </a:t>
            </a:r>
            <a:r>
              <a:rPr lang="en-US" sz="1400" b="1" dirty="0" err="1"/>
              <a:t>Prihvatimo</a:t>
            </a:r>
            <a:r>
              <a:rPr lang="en-US" sz="1400" b="1" dirty="0"/>
              <a:t>  </a:t>
            </a:r>
            <a:r>
              <a:rPr lang="en-US" sz="1400" b="1" dirty="0" err="1"/>
              <a:t>različitosti</a:t>
            </a:r>
            <a:r>
              <a:rPr lang="en-US" sz="1400" b="1" dirty="0"/>
              <a:t> </a:t>
            </a:r>
            <a:r>
              <a:rPr lang="en-US" sz="1200" b="1" dirty="0"/>
              <a:t> </a:t>
            </a:r>
            <a:r>
              <a:rPr lang="en-US" sz="1200" dirty="0"/>
              <a:t>   </a:t>
            </a:r>
            <a:br>
              <a:rPr lang="en-US" sz="1200" dirty="0"/>
            </a:br>
            <a:r>
              <a:rPr lang="en-US" sz="1200" dirty="0"/>
              <a:t>    </a:t>
            </a:r>
            <a:r>
              <a:rPr lang="en-US" sz="1200" dirty="0" err="1"/>
              <a:t>Primijetili</a:t>
            </a:r>
            <a:r>
              <a:rPr lang="en-US" sz="1200" dirty="0"/>
              <a:t> </a:t>
            </a:r>
            <a:r>
              <a:rPr lang="en-US" sz="1200" dirty="0" err="1"/>
              <a:t>smo</a:t>
            </a:r>
            <a:r>
              <a:rPr lang="en-US" sz="1200" dirty="0"/>
              <a:t> </a:t>
            </a:r>
            <a:r>
              <a:rPr lang="en-US" sz="1200" dirty="0" err="1"/>
              <a:t>brojne</a:t>
            </a:r>
            <a:r>
              <a:rPr lang="en-US" sz="1200" dirty="0"/>
              <a:t> </a:t>
            </a:r>
            <a:r>
              <a:rPr lang="en-US" sz="1200" dirty="0" err="1"/>
              <a:t>probleme</a:t>
            </a:r>
            <a:r>
              <a:rPr lang="en-US" sz="1200" dirty="0"/>
              <a:t> u </a:t>
            </a:r>
            <a:r>
              <a:rPr lang="en-US" sz="1200" dirty="0" err="1"/>
              <a:t>našoj</a:t>
            </a:r>
            <a:r>
              <a:rPr lang="en-US" sz="1200" dirty="0"/>
              <a:t> </a:t>
            </a:r>
            <a:r>
              <a:rPr lang="en-US" sz="1200" dirty="0" err="1"/>
              <a:t>zajednici</a:t>
            </a:r>
            <a:r>
              <a:rPr lang="en-US" sz="1200" dirty="0"/>
              <a:t> </a:t>
            </a:r>
            <a:r>
              <a:rPr lang="en-US" sz="1200" dirty="0" err="1"/>
              <a:t>koji</a:t>
            </a:r>
            <a:r>
              <a:rPr lang="en-US" sz="1200" dirty="0"/>
              <a:t> se </a:t>
            </a:r>
            <a:r>
              <a:rPr lang="en-US" sz="1200" dirty="0" err="1"/>
              <a:t>ti</a:t>
            </a:r>
            <a:r>
              <a:rPr lang="sr-Latn-CS" sz="1200" dirty="0"/>
              <a:t>č</a:t>
            </a:r>
            <a:r>
              <a:rPr lang="en-US" sz="1200" dirty="0"/>
              <a:t>u </a:t>
            </a:r>
            <a:r>
              <a:rPr lang="en-US" sz="1200" dirty="0" err="1"/>
              <a:t>razli</a:t>
            </a:r>
            <a:r>
              <a:rPr lang="sr-Latn-CS" sz="1200" dirty="0"/>
              <a:t>č</a:t>
            </a:r>
            <a:r>
              <a:rPr lang="en-US" sz="1200" dirty="0" err="1"/>
              <a:t>itosti</a:t>
            </a:r>
            <a:r>
              <a:rPr lang="en-US" sz="1200" dirty="0"/>
              <a:t>. </a:t>
            </a:r>
            <a:r>
              <a:rPr lang="en-US" sz="1200" dirty="0" err="1"/>
              <a:t>Ljudi</a:t>
            </a:r>
            <a:r>
              <a:rPr lang="en-US" sz="1200" dirty="0"/>
              <a:t> </a:t>
            </a:r>
            <a:r>
              <a:rPr lang="en-US" sz="1200" dirty="0" err="1"/>
              <a:t>su</a:t>
            </a:r>
            <a:r>
              <a:rPr lang="en-US" sz="1200" dirty="0"/>
              <a:t> </a:t>
            </a:r>
            <a:r>
              <a:rPr lang="en-US" sz="1200" dirty="0" err="1"/>
              <a:t>razli</a:t>
            </a:r>
            <a:r>
              <a:rPr lang="sr-Latn-CS" sz="1200" dirty="0"/>
              <a:t>č</a:t>
            </a:r>
            <a:r>
              <a:rPr lang="en-US" sz="1200" dirty="0" err="1"/>
              <a:t>iti</a:t>
            </a:r>
            <a:r>
              <a:rPr lang="en-US" sz="1200" dirty="0"/>
              <a:t> </a:t>
            </a:r>
            <a:r>
              <a:rPr lang="en-US" sz="1200" dirty="0" err="1"/>
              <a:t>i</a:t>
            </a:r>
            <a:r>
              <a:rPr lang="en-US" sz="1200" dirty="0"/>
              <a:t> </a:t>
            </a:r>
            <a:r>
              <a:rPr lang="en-US" sz="1200" dirty="0" err="1"/>
              <a:t>kao</a:t>
            </a:r>
            <a:r>
              <a:rPr lang="en-US" sz="1200" dirty="0"/>
              <a:t> </a:t>
            </a:r>
            <a:r>
              <a:rPr lang="en-US" sz="1200" dirty="0" err="1"/>
              <a:t>takvi</a:t>
            </a:r>
            <a:r>
              <a:rPr lang="en-US" sz="1200" dirty="0"/>
              <a:t> se </a:t>
            </a:r>
            <a:r>
              <a:rPr lang="en-US" sz="1200" dirty="0" err="1"/>
              <a:t>moramo</a:t>
            </a:r>
            <a:r>
              <a:rPr lang="en-US" sz="1200" dirty="0"/>
              <a:t> </a:t>
            </a:r>
            <a:r>
              <a:rPr lang="en-US" sz="1200" dirty="0" err="1"/>
              <a:t>međusobno</a:t>
            </a:r>
            <a:r>
              <a:rPr lang="en-US" sz="1200" dirty="0"/>
              <a:t> </a:t>
            </a:r>
            <a:r>
              <a:rPr lang="en-US" sz="1200" dirty="0" err="1"/>
              <a:t>razumjeti</a:t>
            </a:r>
            <a:r>
              <a:rPr lang="en-US" sz="1200" dirty="0"/>
              <a:t> </a:t>
            </a:r>
            <a:r>
              <a:rPr lang="en-US" sz="1200" dirty="0" err="1"/>
              <a:t>i</a:t>
            </a:r>
            <a:r>
              <a:rPr lang="en-US" sz="1200" dirty="0"/>
              <a:t> </a:t>
            </a:r>
            <a:r>
              <a:rPr lang="en-US" sz="1200" dirty="0" err="1"/>
              <a:t>voljeti</a:t>
            </a:r>
            <a:r>
              <a:rPr lang="en-US" sz="1200" dirty="0"/>
              <a:t>. </a:t>
            </a:r>
            <a:r>
              <a:rPr lang="en-US" sz="1200" dirty="0" err="1"/>
              <a:t>Upravo</a:t>
            </a:r>
            <a:r>
              <a:rPr lang="en-US" sz="1200" dirty="0"/>
              <a:t> </a:t>
            </a:r>
            <a:r>
              <a:rPr lang="en-US" sz="1200" dirty="0" err="1"/>
              <a:t>zbog</a:t>
            </a:r>
            <a:r>
              <a:rPr lang="en-US" sz="1200" dirty="0"/>
              <a:t> </a:t>
            </a:r>
            <a:r>
              <a:rPr lang="en-US" sz="1200" dirty="0" err="1"/>
              <a:t>te</a:t>
            </a:r>
            <a:r>
              <a:rPr lang="en-US" sz="1200" dirty="0"/>
              <a:t> </a:t>
            </a:r>
            <a:r>
              <a:rPr lang="en-US" sz="1200" dirty="0" err="1"/>
              <a:t>naše</a:t>
            </a:r>
            <a:r>
              <a:rPr lang="en-US" sz="1200" dirty="0"/>
              <a:t> </a:t>
            </a:r>
            <a:r>
              <a:rPr lang="en-US" sz="1200" dirty="0" err="1"/>
              <a:t>iskre</a:t>
            </a:r>
            <a:r>
              <a:rPr lang="en-US" sz="1200" dirty="0"/>
              <a:t> </a:t>
            </a:r>
            <a:r>
              <a:rPr lang="en-US" sz="1200" dirty="0" smtClean="0"/>
              <a:t>– </a:t>
            </a:r>
            <a:r>
              <a:rPr lang="en-US" sz="1200" dirty="0" err="1" smtClean="0"/>
              <a:t>razlike</a:t>
            </a:r>
            <a:r>
              <a:rPr lang="sr-Latn-ME" sz="1200" dirty="0" smtClean="0"/>
              <a:t>, </a:t>
            </a:r>
            <a:r>
              <a:rPr lang="en-US" sz="1200" dirty="0" smtClean="0"/>
              <a:t>mi </a:t>
            </a:r>
            <a:r>
              <a:rPr lang="en-US" sz="1200" dirty="0" err="1"/>
              <a:t>smo</a:t>
            </a:r>
            <a:r>
              <a:rPr lang="en-US" sz="1200" dirty="0"/>
              <a:t> </a:t>
            </a:r>
            <a:r>
              <a:rPr lang="en-US" sz="1200" dirty="0" err="1"/>
              <a:t>posebni</a:t>
            </a:r>
            <a:r>
              <a:rPr lang="en-US" sz="1200" dirty="0"/>
              <a:t>. </a:t>
            </a:r>
            <a:r>
              <a:rPr lang="en-US" sz="1200" dirty="0" err="1"/>
              <a:t>Svako</a:t>
            </a:r>
            <a:r>
              <a:rPr lang="en-US" sz="1200" dirty="0"/>
              <a:t> </a:t>
            </a:r>
            <a:r>
              <a:rPr lang="en-US" sz="1200" dirty="0" err="1"/>
              <a:t>razmišlja</a:t>
            </a:r>
            <a:r>
              <a:rPr lang="en-US" sz="1200" dirty="0"/>
              <a:t> </a:t>
            </a:r>
            <a:r>
              <a:rPr lang="en-US" sz="1200" dirty="0" err="1"/>
              <a:t>na</a:t>
            </a:r>
            <a:r>
              <a:rPr lang="en-US" sz="1200" dirty="0"/>
              <a:t> </a:t>
            </a:r>
            <a:r>
              <a:rPr lang="en-US" sz="1200" dirty="0" err="1"/>
              <a:t>svoj</a:t>
            </a:r>
            <a:r>
              <a:rPr lang="en-US" sz="1200" dirty="0"/>
              <a:t> </a:t>
            </a:r>
            <a:r>
              <a:rPr lang="en-US" sz="1200" dirty="0" err="1"/>
              <a:t>na</a:t>
            </a:r>
            <a:r>
              <a:rPr lang="sr-Latn-CS" sz="1200" dirty="0"/>
              <a:t>č</a:t>
            </a:r>
            <a:r>
              <a:rPr lang="en-US" sz="1200" dirty="0"/>
              <a:t>in, </a:t>
            </a:r>
            <a:r>
              <a:rPr lang="en-US" sz="1200" dirty="0" err="1"/>
              <a:t>svako</a:t>
            </a:r>
            <a:r>
              <a:rPr lang="en-US" sz="1200" dirty="0"/>
              <a:t> </a:t>
            </a:r>
            <a:r>
              <a:rPr lang="en-US" sz="1200" dirty="0" err="1"/>
              <a:t>ima</a:t>
            </a:r>
            <a:r>
              <a:rPr lang="en-US" sz="1200" dirty="0"/>
              <a:t> </a:t>
            </a:r>
            <a:r>
              <a:rPr lang="en-US" sz="1200" dirty="0" err="1"/>
              <a:t>pravo</a:t>
            </a:r>
            <a:r>
              <a:rPr lang="en-US" sz="1200" dirty="0"/>
              <a:t> da </a:t>
            </a:r>
            <a:r>
              <a:rPr lang="en-US" sz="1200" dirty="0" err="1"/>
              <a:t>bude</a:t>
            </a:r>
            <a:r>
              <a:rPr lang="en-US" sz="1200" dirty="0"/>
              <a:t> </a:t>
            </a:r>
            <a:r>
              <a:rPr lang="en-US" sz="1200" dirty="0" err="1"/>
              <a:t>ono</a:t>
            </a:r>
            <a:r>
              <a:rPr lang="en-US" sz="1200" dirty="0"/>
              <a:t> </a:t>
            </a:r>
            <a:r>
              <a:rPr lang="en-US" sz="1200" dirty="0" err="1"/>
              <a:t>što</a:t>
            </a:r>
            <a:r>
              <a:rPr lang="en-US" sz="1200" dirty="0"/>
              <a:t> </a:t>
            </a:r>
            <a:r>
              <a:rPr lang="en-US" sz="1200" dirty="0" err="1"/>
              <a:t>jeste</a:t>
            </a:r>
            <a:r>
              <a:rPr lang="en-US" sz="1200" dirty="0"/>
              <a:t>. Ono </a:t>
            </a:r>
            <a:r>
              <a:rPr lang="en-US" sz="1200" dirty="0" err="1"/>
              <a:t>što</a:t>
            </a:r>
            <a:r>
              <a:rPr lang="en-US" sz="1200" dirty="0"/>
              <a:t> </a:t>
            </a:r>
            <a:r>
              <a:rPr lang="en-US" sz="1200" dirty="0" err="1"/>
              <a:t>nemam</a:t>
            </a:r>
            <a:r>
              <a:rPr lang="en-US" sz="1200" dirty="0"/>
              <a:t> </a:t>
            </a:r>
            <a:r>
              <a:rPr lang="en-US" sz="1200" dirty="0" err="1"/>
              <a:t>ja</a:t>
            </a:r>
            <a:r>
              <a:rPr lang="en-US" sz="1200" dirty="0"/>
              <a:t>, </a:t>
            </a:r>
            <a:r>
              <a:rPr lang="en-US" sz="1200" dirty="0" err="1"/>
              <a:t>imaš</a:t>
            </a:r>
            <a:r>
              <a:rPr lang="en-US" sz="1200" dirty="0"/>
              <a:t> </a:t>
            </a:r>
            <a:r>
              <a:rPr lang="sr-Latn-ME" sz="1200" dirty="0" smtClean="0"/>
              <a:t> </a:t>
            </a:r>
            <a:r>
              <a:rPr lang="en-US" sz="1200" dirty="0" err="1" smtClean="0"/>
              <a:t>ti</a:t>
            </a:r>
            <a:r>
              <a:rPr lang="en-US" sz="1200" dirty="0"/>
              <a:t>. Ne </a:t>
            </a:r>
            <a:r>
              <a:rPr lang="en-US" sz="1200" dirty="0" err="1"/>
              <a:t>kritikuj</a:t>
            </a:r>
            <a:r>
              <a:rPr lang="en-US" sz="1200" dirty="0"/>
              <a:t> me </a:t>
            </a:r>
            <a:r>
              <a:rPr lang="en-US" sz="1200" dirty="0" err="1"/>
              <a:t>zbog</a:t>
            </a:r>
            <a:r>
              <a:rPr lang="en-US" sz="1200" dirty="0"/>
              <a:t> </a:t>
            </a:r>
            <a:r>
              <a:rPr lang="en-US" sz="1200" dirty="0" err="1"/>
              <a:t>moje</a:t>
            </a:r>
            <a:r>
              <a:rPr lang="en-US" sz="1200" dirty="0"/>
              <a:t> mane, </a:t>
            </a:r>
            <a:r>
              <a:rPr lang="en-US" sz="1200" dirty="0" err="1"/>
              <a:t>jer</a:t>
            </a:r>
            <a:r>
              <a:rPr lang="en-US" sz="1200" dirty="0"/>
              <a:t> </a:t>
            </a:r>
            <a:r>
              <a:rPr lang="en-US" sz="1200" dirty="0" err="1"/>
              <a:t>moja</a:t>
            </a:r>
            <a:r>
              <a:rPr lang="en-US" sz="1200" dirty="0"/>
              <a:t> </a:t>
            </a:r>
            <a:r>
              <a:rPr lang="en-US" sz="1200" dirty="0" err="1"/>
              <a:t>vrlina</a:t>
            </a:r>
            <a:r>
              <a:rPr lang="en-US" sz="1200" dirty="0"/>
              <a:t> </a:t>
            </a:r>
            <a:r>
              <a:rPr lang="en-US" sz="1200" dirty="0" err="1"/>
              <a:t>možda</a:t>
            </a:r>
            <a:r>
              <a:rPr lang="en-US" sz="1200" dirty="0"/>
              <a:t> je </a:t>
            </a:r>
            <a:r>
              <a:rPr lang="en-US" sz="1200" dirty="0" err="1"/>
              <a:t>tvoj</a:t>
            </a:r>
            <a:r>
              <a:rPr lang="en-US" sz="1200" dirty="0"/>
              <a:t> </a:t>
            </a:r>
            <a:r>
              <a:rPr lang="en-US" sz="1200" dirty="0" err="1"/>
              <a:t>nedostatak</a:t>
            </a:r>
            <a:r>
              <a:rPr lang="en-US" sz="1200" dirty="0"/>
              <a:t>. . </a:t>
            </a:r>
            <a:r>
              <a:rPr lang="en-US" sz="1200" dirty="0" err="1"/>
              <a:t>Iskustvo</a:t>
            </a:r>
            <a:r>
              <a:rPr lang="en-US" sz="1200" dirty="0"/>
              <a:t> </a:t>
            </a:r>
            <a:r>
              <a:rPr lang="en-US" sz="1200" dirty="0" err="1"/>
              <a:t>nas</a:t>
            </a:r>
            <a:r>
              <a:rPr lang="en-US" sz="1200" dirty="0"/>
              <a:t> u</a:t>
            </a:r>
            <a:r>
              <a:rPr lang="sr-Latn-CS" sz="1200" dirty="0"/>
              <a:t>č</a:t>
            </a:r>
            <a:r>
              <a:rPr lang="en-US" sz="1200" dirty="0" err="1"/>
              <a:t>i</a:t>
            </a:r>
            <a:r>
              <a:rPr lang="en-US" sz="1200" dirty="0"/>
              <a:t> da je </a:t>
            </a:r>
            <a:r>
              <a:rPr lang="en-US" sz="1200" dirty="0" err="1"/>
              <a:t>ovaj</a:t>
            </a:r>
            <a:r>
              <a:rPr lang="en-US" sz="1200" dirty="0"/>
              <a:t> problem </a:t>
            </a:r>
            <a:r>
              <a:rPr lang="en-US" sz="1200" dirty="0" err="1"/>
              <a:t>važno</a:t>
            </a:r>
            <a:r>
              <a:rPr lang="en-US" sz="1200" dirty="0"/>
              <a:t> </a:t>
            </a:r>
            <a:r>
              <a:rPr lang="en-US" sz="1200" dirty="0" err="1"/>
              <a:t>prepoznati</a:t>
            </a:r>
            <a:r>
              <a:rPr lang="en-US" sz="1200" dirty="0"/>
              <a:t> </a:t>
            </a:r>
            <a:r>
              <a:rPr lang="en-US" sz="1200" dirty="0" err="1"/>
              <a:t>i</a:t>
            </a:r>
            <a:r>
              <a:rPr lang="en-US" sz="1200" dirty="0"/>
              <a:t> </a:t>
            </a:r>
            <a:r>
              <a:rPr lang="en-US" sz="1200" dirty="0" err="1"/>
              <a:t>reagovati</a:t>
            </a:r>
            <a:r>
              <a:rPr lang="en-US" sz="1200" dirty="0"/>
              <a:t>. </a:t>
            </a:r>
            <a:r>
              <a:rPr lang="en-US" sz="1200" dirty="0" err="1"/>
              <a:t>Najbolje</a:t>
            </a:r>
            <a:r>
              <a:rPr lang="en-US" sz="1200" dirty="0"/>
              <a:t> je </a:t>
            </a:r>
            <a:r>
              <a:rPr lang="en-US" sz="1200" dirty="0" err="1"/>
              <a:t>takvoj</a:t>
            </a:r>
            <a:r>
              <a:rPr lang="en-US" sz="1200" dirty="0"/>
              <a:t> </a:t>
            </a:r>
            <a:r>
              <a:rPr lang="en-US" sz="1200" dirty="0" err="1"/>
              <a:t>djeci</a:t>
            </a:r>
            <a:r>
              <a:rPr lang="en-US" sz="1200" dirty="0"/>
              <a:t> </a:t>
            </a:r>
            <a:r>
              <a:rPr lang="en-US" sz="1200" dirty="0" err="1"/>
              <a:t>pružiti</a:t>
            </a:r>
            <a:r>
              <a:rPr lang="en-US" sz="1200" dirty="0"/>
              <a:t> </a:t>
            </a:r>
            <a:r>
              <a:rPr lang="en-US" sz="1200" dirty="0" err="1"/>
              <a:t>ruku</a:t>
            </a:r>
            <a:r>
              <a:rPr lang="en-US" sz="1200" dirty="0"/>
              <a:t> </a:t>
            </a:r>
            <a:r>
              <a:rPr lang="en-US" sz="1200" dirty="0" err="1"/>
              <a:t>i</a:t>
            </a:r>
            <a:r>
              <a:rPr lang="en-US" sz="1200" dirty="0"/>
              <a:t> </a:t>
            </a:r>
            <a:r>
              <a:rPr lang="en-US" sz="1200" dirty="0" err="1"/>
              <a:t>na</a:t>
            </a:r>
            <a:r>
              <a:rPr lang="en-US" sz="1200" dirty="0"/>
              <a:t> </a:t>
            </a:r>
            <a:r>
              <a:rPr lang="en-US" sz="1200" dirty="0" err="1"/>
              <a:t>djelima</a:t>
            </a:r>
            <a:r>
              <a:rPr lang="en-US" sz="1200" dirty="0"/>
              <a:t> </a:t>
            </a:r>
            <a:r>
              <a:rPr lang="en-US" sz="1200" dirty="0" err="1"/>
              <a:t>im</a:t>
            </a:r>
            <a:r>
              <a:rPr lang="en-US" sz="1200" dirty="0"/>
              <a:t> </a:t>
            </a:r>
            <a:r>
              <a:rPr lang="en-US" sz="1200" dirty="0" err="1"/>
              <a:t>pokazati</a:t>
            </a:r>
            <a:r>
              <a:rPr lang="en-US" sz="1200" dirty="0"/>
              <a:t> da </a:t>
            </a:r>
            <a:r>
              <a:rPr lang="en-US" sz="1200" dirty="0" err="1"/>
              <a:t>smo</a:t>
            </a:r>
            <a:r>
              <a:rPr lang="en-US" sz="1200" dirty="0"/>
              <a:t> </a:t>
            </a:r>
            <a:r>
              <a:rPr lang="en-US" sz="1200" dirty="0" err="1"/>
              <a:t>uz</a:t>
            </a:r>
            <a:r>
              <a:rPr lang="en-US" sz="1200" dirty="0"/>
              <a:t> </a:t>
            </a:r>
            <a:r>
              <a:rPr lang="en-US" sz="1200" dirty="0" err="1"/>
              <a:t>njih</a:t>
            </a:r>
            <a:r>
              <a:rPr lang="en-US" sz="1200" dirty="0"/>
              <a:t>. </a:t>
            </a:r>
            <a:r>
              <a:rPr lang="en-US" sz="1200" dirty="0" err="1"/>
              <a:t>Škola</a:t>
            </a:r>
            <a:r>
              <a:rPr lang="en-US" sz="1200" dirty="0"/>
              <a:t> </a:t>
            </a:r>
            <a:r>
              <a:rPr lang="en-US" sz="1200" dirty="0" err="1"/>
              <a:t>treba</a:t>
            </a:r>
            <a:r>
              <a:rPr lang="en-US" sz="1200" dirty="0"/>
              <a:t> da </a:t>
            </a:r>
            <a:r>
              <a:rPr lang="en-US" sz="1200" dirty="0" err="1"/>
              <a:t>organizuje</a:t>
            </a:r>
            <a:r>
              <a:rPr lang="en-US" sz="1200" dirty="0"/>
              <a:t> </a:t>
            </a:r>
            <a:r>
              <a:rPr lang="en-US" sz="1200" dirty="0" err="1"/>
              <a:t>edukativne</a:t>
            </a:r>
            <a:r>
              <a:rPr lang="en-US" sz="1200" dirty="0"/>
              <a:t> </a:t>
            </a:r>
            <a:r>
              <a:rPr lang="sr-Latn-CS" sz="1200" dirty="0"/>
              <a:t>č</a:t>
            </a:r>
            <a:r>
              <a:rPr lang="en-US" sz="1200" dirty="0" err="1"/>
              <a:t>asove</a:t>
            </a:r>
            <a:r>
              <a:rPr lang="en-US" sz="1200" dirty="0"/>
              <a:t> </a:t>
            </a:r>
            <a:r>
              <a:rPr lang="en-US" sz="1200" dirty="0" err="1"/>
              <a:t>na</a:t>
            </a:r>
            <a:r>
              <a:rPr lang="en-US" sz="1200" dirty="0"/>
              <a:t> </a:t>
            </a:r>
            <a:r>
              <a:rPr lang="en-US" sz="1200" dirty="0" err="1"/>
              <a:t>ovu</a:t>
            </a:r>
            <a:r>
              <a:rPr lang="en-US" sz="1200" dirty="0"/>
              <a:t> </a:t>
            </a:r>
            <a:r>
              <a:rPr lang="en-US" sz="1200" dirty="0" err="1"/>
              <a:t>temu</a:t>
            </a:r>
            <a:r>
              <a:rPr lang="en-US" sz="1200" dirty="0"/>
              <a:t>, da </a:t>
            </a:r>
            <a:r>
              <a:rPr lang="en-US" sz="1200" dirty="0" err="1"/>
              <a:t>organizuje</a:t>
            </a:r>
            <a:r>
              <a:rPr lang="en-US" sz="1200" dirty="0"/>
              <a:t> </a:t>
            </a:r>
            <a:r>
              <a:rPr lang="en-US" sz="1200" dirty="0" err="1"/>
              <a:t>ekskurzije</a:t>
            </a:r>
            <a:r>
              <a:rPr lang="en-US" sz="1200" dirty="0"/>
              <a:t>, </a:t>
            </a:r>
            <a:r>
              <a:rPr lang="en-US" sz="1200" dirty="0" err="1"/>
              <a:t>putovanja</a:t>
            </a:r>
            <a:r>
              <a:rPr lang="en-US" sz="1200" dirty="0"/>
              <a:t>, </a:t>
            </a:r>
            <a:r>
              <a:rPr lang="en-US" sz="1200" dirty="0" err="1"/>
              <a:t>zajedni</a:t>
            </a:r>
            <a:r>
              <a:rPr lang="sr-Latn-CS" sz="1200" dirty="0"/>
              <a:t>č</a:t>
            </a:r>
            <a:r>
              <a:rPr lang="en-US" sz="1200" dirty="0" err="1"/>
              <a:t>ka</a:t>
            </a:r>
            <a:r>
              <a:rPr lang="en-US" sz="1200" dirty="0"/>
              <a:t> </a:t>
            </a:r>
            <a:r>
              <a:rPr lang="en-US" sz="1200" dirty="0" err="1"/>
              <a:t>druženja</a:t>
            </a:r>
            <a:r>
              <a:rPr lang="en-US" sz="1200" dirty="0"/>
              <a:t>. </a:t>
            </a:r>
            <a:r>
              <a:rPr lang="en-US" sz="1200" dirty="0" err="1"/>
              <a:t>Upoznaćemo</a:t>
            </a:r>
            <a:r>
              <a:rPr lang="en-US" sz="1200" dirty="0"/>
              <a:t> </a:t>
            </a:r>
            <a:r>
              <a:rPr lang="en-US" sz="1200" dirty="0" err="1"/>
              <a:t>različite</a:t>
            </a:r>
            <a:r>
              <a:rPr lang="en-US" sz="1200" dirty="0"/>
              <a:t> </a:t>
            </a:r>
            <a:r>
              <a:rPr lang="en-US" sz="1200" dirty="0" err="1"/>
              <a:t>kulture</a:t>
            </a:r>
            <a:r>
              <a:rPr lang="en-US" sz="1200" dirty="0"/>
              <a:t> </a:t>
            </a:r>
            <a:r>
              <a:rPr lang="en-US" sz="1200" dirty="0" err="1"/>
              <a:t>diveći</a:t>
            </a:r>
            <a:r>
              <a:rPr lang="en-US" sz="1200" dirty="0"/>
              <a:t> se </a:t>
            </a:r>
            <a:r>
              <a:rPr lang="en-US" sz="1200" dirty="0" err="1"/>
              <a:t>jedni</a:t>
            </a:r>
            <a:r>
              <a:rPr lang="en-US" sz="1200" dirty="0"/>
              <a:t> </a:t>
            </a:r>
            <a:r>
              <a:rPr lang="en-US" sz="1200" dirty="0" err="1"/>
              <a:t>drugima</a:t>
            </a:r>
            <a:r>
              <a:rPr lang="en-US" sz="1200" dirty="0"/>
              <a:t>. </a:t>
            </a:r>
            <a:r>
              <a:rPr lang="en-US" sz="1200" dirty="0" err="1"/>
              <a:t>Ovome</a:t>
            </a:r>
            <a:r>
              <a:rPr lang="en-US" sz="1200" dirty="0"/>
              <a:t> </a:t>
            </a:r>
            <a:r>
              <a:rPr lang="en-US" sz="1200" dirty="0" err="1"/>
              <a:t>dosta</a:t>
            </a:r>
            <a:r>
              <a:rPr lang="en-US" sz="1200" dirty="0"/>
              <a:t> </a:t>
            </a:r>
            <a:r>
              <a:rPr lang="en-US" sz="1200" dirty="0" err="1"/>
              <a:t>pomaže</a:t>
            </a:r>
            <a:r>
              <a:rPr lang="en-US" sz="1200" dirty="0"/>
              <a:t> </a:t>
            </a:r>
            <a:r>
              <a:rPr lang="en-US" sz="1200" dirty="0" err="1"/>
              <a:t>i</a:t>
            </a:r>
            <a:r>
              <a:rPr lang="en-US" sz="1200" dirty="0"/>
              <a:t> </a:t>
            </a:r>
            <a:r>
              <a:rPr lang="en-US" sz="1200" dirty="0" err="1"/>
              <a:t>timski</a:t>
            </a:r>
            <a:r>
              <a:rPr lang="en-US" sz="1200" dirty="0"/>
              <a:t> rad u </a:t>
            </a:r>
            <a:r>
              <a:rPr lang="en-US" sz="1200" dirty="0" err="1"/>
              <a:t>nastavnom</a:t>
            </a:r>
            <a:r>
              <a:rPr lang="en-US" sz="1200" dirty="0"/>
              <a:t> </a:t>
            </a:r>
            <a:r>
              <a:rPr lang="en-US" sz="1200" dirty="0" err="1"/>
              <a:t>procesu</a:t>
            </a:r>
            <a:r>
              <a:rPr lang="en-US" sz="1200" dirty="0"/>
              <a:t>. </a:t>
            </a:r>
            <a:r>
              <a:rPr lang="en-US" sz="1200" dirty="0" err="1"/>
              <a:t>Sarađujemo</a:t>
            </a:r>
            <a:r>
              <a:rPr lang="en-US" sz="1200" dirty="0"/>
              <a:t> </a:t>
            </a:r>
            <a:r>
              <a:rPr lang="en-US" sz="1200" dirty="0" err="1"/>
              <a:t>zajedno</a:t>
            </a:r>
            <a:r>
              <a:rPr lang="en-US" sz="1200" dirty="0"/>
              <a:t>, </a:t>
            </a:r>
            <a:r>
              <a:rPr lang="en-US" sz="1200" dirty="0" err="1"/>
              <a:t>pomažemo</a:t>
            </a:r>
            <a:r>
              <a:rPr lang="en-US" sz="1200" dirty="0"/>
              <a:t> </a:t>
            </a:r>
            <a:r>
              <a:rPr lang="en-US" sz="1200" dirty="0" smtClean="0"/>
              <a:t>se</a:t>
            </a:r>
            <a:endParaRPr lang="sr-Latn-ME" sz="1200" dirty="0" smtClean="0"/>
          </a:p>
          <a:p>
            <a:r>
              <a:rPr lang="en-US" sz="1200" dirty="0" smtClean="0"/>
              <a:t> </a:t>
            </a:r>
            <a:r>
              <a:rPr lang="en-US" sz="1200" dirty="0" err="1"/>
              <a:t>međusobno</a:t>
            </a:r>
            <a:r>
              <a:rPr lang="en-US" sz="1200" dirty="0"/>
              <a:t>,  </a:t>
            </a:r>
            <a:r>
              <a:rPr lang="en-US" sz="1200" dirty="0" err="1"/>
              <a:t>i</a:t>
            </a:r>
            <a:r>
              <a:rPr lang="en-US" sz="1200" dirty="0"/>
              <a:t> </a:t>
            </a:r>
            <a:r>
              <a:rPr lang="en-US" sz="1200" dirty="0" err="1"/>
              <a:t>pokažemo</a:t>
            </a:r>
            <a:r>
              <a:rPr lang="en-US" sz="1200" dirty="0"/>
              <a:t> </a:t>
            </a:r>
            <a:r>
              <a:rPr lang="en-US" sz="1200" dirty="0" err="1"/>
              <a:t>svoje</a:t>
            </a:r>
            <a:r>
              <a:rPr lang="en-US" sz="1200" dirty="0"/>
              <a:t> </a:t>
            </a:r>
            <a:r>
              <a:rPr lang="en-US" sz="1200" dirty="0" err="1" smtClean="0"/>
              <a:t>sposobnosti</a:t>
            </a:r>
            <a:r>
              <a:rPr lang="en-US" sz="1200" dirty="0" smtClean="0"/>
              <a:t>. </a:t>
            </a:r>
            <a:br>
              <a:rPr lang="en-US" sz="1200" dirty="0" smtClean="0"/>
            </a:br>
            <a:r>
              <a:rPr lang="sr-Latn-ME" sz="1200" dirty="0" smtClean="0"/>
              <a:t>   </a:t>
            </a:r>
            <a:r>
              <a:rPr lang="en-US" sz="1200" b="1" dirty="0" err="1" smtClean="0"/>
              <a:t>Prema</a:t>
            </a:r>
            <a:r>
              <a:rPr lang="en-US" sz="1200" b="1" dirty="0" smtClean="0"/>
              <a:t> </a:t>
            </a:r>
            <a:r>
              <a:rPr lang="en-US" sz="1200" b="1" dirty="0" err="1"/>
              <a:t>mišljenju</a:t>
            </a:r>
            <a:r>
              <a:rPr lang="en-US" sz="1200" b="1" dirty="0"/>
              <a:t> </a:t>
            </a:r>
            <a:r>
              <a:rPr lang="en-US" sz="1200" b="1" dirty="0" err="1"/>
              <a:t>psihologa</a:t>
            </a:r>
            <a:r>
              <a:rPr lang="en-US" sz="1200" b="1" dirty="0"/>
              <a:t> </a:t>
            </a:r>
            <a:r>
              <a:rPr lang="en-US" sz="1200" b="1" dirty="0" err="1"/>
              <a:t>vaše</a:t>
            </a:r>
            <a:r>
              <a:rPr lang="en-US" sz="1200" b="1" dirty="0"/>
              <a:t> </a:t>
            </a:r>
            <a:r>
              <a:rPr lang="en-US" sz="1200" b="1" dirty="0" err="1"/>
              <a:t>dijete</a:t>
            </a:r>
            <a:r>
              <a:rPr lang="en-US" sz="1200" b="1" dirty="0"/>
              <a:t> </a:t>
            </a:r>
            <a:r>
              <a:rPr lang="en-US" sz="1200" b="1" dirty="0" err="1"/>
              <a:t>osjećaće</a:t>
            </a:r>
            <a:r>
              <a:rPr lang="en-US" sz="1200" b="1" dirty="0"/>
              <a:t> se </a:t>
            </a:r>
            <a:r>
              <a:rPr lang="en-US" sz="1200" b="1" dirty="0" err="1"/>
              <a:t>dobro</a:t>
            </a:r>
            <a:r>
              <a:rPr lang="en-US" sz="1200" b="1" dirty="0"/>
              <a:t>:</a:t>
            </a:r>
          </a:p>
          <a:p>
            <a:pPr marL="171450" lvl="0" indent="-171450">
              <a:buFont typeface="Arial" pitchFamily="34" charset="0"/>
              <a:buChar char="•"/>
            </a:pPr>
            <a:r>
              <a:rPr lang="sr-Latn-ME" sz="1200" dirty="0" err="1"/>
              <a:t>a</a:t>
            </a:r>
            <a:r>
              <a:rPr lang="en-US" sz="1200" dirty="0" err="1" smtClean="0"/>
              <a:t>ko</a:t>
            </a:r>
            <a:r>
              <a:rPr lang="en-US" sz="1200" dirty="0" smtClean="0"/>
              <a:t> </a:t>
            </a:r>
            <a:r>
              <a:rPr lang="en-US" sz="1200" dirty="0"/>
              <a:t>mu ne </a:t>
            </a:r>
            <a:r>
              <a:rPr lang="en-US" sz="1200" dirty="0" err="1"/>
              <a:t>ispunite</a:t>
            </a:r>
            <a:r>
              <a:rPr lang="en-US" sz="1200" dirty="0"/>
              <a:t> </a:t>
            </a:r>
            <a:r>
              <a:rPr lang="en-US" sz="1200" dirty="0" err="1"/>
              <a:t>svaku</a:t>
            </a:r>
            <a:r>
              <a:rPr lang="en-US" sz="1200" dirty="0"/>
              <a:t> </a:t>
            </a:r>
            <a:r>
              <a:rPr lang="en-US" sz="1200" dirty="0" err="1" smtClean="0"/>
              <a:t>želju</a:t>
            </a:r>
            <a:r>
              <a:rPr lang="sr-Latn-ME" sz="1200" dirty="0" smtClean="0"/>
              <a:t>;</a:t>
            </a:r>
            <a:endParaRPr lang="en-US" sz="1200" dirty="0"/>
          </a:p>
          <a:p>
            <a:pPr marL="171450" lvl="0" indent="-171450">
              <a:buFont typeface="Arial" pitchFamily="34" charset="0"/>
              <a:buChar char="•"/>
            </a:pPr>
            <a:r>
              <a:rPr lang="sr-Latn-ME" sz="1200" dirty="0" err="1"/>
              <a:t>a</a:t>
            </a:r>
            <a:r>
              <a:rPr lang="en-US" sz="1200" dirty="0" err="1" smtClean="0"/>
              <a:t>ko</a:t>
            </a:r>
            <a:r>
              <a:rPr lang="en-US" sz="1200" dirty="0" smtClean="0"/>
              <a:t> </a:t>
            </a:r>
            <a:r>
              <a:rPr lang="en-US" sz="1200" dirty="0"/>
              <a:t>do </a:t>
            </a:r>
            <a:r>
              <a:rPr lang="en-US" sz="1200" dirty="0" err="1"/>
              <a:t>onoga</a:t>
            </a:r>
            <a:r>
              <a:rPr lang="en-US" sz="1200" dirty="0"/>
              <a:t>  </a:t>
            </a:r>
            <a:r>
              <a:rPr lang="en-US" sz="1200" dirty="0" err="1"/>
              <a:t>što</a:t>
            </a:r>
            <a:r>
              <a:rPr lang="en-US" sz="1200" dirty="0"/>
              <a:t> </a:t>
            </a:r>
            <a:r>
              <a:rPr lang="en-US" sz="1200" dirty="0" err="1"/>
              <a:t>želi</a:t>
            </a:r>
            <a:r>
              <a:rPr lang="en-US" sz="1200" dirty="0"/>
              <a:t> </a:t>
            </a:r>
            <a:r>
              <a:rPr lang="en-US" sz="1200" dirty="0" err="1"/>
              <a:t>dođe</a:t>
            </a:r>
            <a:r>
              <a:rPr lang="en-US" sz="1200" dirty="0"/>
              <a:t> </a:t>
            </a:r>
            <a:r>
              <a:rPr lang="en-US" sz="1200" dirty="0" err="1"/>
              <a:t>vlastitim</a:t>
            </a:r>
            <a:r>
              <a:rPr lang="en-US" sz="1200" dirty="0"/>
              <a:t> </a:t>
            </a:r>
            <a:r>
              <a:rPr lang="en-US" sz="1200" dirty="0" err="1" smtClean="0"/>
              <a:t>trudom</a:t>
            </a:r>
            <a:r>
              <a:rPr lang="sr-Latn-ME" sz="1200" dirty="0" smtClean="0"/>
              <a:t>;</a:t>
            </a:r>
            <a:endParaRPr lang="en-US" sz="1200" dirty="0"/>
          </a:p>
          <a:p>
            <a:pPr marL="171450" lvl="0" indent="-171450">
              <a:buFont typeface="Arial" pitchFamily="34" charset="0"/>
              <a:buChar char="•"/>
            </a:pPr>
            <a:r>
              <a:rPr lang="sr-Latn-ME" sz="1200" dirty="0" err="1"/>
              <a:t>a</a:t>
            </a:r>
            <a:r>
              <a:rPr lang="en-US" sz="1200" dirty="0" err="1" smtClean="0"/>
              <a:t>ko</a:t>
            </a:r>
            <a:r>
              <a:rPr lang="en-US" sz="1200" dirty="0" smtClean="0"/>
              <a:t> </a:t>
            </a:r>
            <a:r>
              <a:rPr lang="en-US" sz="1200" dirty="0"/>
              <a:t>ne </a:t>
            </a:r>
            <a:r>
              <a:rPr lang="en-US" sz="1200" dirty="0" err="1"/>
              <a:t>uklanjate</a:t>
            </a:r>
            <a:r>
              <a:rPr lang="en-US" sz="1200" dirty="0"/>
              <a:t>  </a:t>
            </a:r>
            <a:r>
              <a:rPr lang="en-US" sz="1200" dirty="0" err="1"/>
              <a:t>prepreke</a:t>
            </a:r>
            <a:r>
              <a:rPr lang="en-US" sz="1200" dirty="0"/>
              <a:t> u </a:t>
            </a:r>
            <a:r>
              <a:rPr lang="en-US" sz="1200" dirty="0" err="1"/>
              <a:t>njegovom</a:t>
            </a:r>
            <a:r>
              <a:rPr lang="en-US" sz="1200" dirty="0"/>
              <a:t> </a:t>
            </a:r>
            <a:r>
              <a:rPr lang="en-US" sz="1200" dirty="0" err="1" smtClean="0"/>
              <a:t>životu</a:t>
            </a:r>
            <a:r>
              <a:rPr lang="sr-Latn-ME" sz="1200" dirty="0" smtClean="0"/>
              <a:t>;</a:t>
            </a:r>
            <a:endParaRPr lang="en-US" sz="1200" dirty="0"/>
          </a:p>
          <a:p>
            <a:pPr marL="171450" lvl="0" indent="-171450">
              <a:buFont typeface="Arial" pitchFamily="34" charset="0"/>
              <a:buChar char="•"/>
            </a:pPr>
            <a:r>
              <a:rPr lang="sr-Latn-ME" sz="1200" dirty="0" err="1"/>
              <a:t>a</a:t>
            </a:r>
            <a:r>
              <a:rPr lang="en-US" sz="1200" dirty="0" err="1" smtClean="0"/>
              <a:t>ko</a:t>
            </a:r>
            <a:r>
              <a:rPr lang="en-US" sz="1200" dirty="0" smtClean="0"/>
              <a:t> </a:t>
            </a:r>
            <a:r>
              <a:rPr lang="en-US" sz="1200" dirty="0" err="1"/>
              <a:t>nauči</a:t>
            </a:r>
            <a:r>
              <a:rPr lang="en-US" sz="1200" dirty="0"/>
              <a:t> da prima </a:t>
            </a:r>
            <a:r>
              <a:rPr lang="en-US" sz="1200" dirty="0" err="1"/>
              <a:t>i</a:t>
            </a:r>
            <a:r>
              <a:rPr lang="en-US" sz="1200" dirty="0"/>
              <a:t> </a:t>
            </a:r>
            <a:r>
              <a:rPr lang="en-US" sz="1200" dirty="0" err="1" smtClean="0"/>
              <a:t>daje</a:t>
            </a:r>
            <a:r>
              <a:rPr lang="sr-Latn-ME" sz="1200" dirty="0" smtClean="0"/>
              <a:t>;</a:t>
            </a:r>
            <a:endParaRPr lang="en-US" sz="1200" dirty="0"/>
          </a:p>
          <a:p>
            <a:pPr marL="171450" lvl="0" indent="-171450">
              <a:buFont typeface="Arial" pitchFamily="34" charset="0"/>
              <a:buChar char="•"/>
            </a:pPr>
            <a:r>
              <a:rPr lang="sr-Latn-ME" sz="1200" dirty="0" err="1"/>
              <a:t>a</a:t>
            </a:r>
            <a:r>
              <a:rPr lang="en-US" sz="1200" dirty="0" err="1" smtClean="0"/>
              <a:t>ko</a:t>
            </a:r>
            <a:r>
              <a:rPr lang="en-US" sz="1200" dirty="0" smtClean="0"/>
              <a:t> </a:t>
            </a:r>
            <a:r>
              <a:rPr lang="en-US" sz="1200" dirty="0" err="1"/>
              <a:t>nauči</a:t>
            </a:r>
            <a:r>
              <a:rPr lang="en-US" sz="1200" dirty="0"/>
              <a:t> da ne </a:t>
            </a:r>
            <a:r>
              <a:rPr lang="en-US" sz="1200" dirty="0" err="1"/>
              <a:t>postoji</a:t>
            </a:r>
            <a:r>
              <a:rPr lang="en-US" sz="1200" dirty="0"/>
              <a:t> </a:t>
            </a:r>
            <a:r>
              <a:rPr lang="en-US" sz="1200" dirty="0" err="1"/>
              <a:t>život</a:t>
            </a:r>
            <a:r>
              <a:rPr lang="en-US" sz="1200" dirty="0"/>
              <a:t> u </a:t>
            </a:r>
            <a:r>
              <a:rPr lang="en-US" sz="1200" dirty="0" err="1"/>
              <a:t>kojem</a:t>
            </a:r>
            <a:r>
              <a:rPr lang="en-US" sz="1200" dirty="0"/>
              <a:t> </a:t>
            </a:r>
            <a:r>
              <a:rPr lang="en-US" sz="1200" dirty="0" err="1"/>
              <a:t>nema</a:t>
            </a:r>
            <a:r>
              <a:rPr lang="en-US" sz="1200" dirty="0"/>
              <a:t> </a:t>
            </a:r>
            <a:r>
              <a:rPr lang="en-US" sz="1200" dirty="0" err="1" smtClean="0"/>
              <a:t>problema</a:t>
            </a:r>
            <a:r>
              <a:rPr lang="sr-Latn-ME" sz="1200" dirty="0" smtClean="0"/>
              <a:t>.</a:t>
            </a:r>
            <a:endParaRPr lang="en-US" sz="1200" dirty="0"/>
          </a:p>
          <a:p>
            <a:r>
              <a:rPr lang="en-US" sz="1200" dirty="0"/>
              <a:t>        </a:t>
            </a:r>
            <a:r>
              <a:rPr lang="en-US" sz="1200" dirty="0" err="1"/>
              <a:t>Dragi</a:t>
            </a:r>
            <a:r>
              <a:rPr lang="en-US" sz="1200" dirty="0"/>
              <a:t> </a:t>
            </a:r>
            <a:r>
              <a:rPr lang="en-US" sz="1200" dirty="0" err="1"/>
              <a:t>drugari</a:t>
            </a:r>
            <a:r>
              <a:rPr lang="en-US" sz="1200" dirty="0"/>
              <a:t>, </a:t>
            </a:r>
            <a:r>
              <a:rPr lang="en-US" sz="1200" dirty="0" err="1" smtClean="0"/>
              <a:t>vaš</a:t>
            </a:r>
            <a:r>
              <a:rPr lang="en-US" sz="1200" dirty="0" smtClean="0"/>
              <a:t>  </a:t>
            </a:r>
            <a:r>
              <a:rPr lang="en-US" sz="1200" dirty="0" err="1"/>
              <a:t>život</a:t>
            </a:r>
            <a:r>
              <a:rPr lang="en-US" sz="1200" dirty="0"/>
              <a:t> bi </a:t>
            </a:r>
            <a:r>
              <a:rPr lang="en-US" sz="1200" dirty="0" err="1"/>
              <a:t>mogao</a:t>
            </a:r>
            <a:r>
              <a:rPr lang="en-US" sz="1200" dirty="0"/>
              <a:t> </a:t>
            </a:r>
            <a:r>
              <a:rPr lang="en-US" sz="1200" dirty="0" err="1"/>
              <a:t>biti</a:t>
            </a:r>
            <a:r>
              <a:rPr lang="en-US" sz="1200" dirty="0"/>
              <a:t> </a:t>
            </a:r>
            <a:r>
              <a:rPr lang="en-US" sz="1200" dirty="0" err="1"/>
              <a:t>ljepši</a:t>
            </a:r>
            <a:r>
              <a:rPr lang="en-US" sz="1200" dirty="0"/>
              <a:t> </a:t>
            </a:r>
            <a:r>
              <a:rPr lang="en-US" sz="1200" dirty="0" err="1"/>
              <a:t>ako</a:t>
            </a:r>
            <a:r>
              <a:rPr lang="en-US" sz="1200" dirty="0"/>
              <a:t> </a:t>
            </a:r>
            <a:r>
              <a:rPr lang="en-US" sz="1200" dirty="0" err="1"/>
              <a:t>uvažite</a:t>
            </a:r>
            <a:r>
              <a:rPr lang="en-US" sz="1200" dirty="0"/>
              <a:t> </a:t>
            </a:r>
            <a:r>
              <a:rPr lang="en-US" sz="1200" dirty="0" err="1" smtClean="0"/>
              <a:t>naše</a:t>
            </a:r>
            <a:endParaRPr lang="sr-Latn-ME" sz="1200" dirty="0" smtClean="0"/>
          </a:p>
          <a:p>
            <a:r>
              <a:rPr lang="en-US" sz="1200" dirty="0" smtClean="0"/>
              <a:t> </a:t>
            </a:r>
            <a:r>
              <a:rPr lang="en-US" sz="1200" dirty="0" err="1"/>
              <a:t>savjete</a:t>
            </a:r>
            <a:r>
              <a:rPr lang="en-US" sz="1200" dirty="0"/>
              <a:t>:</a:t>
            </a:r>
          </a:p>
          <a:p>
            <a:pPr marL="171450" lvl="0" indent="-171450">
              <a:buFont typeface="Arial" pitchFamily="34" charset="0"/>
              <a:buChar char="•"/>
            </a:pPr>
            <a:r>
              <a:rPr lang="sr-Latn-ME" sz="1200" dirty="0" err="1"/>
              <a:t>s</a:t>
            </a:r>
            <a:r>
              <a:rPr lang="en-US" sz="1200" dirty="0" err="1" smtClean="0"/>
              <a:t>aslušajte</a:t>
            </a:r>
            <a:r>
              <a:rPr lang="en-US" sz="1200" dirty="0" smtClean="0"/>
              <a:t> </a:t>
            </a:r>
            <a:r>
              <a:rPr lang="en-US" sz="1200" dirty="0" err="1"/>
              <a:t>roditelje</a:t>
            </a:r>
            <a:r>
              <a:rPr lang="en-US" sz="1200" dirty="0"/>
              <a:t> </a:t>
            </a:r>
            <a:r>
              <a:rPr lang="en-US" sz="1200" dirty="0" err="1"/>
              <a:t>i</a:t>
            </a:r>
            <a:r>
              <a:rPr lang="en-US" sz="1200" dirty="0"/>
              <a:t> </a:t>
            </a:r>
            <a:r>
              <a:rPr lang="en-US" sz="1200" dirty="0" err="1"/>
              <a:t>na</a:t>
            </a:r>
            <a:r>
              <a:rPr lang="en-US" sz="1200" dirty="0"/>
              <a:t> </a:t>
            </a:r>
            <a:r>
              <a:rPr lang="en-US" sz="1200" dirty="0" err="1"/>
              <a:t>miran</a:t>
            </a:r>
            <a:r>
              <a:rPr lang="en-US" sz="1200" dirty="0"/>
              <a:t> </a:t>
            </a:r>
            <a:r>
              <a:rPr lang="en-US" sz="1200" dirty="0" err="1"/>
              <a:t>način</a:t>
            </a:r>
            <a:r>
              <a:rPr lang="en-US" sz="1200" dirty="0"/>
              <a:t> </a:t>
            </a:r>
            <a:r>
              <a:rPr lang="en-US" sz="1200" dirty="0" err="1"/>
              <a:t>iznesitei</a:t>
            </a:r>
            <a:r>
              <a:rPr lang="en-US" sz="1200" dirty="0"/>
              <a:t> </a:t>
            </a:r>
            <a:r>
              <a:rPr lang="en-US" sz="1200" dirty="0" err="1"/>
              <a:t>svoje</a:t>
            </a:r>
            <a:r>
              <a:rPr lang="en-US" sz="1200" dirty="0"/>
              <a:t> </a:t>
            </a:r>
            <a:r>
              <a:rPr lang="en-US" sz="1200" dirty="0" err="1"/>
              <a:t>poglede</a:t>
            </a:r>
            <a:r>
              <a:rPr lang="en-US" sz="1200" dirty="0"/>
              <a:t> o „</a:t>
            </a:r>
            <a:r>
              <a:rPr lang="en-US" sz="1200" dirty="0" err="1"/>
              <a:t>tački</a:t>
            </a:r>
            <a:r>
              <a:rPr lang="en-US" sz="1200" dirty="0"/>
              <a:t> </a:t>
            </a:r>
            <a:r>
              <a:rPr lang="en-US" sz="1200" dirty="0" err="1"/>
              <a:t>dnevnog</a:t>
            </a:r>
            <a:r>
              <a:rPr lang="en-US" sz="1200" dirty="0"/>
              <a:t> </a:t>
            </a:r>
            <a:r>
              <a:rPr lang="en-US" sz="1200" dirty="0" err="1" smtClean="0"/>
              <a:t>reda</a:t>
            </a:r>
            <a:r>
              <a:rPr lang="en-US" sz="1200" dirty="0" smtClean="0"/>
              <a:t>“</a:t>
            </a:r>
            <a:r>
              <a:rPr lang="sr-Latn-ME" sz="1200" dirty="0" smtClean="0"/>
              <a:t>;</a:t>
            </a:r>
            <a:endParaRPr lang="en-US" sz="1200" dirty="0"/>
          </a:p>
          <a:p>
            <a:pPr marL="171450" lvl="0" indent="-171450">
              <a:buFont typeface="Arial" pitchFamily="34" charset="0"/>
              <a:buChar char="•"/>
            </a:pPr>
            <a:r>
              <a:rPr lang="sr-Latn-ME" sz="1200" dirty="0" err="1"/>
              <a:t>p</a:t>
            </a:r>
            <a:r>
              <a:rPr lang="en-US" sz="1200" dirty="0" err="1" smtClean="0"/>
              <a:t>okažite</a:t>
            </a:r>
            <a:r>
              <a:rPr lang="en-US" sz="1200" dirty="0" smtClean="0"/>
              <a:t> </a:t>
            </a:r>
            <a:r>
              <a:rPr lang="en-US" sz="1200" dirty="0" err="1"/>
              <a:t>malo</a:t>
            </a:r>
            <a:r>
              <a:rPr lang="en-US" sz="1200" dirty="0"/>
              <a:t> </a:t>
            </a:r>
            <a:r>
              <a:rPr lang="en-US" sz="1200" dirty="0" err="1"/>
              <a:t>više</a:t>
            </a:r>
            <a:r>
              <a:rPr lang="en-US" sz="1200" dirty="0"/>
              <a:t> </a:t>
            </a:r>
            <a:r>
              <a:rPr lang="sr-Latn-ME" sz="1200" dirty="0" smtClean="0"/>
              <a:t>povjerenja i uvažite njihovo životno </a:t>
            </a:r>
            <a:r>
              <a:rPr lang="sr-Latn-ME" sz="1200" dirty="0" smtClean="0"/>
              <a:t>iskustvo</a:t>
            </a:r>
          </a:p>
          <a:p>
            <a:pPr marL="171450" lvl="0" indent="-171450">
              <a:buFont typeface="Arial" pitchFamily="34" charset="0"/>
              <a:buChar char="•"/>
            </a:pPr>
            <a:r>
              <a:rPr lang="sr-Latn-ME" sz="1200" dirty="0" smtClean="0"/>
              <a:t>n</a:t>
            </a:r>
            <a:r>
              <a:rPr lang="en-US" sz="1200" dirty="0" smtClean="0"/>
              <a:t>e </a:t>
            </a:r>
            <a:r>
              <a:rPr lang="en-US" sz="1200" dirty="0" err="1"/>
              <a:t>treba</a:t>
            </a:r>
            <a:r>
              <a:rPr lang="en-US" sz="1200" dirty="0"/>
              <a:t>  </a:t>
            </a:r>
            <a:r>
              <a:rPr lang="en-US" sz="1200" dirty="0" err="1"/>
              <a:t>svaki</a:t>
            </a:r>
            <a:r>
              <a:rPr lang="en-US" sz="1200" dirty="0"/>
              <a:t> </a:t>
            </a:r>
            <a:r>
              <a:rPr lang="en-US" sz="1200" dirty="0" err="1"/>
              <a:t>započeti</a:t>
            </a:r>
            <a:r>
              <a:rPr lang="en-US" sz="1200" dirty="0"/>
              <a:t> </a:t>
            </a:r>
            <a:r>
              <a:rPr lang="en-US" sz="1200" dirty="0" err="1"/>
              <a:t>razgovor</a:t>
            </a:r>
            <a:r>
              <a:rPr lang="en-US" sz="1200" dirty="0"/>
              <a:t> </a:t>
            </a:r>
            <a:r>
              <a:rPr lang="en-US" sz="1200" dirty="0" err="1"/>
              <a:t>shvatili</a:t>
            </a:r>
            <a:r>
              <a:rPr lang="en-US" sz="1200" dirty="0"/>
              <a:t> </a:t>
            </a:r>
            <a:r>
              <a:rPr lang="en-US" sz="1200" dirty="0" err="1"/>
              <a:t>kao</a:t>
            </a:r>
            <a:r>
              <a:rPr lang="en-US" sz="1200" dirty="0"/>
              <a:t> „</a:t>
            </a:r>
            <a:r>
              <a:rPr lang="en-US" sz="1200" dirty="0" err="1"/>
              <a:t>gušenje</a:t>
            </a:r>
            <a:r>
              <a:rPr lang="en-US" sz="1200" dirty="0"/>
              <a:t>“ </a:t>
            </a:r>
            <a:r>
              <a:rPr lang="en-US" sz="1200" dirty="0" err="1"/>
              <a:t>sopstvene</a:t>
            </a:r>
            <a:r>
              <a:rPr lang="en-US" sz="1200" dirty="0"/>
              <a:t> </a:t>
            </a:r>
            <a:r>
              <a:rPr lang="en-US" sz="1200" dirty="0" err="1"/>
              <a:t>ličnosti</a:t>
            </a:r>
            <a:r>
              <a:rPr lang="en-US" sz="1200" dirty="0"/>
              <a:t> </a:t>
            </a:r>
          </a:p>
          <a:p>
            <a:pPr marL="171450" lvl="0" indent="-171450">
              <a:buFont typeface="Arial" pitchFamily="34" charset="0"/>
              <a:buChar char="•"/>
            </a:pPr>
            <a:r>
              <a:rPr lang="sr-Latn-ME" sz="1200" dirty="0" err="1"/>
              <a:t>p</a:t>
            </a:r>
            <a:r>
              <a:rPr lang="en-US" sz="1200" dirty="0" err="1" smtClean="0"/>
              <a:t>redložite</a:t>
            </a:r>
            <a:r>
              <a:rPr lang="en-US" sz="1200" dirty="0" smtClean="0"/>
              <a:t> </a:t>
            </a:r>
            <a:r>
              <a:rPr lang="en-US" sz="1200" dirty="0" err="1"/>
              <a:t>roditeljima</a:t>
            </a:r>
            <a:r>
              <a:rPr lang="en-US" sz="1200" dirty="0"/>
              <a:t> da </a:t>
            </a:r>
            <a:r>
              <a:rPr lang="en-US" sz="1200" dirty="0" err="1"/>
              <a:t>negdje</a:t>
            </a:r>
            <a:r>
              <a:rPr lang="en-US" sz="1200" dirty="0"/>
              <a:t> </a:t>
            </a:r>
            <a:r>
              <a:rPr lang="en-US" sz="1200" dirty="0" err="1"/>
              <a:t>zajedno</a:t>
            </a:r>
            <a:r>
              <a:rPr lang="en-US" sz="1200" dirty="0"/>
              <a:t> </a:t>
            </a:r>
            <a:r>
              <a:rPr lang="en-US" sz="1200" dirty="0" err="1"/>
              <a:t>izađete</a:t>
            </a:r>
            <a:r>
              <a:rPr lang="en-US" sz="1200" dirty="0"/>
              <a:t> </a:t>
            </a:r>
            <a:r>
              <a:rPr lang="en-US" sz="1200" dirty="0" err="1"/>
              <a:t>i</a:t>
            </a:r>
            <a:r>
              <a:rPr lang="en-US" sz="1200" dirty="0"/>
              <a:t> </a:t>
            </a:r>
            <a:r>
              <a:rPr lang="en-US" sz="1200" dirty="0" err="1"/>
              <a:t>provedete</a:t>
            </a:r>
            <a:r>
              <a:rPr lang="en-US" sz="1200" dirty="0"/>
              <a:t> </a:t>
            </a:r>
            <a:r>
              <a:rPr lang="en-US" sz="1200" dirty="0" err="1"/>
              <a:t>dio</a:t>
            </a:r>
            <a:r>
              <a:rPr lang="en-US" sz="1200" dirty="0"/>
              <a:t> </a:t>
            </a:r>
            <a:r>
              <a:rPr lang="en-US" sz="1200" dirty="0" err="1"/>
              <a:t>slobodnog</a:t>
            </a:r>
            <a:r>
              <a:rPr lang="en-US" sz="1200" dirty="0"/>
              <a:t> </a:t>
            </a:r>
            <a:r>
              <a:rPr lang="en-US" sz="1200" dirty="0" err="1" smtClean="0"/>
              <a:t>vremena</a:t>
            </a:r>
            <a:r>
              <a:rPr lang="sr-Latn-ME" sz="1200" dirty="0" smtClean="0"/>
              <a:t> (</a:t>
            </a:r>
            <a:r>
              <a:rPr lang="en-US" sz="1200" dirty="0" err="1" smtClean="0"/>
              <a:t>šetnja</a:t>
            </a:r>
            <a:r>
              <a:rPr lang="en-US" sz="1200" dirty="0"/>
              <a:t>, </a:t>
            </a:r>
            <a:r>
              <a:rPr lang="en-US" sz="1200" dirty="0" err="1"/>
              <a:t>bioskop</a:t>
            </a:r>
            <a:r>
              <a:rPr lang="en-US" sz="1200" dirty="0"/>
              <a:t>, </a:t>
            </a:r>
            <a:r>
              <a:rPr lang="en-US" sz="1200" dirty="0" err="1"/>
              <a:t>pozorište</a:t>
            </a:r>
            <a:r>
              <a:rPr lang="en-US" sz="1200" dirty="0"/>
              <a:t>... </a:t>
            </a:r>
            <a:r>
              <a:rPr lang="sr-Latn-ME" sz="1200" dirty="0" smtClean="0"/>
              <a:t>).</a:t>
            </a:r>
            <a:endParaRPr lang="en-US" sz="1200" dirty="0"/>
          </a:p>
          <a:p>
            <a:r>
              <a:rPr lang="en-US" sz="1200" b="1" dirty="0"/>
              <a: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7246462"/>
            <a:ext cx="2108076" cy="1543482"/>
          </a:xfrm>
          <a:prstGeom prst="rect">
            <a:avLst/>
          </a:prstGeom>
          <a:ln>
            <a:noFill/>
          </a:ln>
          <a:effectLst>
            <a:softEdge rad="1125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1143" y="7213881"/>
            <a:ext cx="2253356" cy="1543482"/>
          </a:xfrm>
          <a:prstGeom prst="rect">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1" y="4256992"/>
            <a:ext cx="2133600" cy="1839008"/>
          </a:xfrm>
          <a:prstGeom prst="rect">
            <a:avLst/>
          </a:prstGeom>
          <a:ln>
            <a:noFill/>
          </a:ln>
          <a:effectLst>
            <a:softEdge rad="112500"/>
          </a:effectLst>
        </p:spPr>
      </p:pic>
      <p:sp>
        <p:nvSpPr>
          <p:cNvPr id="5" name="Rectangle 4"/>
          <p:cNvSpPr/>
          <p:nvPr/>
        </p:nvSpPr>
        <p:spPr>
          <a:xfrm>
            <a:off x="621554" y="240268"/>
            <a:ext cx="5715000" cy="400110"/>
          </a:xfrm>
          <a:prstGeom prst="rect">
            <a:avLst/>
          </a:prstGeom>
        </p:spPr>
        <p:txBody>
          <a:bodyPr wrap="square">
            <a:spAutoFit/>
          </a:bodyPr>
          <a:lstStyle/>
          <a:p>
            <a:r>
              <a:rPr lang="en-US" b="1" dirty="0"/>
              <a:t> </a:t>
            </a:r>
            <a:r>
              <a:rPr lang="sr-Latn-ME" b="1" dirty="0" smtClean="0"/>
              <a:t>    </a:t>
            </a:r>
            <a:r>
              <a:rPr lang="en-US" sz="2000" b="1" i="1" dirty="0" smtClean="0"/>
              <a:t>,,</a:t>
            </a:r>
            <a:r>
              <a:rPr lang="en-US" sz="2000" b="1" i="1" dirty="0"/>
              <a:t>Da bi se </a:t>
            </a:r>
            <a:r>
              <a:rPr lang="en-US" sz="2000" b="1" i="1" dirty="0" err="1"/>
              <a:t>istinski</a:t>
            </a:r>
            <a:r>
              <a:rPr lang="en-US" sz="2000" b="1" i="1" dirty="0"/>
              <a:t> </a:t>
            </a:r>
            <a:r>
              <a:rPr lang="en-US" sz="2000" b="1" i="1" dirty="0" err="1"/>
              <a:t>voljelo</a:t>
            </a:r>
            <a:r>
              <a:rPr lang="en-US" sz="2000" b="1" i="1" dirty="0"/>
              <a:t>, </a:t>
            </a:r>
            <a:r>
              <a:rPr lang="en-US" sz="2000" b="1" i="1" dirty="0" err="1"/>
              <a:t>treba</a:t>
            </a:r>
            <a:r>
              <a:rPr lang="en-US" sz="2000" b="1" i="1" dirty="0"/>
              <a:t> </a:t>
            </a:r>
            <a:r>
              <a:rPr lang="en-US" sz="2000" b="1" i="1" dirty="0" err="1"/>
              <a:t>odrasti</a:t>
            </a:r>
            <a:r>
              <a:rPr lang="en-US" sz="2000" b="1" i="1" dirty="0"/>
              <a:t> do </a:t>
            </a:r>
            <a:r>
              <a:rPr lang="en-US" sz="2000" b="1" i="1" dirty="0" err="1" smtClean="0"/>
              <a:t>djeteta</a:t>
            </a:r>
            <a:r>
              <a:rPr lang="en-US" sz="2000" b="1" i="1" dirty="0" smtClean="0"/>
              <a:t>"</a:t>
            </a:r>
            <a:endParaRPr lang="en-US" sz="2000" b="1" i="1" dirty="0"/>
          </a:p>
        </p:txBody>
      </p:sp>
      <p:sp>
        <p:nvSpPr>
          <p:cNvPr id="8" name="Rectangle 7"/>
          <p:cNvSpPr/>
          <p:nvPr/>
        </p:nvSpPr>
        <p:spPr>
          <a:xfrm>
            <a:off x="5070566" y="6894509"/>
            <a:ext cx="1516890" cy="276999"/>
          </a:xfrm>
          <a:prstGeom prst="rect">
            <a:avLst/>
          </a:prstGeom>
        </p:spPr>
        <p:txBody>
          <a:bodyPr wrap="none">
            <a:spAutoFit/>
          </a:bodyPr>
          <a:lstStyle/>
          <a:p>
            <a:r>
              <a:rPr lang="en-US" sz="1200" b="1" dirty="0"/>
              <a:t> </a:t>
            </a:r>
            <a:r>
              <a:rPr lang="en-US" sz="1200" b="1" dirty="0" err="1"/>
              <a:t>Vaši</a:t>
            </a:r>
            <a:r>
              <a:rPr lang="en-US" sz="1200" b="1" dirty="0"/>
              <a:t> </a:t>
            </a:r>
            <a:r>
              <a:rPr lang="en-US" sz="1200" b="1" dirty="0" err="1"/>
              <a:t>drugari</a:t>
            </a:r>
            <a:r>
              <a:rPr lang="en-US" sz="1200" b="1" dirty="0"/>
              <a:t> </a:t>
            </a:r>
            <a:r>
              <a:rPr lang="en-US" sz="1200" b="1" dirty="0" err="1"/>
              <a:t>iz</a:t>
            </a:r>
            <a:r>
              <a:rPr lang="en-US" sz="1200" b="1" dirty="0"/>
              <a:t> VIII-a </a:t>
            </a:r>
            <a:endParaRPr lang="en-US" sz="1200" dirty="0"/>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694" y="7165024"/>
            <a:ext cx="2371106" cy="1592339"/>
          </a:xfrm>
          <a:prstGeom prst="rect">
            <a:avLst/>
          </a:prstGeom>
          <a:ln>
            <a:noFill/>
          </a:ln>
          <a:effectLst>
            <a:softEdge rad="112500"/>
          </a:effectLst>
        </p:spPr>
      </p:pic>
    </p:spTree>
    <p:extLst>
      <p:ext uri="{BB962C8B-B14F-4D97-AF65-F5344CB8AC3E}">
        <p14:creationId xmlns:p14="http://schemas.microsoft.com/office/powerpoint/2010/main" val="14229540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2000"/>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p:nvSpPr>
        <p:spPr>
          <a:xfrm>
            <a:off x="369202" y="138546"/>
            <a:ext cx="6314627" cy="2739211"/>
          </a:xfrm>
          <a:prstGeom prst="rect">
            <a:avLst/>
          </a:prstGeom>
        </p:spPr>
        <p:txBody>
          <a:bodyPr wrap="square">
            <a:spAutoFit/>
          </a:bodyPr>
          <a:lstStyle/>
          <a:p>
            <a:pPr algn="ctr"/>
            <a:r>
              <a:rPr lang="sr-Latn-ME" sz="2000" b="1" i="1" dirty="0" smtClean="0"/>
              <a:t>Lijepim ponašanjem osvajamo srca ljudi oko </a:t>
            </a:r>
            <a:r>
              <a:rPr lang="sr-Latn-ME" sz="2000" b="1" i="1" dirty="0" smtClean="0"/>
              <a:t>sebe</a:t>
            </a:r>
          </a:p>
          <a:p>
            <a:pPr algn="ctr"/>
            <a:endParaRPr lang="en-US" sz="2000" b="1" i="1" dirty="0"/>
          </a:p>
          <a:p>
            <a:r>
              <a:rPr lang="sr-Latn-ME" sz="1200" dirty="0" smtClean="0"/>
              <a:t>   Vaspitanje </a:t>
            </a:r>
            <a:r>
              <a:rPr lang="sr-Latn-ME" sz="1200" dirty="0"/>
              <a:t>i obrazovanje je složen posao. Mnogi roditelji misle da je škola odgovorna za vaspitanje, nastavnici često prigovaraju da roditelji,  pod teretom svakodnevnih obaveza, zapostavljaju svoje vaspitne obaveze prema vama.</a:t>
            </a:r>
            <a:endParaRPr lang="en-US" sz="1200" dirty="0"/>
          </a:p>
          <a:p>
            <a:r>
              <a:rPr lang="sr-Latn-ME" sz="1200" dirty="0"/>
              <a:t>Međutim, to i nije tako loše. Zašto bi vi morali biti samo objekat. Potrudite se da budete značajan subjekat u kreiranju svoje ličnosti. Od najranijih dana stičete lijepe manire, učite da poštujete druge i zaslužite da vas poštuju.</a:t>
            </a:r>
            <a:endParaRPr lang="en-US" sz="1200" dirty="0"/>
          </a:p>
          <a:p>
            <a:r>
              <a:rPr lang="sr-Latn-ME" sz="1200" dirty="0"/>
              <a:t>    </a:t>
            </a:r>
            <a:r>
              <a:rPr lang="sr-Latn-ME" sz="1200" dirty="0" smtClean="0"/>
              <a:t>Bez </a:t>
            </a:r>
            <a:r>
              <a:rPr lang="sr-Latn-ME" sz="1200" dirty="0"/>
              <a:t>obzira da li spadaš u mirne ili nemirne učenike, stidljive ili galamđžije,odlične ili nedovoljne</a:t>
            </a:r>
            <a:r>
              <a:rPr lang="sr-Latn-ME" sz="1200" dirty="0" smtClean="0"/>
              <a:t>:</a:t>
            </a:r>
            <a:endParaRPr lang="en-US" sz="1200" dirty="0" smtClean="0"/>
          </a:p>
          <a:p>
            <a:pPr marL="171450" indent="-171450">
              <a:buFont typeface="Arial" pitchFamily="34" charset="0"/>
              <a:buChar char="•"/>
            </a:pPr>
            <a:r>
              <a:rPr lang="sr-Latn-ME" sz="1200" b="1" dirty="0" smtClean="0"/>
              <a:t> </a:t>
            </a:r>
            <a:r>
              <a:rPr lang="sr-Latn-ME" sz="1200" b="1" dirty="0"/>
              <a:t>Pozdravljaj sve zaposlene u školi sa punim poštovanjem!</a:t>
            </a:r>
            <a:endParaRPr lang="en-US" sz="1200" dirty="0"/>
          </a:p>
          <a:p>
            <a:pPr marL="171450" indent="-171450">
              <a:buFont typeface="Arial" pitchFamily="34" charset="0"/>
              <a:buChar char="•"/>
            </a:pPr>
            <a:r>
              <a:rPr lang="sr-Latn-ME" sz="1200" b="1" dirty="0" smtClean="0"/>
              <a:t> </a:t>
            </a:r>
            <a:r>
              <a:rPr lang="sr-Latn-ME" sz="1200" b="1" dirty="0"/>
              <a:t>Kad vidiš da stariji i jači tuku nekog mlađeg i slabijeg, stupi u akciju. Spriječi nasilje i nepravdu. Najbolje je ako potražiš pomoć od nastavnika ili svojih drugara! </a:t>
            </a:r>
            <a:endParaRPr lang="en-US" sz="1200" dirty="0"/>
          </a:p>
          <a:p>
            <a:r>
              <a:rPr lang="sr-Latn-ME" sz="1200" b="1" dirty="0"/>
              <a:t>           </a:t>
            </a:r>
            <a:endParaRPr lang="en-US" sz="12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02" y="7371638"/>
            <a:ext cx="2649598" cy="1669782"/>
          </a:xfrm>
          <a:prstGeom prst="rect">
            <a:avLst/>
          </a:prstGeom>
          <a:ln>
            <a:noFill/>
          </a:ln>
          <a:effectLst>
            <a:softEdge rad="112500"/>
          </a:effectLst>
        </p:spPr>
      </p:pic>
      <p:sp>
        <p:nvSpPr>
          <p:cNvPr id="4" name="Rectangle 3"/>
          <p:cNvSpPr/>
          <p:nvPr/>
        </p:nvSpPr>
        <p:spPr>
          <a:xfrm>
            <a:off x="3132960" y="7561391"/>
            <a:ext cx="3429000" cy="1384995"/>
          </a:xfrm>
          <a:prstGeom prst="rect">
            <a:avLst/>
          </a:prstGeom>
        </p:spPr>
        <p:txBody>
          <a:bodyPr>
            <a:spAutoFit/>
          </a:bodyPr>
          <a:lstStyle/>
          <a:p>
            <a:endParaRPr lang="sr-Latn-ME" sz="1200" dirty="0" smtClean="0"/>
          </a:p>
          <a:p>
            <a:r>
              <a:rPr lang="en-US" sz="1200" b="1" dirty="0" err="1" smtClean="0"/>
              <a:t>Isabela</a:t>
            </a:r>
            <a:r>
              <a:rPr lang="en-US" sz="1200" b="1" dirty="0" smtClean="0"/>
              <a:t> </a:t>
            </a:r>
            <a:r>
              <a:rPr lang="en-US" sz="1200" b="1" dirty="0" err="1"/>
              <a:t>Pobri</a:t>
            </a:r>
            <a:r>
              <a:rPr lang="sr-Latn-ME" sz="1200" b="1" dirty="0"/>
              <a:t>ć </a:t>
            </a:r>
            <a:r>
              <a:rPr lang="sr-Latn-ME" sz="1200" dirty="0"/>
              <a:t>je učenica V-b odjeljenja naše škole. Već tri godine trenira džudo i džiju-džicu u klubu ,, Stara Varoš“. </a:t>
            </a:r>
            <a:r>
              <a:rPr lang="sr-Latn-ME" sz="1200" dirty="0" smtClean="0"/>
              <a:t> </a:t>
            </a:r>
            <a:r>
              <a:rPr lang="sr-Latn-ME" sz="1200" dirty="0"/>
              <a:t>Nedavno je na državnom takmičenju u Baru osvojila dvije zlatne medalje. ,,Sve su mi medalje važne i sjaje istim sjajem“, kaže naša mala-velika sportistkinja.</a:t>
            </a:r>
            <a:endParaRPr lang="en-US" sz="12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054" y="2683057"/>
            <a:ext cx="1955853" cy="2517569"/>
          </a:xfrm>
          <a:prstGeom prst="rect">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4071" y="5478583"/>
            <a:ext cx="3305800" cy="1533415"/>
          </a:xfrm>
          <a:prstGeom prst="rect">
            <a:avLst/>
          </a:prstGeom>
          <a:ln>
            <a:noFill/>
          </a:ln>
          <a:effectLst>
            <a:softEdge rad="112500"/>
          </a:effectLst>
        </p:spPr>
      </p:pic>
      <p:sp>
        <p:nvSpPr>
          <p:cNvPr id="8" name="Rectangle 7"/>
          <p:cNvSpPr/>
          <p:nvPr/>
        </p:nvSpPr>
        <p:spPr>
          <a:xfrm>
            <a:off x="2514600" y="2629474"/>
            <a:ext cx="3886200" cy="2677656"/>
          </a:xfrm>
          <a:prstGeom prst="rect">
            <a:avLst/>
          </a:prstGeom>
        </p:spPr>
        <p:txBody>
          <a:bodyPr wrap="square">
            <a:spAutoFit/>
          </a:bodyPr>
          <a:lstStyle/>
          <a:p>
            <a:pPr marL="171450" indent="-171450">
              <a:buFont typeface="Arial" pitchFamily="34" charset="0"/>
              <a:buChar char="•"/>
            </a:pPr>
            <a:r>
              <a:rPr lang="sr-Latn-ME" sz="1200" b="1" dirty="0"/>
              <a:t>Ne zaboravi da škola nije modna revija, koncertna dvorana, sportski teren, a najmanje mjesto za sticanje loših navika. Sasvim ti je jasno na šta mislimo</a:t>
            </a:r>
            <a:r>
              <a:rPr lang="sr-Latn-ME" sz="1200" dirty="0"/>
              <a:t>!</a:t>
            </a:r>
            <a:endParaRPr lang="en-US" sz="1200" dirty="0"/>
          </a:p>
          <a:p>
            <a:pPr marL="171450" indent="-171450">
              <a:buFont typeface="Arial" pitchFamily="34" charset="0"/>
              <a:buChar char="•"/>
            </a:pPr>
            <a:r>
              <a:rPr lang="sr-Latn-ME" sz="1200" b="1" dirty="0" smtClean="0"/>
              <a:t>Ako </a:t>
            </a:r>
            <a:r>
              <a:rPr lang="sr-Latn-ME" sz="1200" b="1" dirty="0"/>
              <a:t>želiš da sviraš violinu, da govoriš strani jezik, da se baviš sportom, da slikaš - odlično!</a:t>
            </a:r>
            <a:endParaRPr lang="en-US" sz="1200" dirty="0"/>
          </a:p>
          <a:p>
            <a:pPr marL="171450" indent="-171450">
              <a:buFont typeface="Arial" pitchFamily="34" charset="0"/>
              <a:buChar char="•"/>
            </a:pPr>
            <a:r>
              <a:rPr lang="sr-Latn-ME" sz="1200" b="1" dirty="0" smtClean="0"/>
              <a:t>To </a:t>
            </a:r>
            <a:r>
              <a:rPr lang="sr-Latn-ME" sz="1200" b="1" dirty="0"/>
              <a:t>što želiš pretoči u djelo. Počni da učiš, da treniraš, da stvaraš. Odugovlačenje sa početkom neće učenje učiniti ni lakšim ni kraćim. Zato počni sad! ODMAH</a:t>
            </a:r>
            <a:r>
              <a:rPr lang="sr-Latn-ME" sz="1200" dirty="0"/>
              <a:t>!  </a:t>
            </a:r>
            <a:endParaRPr lang="en-US" sz="1200" dirty="0"/>
          </a:p>
          <a:p>
            <a:r>
              <a:rPr lang="sr-Latn-ME" sz="1200" dirty="0"/>
              <a:t> </a:t>
            </a:r>
            <a:r>
              <a:rPr lang="sr-Latn-ME" sz="1200" dirty="0"/>
              <a:t> </a:t>
            </a:r>
            <a:r>
              <a:rPr lang="sr-Latn-ME" sz="1200" dirty="0" smtClean="0"/>
              <a:t>   </a:t>
            </a:r>
            <a:r>
              <a:rPr lang="sr-Latn-ME" sz="1200" dirty="0"/>
              <a:t>Lijepa riječ i gvozdena vrata otvara. Ova narodna mudrost pokazala se istinitom u bezbroj situacija .Kultura govora i usvojena pravila lijepog ponašanja pomažu nam da  oplemenimo međusobne odnose. Lijepim ponašanjem doprinijećemo boljoj komunikaciji u školi, ulici ili nekom drugom mjestu gdje se nađemo.</a:t>
            </a:r>
            <a:endParaRPr lang="en-US" sz="1200" dirty="0"/>
          </a:p>
        </p:txBody>
      </p:sp>
      <p:sp>
        <p:nvSpPr>
          <p:cNvPr id="9" name="TextBox 8"/>
          <p:cNvSpPr txBox="1"/>
          <p:nvPr/>
        </p:nvSpPr>
        <p:spPr>
          <a:xfrm>
            <a:off x="3132960" y="7107159"/>
            <a:ext cx="3077340" cy="461665"/>
          </a:xfrm>
          <a:prstGeom prst="rect">
            <a:avLst/>
          </a:prstGeom>
          <a:noFill/>
        </p:spPr>
        <p:txBody>
          <a:bodyPr wrap="square" rtlCol="0">
            <a:spAutoFit/>
          </a:bodyPr>
          <a:lstStyle/>
          <a:p>
            <a:r>
              <a:rPr lang="sr-Latn-ME" sz="1200" b="1" dirty="0" smtClean="0"/>
              <a:t>Milena Đukanović</a:t>
            </a:r>
            <a:r>
              <a:rPr lang="sr-Latn-ME" sz="1200" dirty="0" smtClean="0"/>
              <a:t>, učenica IX-a odjeljenja svoj talenat ostvaruje kroz crtanje, slikanje i dizajn.</a:t>
            </a:r>
            <a:endParaRPr lang="en-US" sz="1200" dirty="0"/>
          </a:p>
        </p:txBody>
      </p:sp>
      <p:pic>
        <p:nvPicPr>
          <p:cNvPr id="11" name="Picture 10" descr="http://www.vijesti.me/slika-519x316/vijesti/dejan-baletic-dvanaestogodisnji-slikar-muzicar-matematicar-sahista-slika-177628.jpg"/>
          <p:cNvPicPr/>
          <p:nvPr/>
        </p:nvPicPr>
        <p:blipFill>
          <a:blip r:embed="rId6">
            <a:extLst>
              <a:ext uri="{28A0092B-C50C-407E-A947-70E740481C1C}">
                <a14:useLocalDpi xmlns:a14="http://schemas.microsoft.com/office/drawing/2010/main" val="0"/>
              </a:ext>
            </a:extLst>
          </a:blip>
          <a:srcRect/>
          <a:stretch>
            <a:fillRect/>
          </a:stretch>
        </p:blipFill>
        <p:spPr bwMode="auto">
          <a:xfrm>
            <a:off x="390973" y="5196325"/>
            <a:ext cx="2190750" cy="1400175"/>
          </a:xfrm>
          <a:prstGeom prst="rect">
            <a:avLst/>
          </a:prstGeom>
          <a:ln>
            <a:noFill/>
          </a:ln>
          <a:effectLst>
            <a:softEdge rad="112500"/>
          </a:effectLst>
        </p:spPr>
      </p:pic>
      <p:sp>
        <p:nvSpPr>
          <p:cNvPr id="10" name="TextBox 9"/>
          <p:cNvSpPr txBox="1"/>
          <p:nvPr/>
        </p:nvSpPr>
        <p:spPr>
          <a:xfrm>
            <a:off x="390973" y="6596500"/>
            <a:ext cx="2640692" cy="830997"/>
          </a:xfrm>
          <a:prstGeom prst="rect">
            <a:avLst/>
          </a:prstGeom>
          <a:noFill/>
        </p:spPr>
        <p:txBody>
          <a:bodyPr wrap="square" rtlCol="0">
            <a:spAutoFit/>
          </a:bodyPr>
          <a:lstStyle/>
          <a:p>
            <a:r>
              <a:rPr lang="sr-Latn-ME" sz="1200" dirty="0" smtClean="0"/>
              <a:t>Zahvaljujući svom talentu naš </a:t>
            </a:r>
            <a:r>
              <a:rPr lang="sr-Latn-ME" sz="1200" b="1" dirty="0" smtClean="0"/>
              <a:t>Dejan Baleti</a:t>
            </a:r>
            <a:r>
              <a:rPr lang="sr-Latn-ME" sz="1200" dirty="0" smtClean="0"/>
              <a:t>ć već je imao samostalnu izložbu slika u KIC-u i dobitnik je stipendije Ministarstva prosvjete i sporta.</a:t>
            </a:r>
            <a:endParaRPr lang="en-US" sz="1200" i="1" dirty="0"/>
          </a:p>
        </p:txBody>
      </p:sp>
    </p:spTree>
    <p:extLst>
      <p:ext uri="{BB962C8B-B14F-4D97-AF65-F5344CB8AC3E}">
        <p14:creationId xmlns:p14="http://schemas.microsoft.com/office/powerpoint/2010/main" val="12995113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1392</TotalTime>
  <Words>4927</Words>
  <Application>Microsoft Office PowerPoint</Application>
  <PresentationFormat>On-screen Show (4:3)</PresentationFormat>
  <Paragraphs>307</Paragraphs>
  <Slides>20</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2" baseType="lpstr">
      <vt:lpstr>Office Theme</vt:lpstr>
      <vt:lpstr>Microsoft Word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Direktor</dc:creator>
  <cp:lastModifiedBy>Direktor</cp:lastModifiedBy>
  <cp:revision>157</cp:revision>
  <dcterms:created xsi:type="dcterms:W3CDTF">2006-08-16T00:00:00Z</dcterms:created>
  <dcterms:modified xsi:type="dcterms:W3CDTF">2013-05-10T09:36:18Z</dcterms:modified>
</cp:coreProperties>
</file>