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6" r:id="rId4"/>
    <p:sldId id="258" r:id="rId5"/>
    <p:sldId id="259" r:id="rId6"/>
    <p:sldId id="266" r:id="rId7"/>
    <p:sldId id="260" r:id="rId8"/>
    <p:sldId id="261" r:id="rId9"/>
    <p:sldId id="263" r:id="rId10"/>
    <p:sldId id="264" r:id="rId11"/>
    <p:sldId id="262" r:id="rId12"/>
    <p:sldId id="268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5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ED6FDB"/>
    <a:srgbClr val="F08CE2"/>
    <a:srgbClr val="F39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7" autoAdjust="0"/>
    <p:restoredTop sz="94660"/>
  </p:normalViewPr>
  <p:slideViewPr>
    <p:cSldViewPr snapToGrid="0">
      <p:cViewPr varScale="1">
        <p:scale>
          <a:sx n="95" d="100"/>
          <a:sy n="9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8FB4C-4C4A-4C6D-A8A5-E411D61B4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D207F-A285-4C20-9BEB-F3EAA3EE9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779A2-B195-4D34-A9C4-8789A7A65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CEBA-89A4-49B9-ABFA-ED9663732123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5D540-8194-4248-9854-9D176C898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FDD36-F921-44B1-BD17-3479E18A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ED28-67CF-4091-B479-454B10658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5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CAC0C-946A-4D49-9B98-AB047575E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46950-2174-40EA-A746-ABB9E805D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D60F7-E1DD-4EAD-B305-0E39489B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CEBA-89A4-49B9-ABFA-ED9663732123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C0088-CE22-45C8-AE32-59111160E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210B7-103A-4BE9-BA60-E9CD10F5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ED28-67CF-4091-B479-454B10658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2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C74124-8BD8-49D7-97DE-F4120AE3C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5BBFDD-021B-4DB7-A3D8-9F811830F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555FB-2D44-44E2-9FCD-619A719A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CEBA-89A4-49B9-ABFA-ED9663732123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522AA-E4B1-48BA-95BF-1BCC3703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44781-FB24-41E9-A614-E063FDC2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ED28-67CF-4091-B479-454B10658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3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43BEF-9A2E-4A90-8AA9-38CF6639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78B18-0105-41B9-975D-D61E60461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6499A-BC6B-40FC-AF47-EA71A1D04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CEBA-89A4-49B9-ABFA-ED9663732123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E84FF-2F98-4721-A8DC-031CB9C2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05F27-811C-4B3D-9F9D-FA6AACC5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ED28-67CF-4091-B479-454B10658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9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D56A-A3FD-4D62-BCE7-83DF69767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D2EDF-3320-4976-AAAB-C715D3AA3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5C65E-1CC3-48BB-9CED-AA2366332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CEBA-89A4-49B9-ABFA-ED9663732123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3A0FE-345B-4A2F-A19A-2E7452928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E93CC-4462-4CBB-847D-79559F5A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ED28-67CF-4091-B479-454B10658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0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12D22-E8DA-4465-914F-28C0E81CF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ADB82-A9F6-4EF1-80AD-57A1A929A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21AE2-29C1-4999-8230-C07B8BD5B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94AEF-E4FC-46BE-AF75-1491EF417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CEBA-89A4-49B9-ABFA-ED9663732123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9D35F-50A1-48A1-8C06-7CFE82667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A3024-4170-4F07-8F30-B2917534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ED28-67CF-4091-B479-454B10658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6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3720-215E-4D50-A3BB-738CF843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32DF8-F19D-4929-90D5-880B9C24A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C3045-31D5-47FB-B16F-F6B20CE67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D3B20-B4A6-480B-9CEF-2DA476E3D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B877F8-E574-4597-8B5A-989BEF57E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DEEBC3-36C9-406F-B135-EC21BE3E5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CEBA-89A4-49B9-ABFA-ED9663732123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490798-66CF-4B98-B7AB-D7014751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9707B8-BFFB-400C-9C50-4491AED3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ED28-67CF-4091-B479-454B10658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4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8792-362D-47CE-B0A3-910C685F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4D06A-2590-496B-8CEE-6FAC89564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CEBA-89A4-49B9-ABFA-ED9663732123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DDBCD-8C0C-4348-9F3F-6AE15AE83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820D4-1951-47E3-8E52-3C743CC0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ED28-67CF-4091-B479-454B10658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9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91C952-9C1B-44D7-81D1-8BABC57C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CEBA-89A4-49B9-ABFA-ED9663732123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F08F3-5D12-441A-8BD6-692E97C4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47941-52BD-4236-B2F4-13041824B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ED28-67CF-4091-B479-454B10658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9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4DAAD-6D0A-4227-B307-2197DCD41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1BA23-71FC-4016-AC57-85BD63BD1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4708E-A33C-4417-8EFC-579EEFF2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377E6-FDED-436E-B7B2-0EC1741C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CEBA-89A4-49B9-ABFA-ED9663732123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6567C-6754-4270-869F-C989BB09C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65CDB-9374-4FFE-9B46-BE99C629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ED28-67CF-4091-B479-454B10658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7700-104C-4361-B20F-D702B668A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BC7895-CAC2-482F-BFD4-35A4E7728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72784-9FB0-42F0-88A9-EC855B811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EB2DA-4103-4727-8E19-523871B5D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CEBA-89A4-49B9-ABFA-ED9663732123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E66D3-4B48-462E-89F8-672C4F93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947E8-1281-49AE-992D-4AB6D12C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ED28-67CF-4091-B479-454B10658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9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DE885C-C0FC-4601-96DC-4554F8731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FA2AA-112F-4B35-8F14-CA7A817E8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3272B-AC83-42E3-A055-03C6DA919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1CEBA-89A4-49B9-ABFA-ED9663732123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ED831-4084-4CD4-AE4C-4DB29B02C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C0349-3657-4D7B-BCA2-8066BBF49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3ED28-67CF-4091-B479-454B10658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4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C25037-1F91-4D83-9233-0DD809033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80926A4-9C4D-4E38-B441-E480ED712363}"/>
              </a:ext>
            </a:extLst>
          </p:cNvPr>
          <p:cNvSpPr/>
          <p:nvPr/>
        </p:nvSpPr>
        <p:spPr>
          <a:xfrm>
            <a:off x="3858566" y="954593"/>
            <a:ext cx="5898383" cy="31752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66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DAN KNJIGE</a:t>
            </a:r>
            <a:endParaRPr lang="en-US" sz="66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9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907E6E-21F5-43F1-B69A-690433952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7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0088F0-2064-4BC1-AEC5-EC4BBF1219B9}"/>
              </a:ext>
            </a:extLst>
          </p:cNvPr>
          <p:cNvSpPr txBox="1"/>
          <p:nvPr/>
        </p:nvSpPr>
        <p:spPr>
          <a:xfrm>
            <a:off x="2382436" y="463471"/>
            <a:ext cx="74271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sz="48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Š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ta 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nestaje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čim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izgovorite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njeno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4800" b="0" i="0" dirty="0" err="1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ime</a:t>
            </a:r>
            <a:r>
              <a:rPr lang="en-US" sz="48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?</a:t>
            </a:r>
            <a:endParaRPr lang="en-US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585771-8AC4-416E-B9C2-FF08F4C971B3}"/>
              </a:ext>
            </a:extLst>
          </p:cNvPr>
          <p:cNvSpPr txBox="1"/>
          <p:nvPr/>
        </p:nvSpPr>
        <p:spPr>
          <a:xfrm>
            <a:off x="4363638" y="2659559"/>
            <a:ext cx="29214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sz="4400" b="0" i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TIŠINA</a:t>
            </a:r>
            <a:endParaRPr lang="en-US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1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6F5EDC-ED7A-4C45-870C-19309D1A5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F6391C-5610-4063-9F0B-77F2151754E4}"/>
              </a:ext>
            </a:extLst>
          </p:cNvPr>
          <p:cNvSpPr txBox="1"/>
          <p:nvPr/>
        </p:nvSpPr>
        <p:spPr>
          <a:xfrm>
            <a:off x="2382436" y="463471"/>
            <a:ext cx="852002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sz="48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Čitanjem se poboljšava razumijevanje i zaključivanje. </a:t>
            </a:r>
          </a:p>
          <a:p>
            <a:endParaRPr lang="sr-Latn-ME" sz="4800" b="0" i="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r>
              <a:rPr lang="sr-Latn-ME" sz="4800" dirty="0">
                <a:solidFill>
                  <a:srgbClr val="002060"/>
                </a:solidFill>
                <a:latin typeface="Arial Black" panose="020B0A04020102020204" pitchFamily="34" charset="0"/>
              </a:rPr>
              <a:t>To znači da ćete </a:t>
            </a:r>
          </a:p>
          <a:p>
            <a:r>
              <a:rPr lang="sr-Latn-ME" sz="4800" dirty="0">
                <a:solidFill>
                  <a:srgbClr val="002060"/>
                </a:solidFill>
                <a:latin typeface="Arial Black" panose="020B0A04020102020204" pitchFamily="34" charset="0"/>
              </a:rPr>
              <a:t>mnogo bolje </a:t>
            </a:r>
          </a:p>
          <a:p>
            <a:r>
              <a:rPr lang="sr-Latn-ME" sz="4800" dirty="0">
                <a:solidFill>
                  <a:srgbClr val="002060"/>
                </a:solidFill>
                <a:latin typeface="Arial Black" panose="020B0A04020102020204" pitchFamily="34" charset="0"/>
              </a:rPr>
              <a:t>razumjeti viceve</a:t>
            </a:r>
            <a:endParaRPr lang="en-US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miley Face 1">
            <a:extLst>
              <a:ext uri="{FF2B5EF4-FFF2-40B4-BE49-F238E27FC236}">
                <a16:creationId xmlns:a16="http://schemas.microsoft.com/office/drawing/2014/main" id="{735A5F8A-0BA6-448A-BED1-5340AE422179}"/>
              </a:ext>
            </a:extLst>
          </p:cNvPr>
          <p:cNvSpPr/>
          <p:nvPr/>
        </p:nvSpPr>
        <p:spPr>
          <a:xfrm>
            <a:off x="7998488" y="4812050"/>
            <a:ext cx="914400" cy="9144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11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54BCFE-F4A3-46CA-A009-768B706D0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6E21CF-F94D-4394-B63A-8B4764F4DCF6}"/>
              </a:ext>
            </a:extLst>
          </p:cNvPr>
          <p:cNvSpPr txBox="1"/>
          <p:nvPr/>
        </p:nvSpPr>
        <p:spPr>
          <a:xfrm>
            <a:off x="1886578" y="261147"/>
            <a:ext cx="92168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Drže</a:t>
            </a:r>
            <a:r>
              <a:rPr lang="en-US" sz="3600" b="1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se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slonica</a:t>
            </a:r>
            <a:r>
              <a:rPr lang="en-US" sz="3600" b="1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i</a:t>
            </a:r>
            <a:r>
              <a:rPr lang="en-US" sz="3600" b="1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slon</a:t>
            </a:r>
            <a:r>
              <a:rPr lang="en-US" sz="3600" b="1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za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surle</a:t>
            </a:r>
            <a:r>
              <a:rPr lang="en-US" sz="3600" b="1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. </a:t>
            </a:r>
            <a:endParaRPr lang="sr-Latn-ME" sz="3600" b="1" dirty="0">
              <a:solidFill>
                <a:schemeClr val="bg1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US" sz="3600" b="1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U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jednom</a:t>
            </a:r>
            <a:r>
              <a:rPr lang="en-US" sz="3600" b="1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trenutku</a:t>
            </a:r>
            <a:r>
              <a:rPr lang="en-US" sz="3600" b="1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slonica</a:t>
            </a:r>
            <a:r>
              <a:rPr lang="en-US" sz="3600" b="1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upita</a:t>
            </a:r>
            <a:r>
              <a:rPr lang="en-US" sz="3600" b="1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:</a:t>
            </a:r>
            <a:br>
              <a:rPr lang="en-US" sz="3600" b="1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r>
              <a:rPr lang="en-US" sz="3600" b="1" i="1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–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Dragi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da li me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ti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stvarno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voliš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ili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me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samo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vučeš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za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nos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C9C970-0D62-4573-95CA-7C873334443F}"/>
              </a:ext>
            </a:extLst>
          </p:cNvPr>
          <p:cNvSpPr txBox="1"/>
          <p:nvPr/>
        </p:nvSpPr>
        <p:spPr>
          <a:xfrm>
            <a:off x="2593313" y="2606647"/>
            <a:ext cx="97661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US" sz="4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Viče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majka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sinu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na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plaži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: </a:t>
            </a:r>
            <a:endParaRPr lang="sr-Latn-ME" sz="4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4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Ne </a:t>
            </a:r>
            <a:r>
              <a:rPr lang="en-US" sz="40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idi</a:t>
            </a:r>
            <a:r>
              <a:rPr lang="en-US" sz="4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tako</a:t>
            </a:r>
            <a:r>
              <a:rPr lang="en-US" sz="4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daleko</a:t>
            </a:r>
            <a:r>
              <a:rPr lang="en-US" sz="4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40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uhvatiće</a:t>
            </a:r>
            <a:r>
              <a:rPr lang="en-US" sz="4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te</a:t>
            </a:r>
            <a:r>
              <a:rPr lang="en-US" sz="4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grč</a:t>
            </a:r>
            <a:r>
              <a:rPr lang="en-US" sz="4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endParaRPr lang="sr-Latn-ME" sz="40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Druga </a:t>
            </a:r>
            <a:r>
              <a:rPr lang="en-US" sz="4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majka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je to </a:t>
            </a:r>
            <a:r>
              <a:rPr lang="en-US" sz="4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čula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pa </a:t>
            </a:r>
            <a:r>
              <a:rPr lang="en-US" sz="4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kaže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svom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sinu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: </a:t>
            </a:r>
            <a:endParaRPr lang="sr-Latn-ME" sz="4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</a:t>
            </a:r>
            <a:r>
              <a:rPr lang="en-US" sz="40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Dušo</a:t>
            </a:r>
            <a:r>
              <a:rPr lang="en-US" sz="4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ne </a:t>
            </a:r>
            <a:r>
              <a:rPr lang="en-US" sz="40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idi</a:t>
            </a:r>
            <a:r>
              <a:rPr lang="en-US" sz="4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tamo</a:t>
            </a:r>
            <a:r>
              <a:rPr lang="en-US" sz="4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je</a:t>
            </a:r>
            <a:r>
              <a:rPr lang="sr-Latn-ME" sz="4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</a:t>
            </a:r>
            <a:r>
              <a:rPr lang="sr-Latn-ME" sz="4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’</a:t>
            </a:r>
            <a:r>
              <a:rPr lang="en-US" sz="4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čuješ</a:t>
            </a:r>
            <a:r>
              <a:rPr lang="en-US" sz="4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da </a:t>
            </a:r>
            <a:r>
              <a:rPr lang="en-US" sz="40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ima</a:t>
            </a:r>
            <a:r>
              <a:rPr lang="en-US" sz="4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grčeva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276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B1C0A7-3F44-4C75-90DB-C106E20F5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142C16-7C7A-4EFC-918C-4435AA99A8A9}"/>
              </a:ext>
            </a:extLst>
          </p:cNvPr>
          <p:cNvSpPr txBox="1"/>
          <p:nvPr/>
        </p:nvSpPr>
        <p:spPr>
          <a:xfrm>
            <a:off x="2009670" y="347792"/>
            <a:ext cx="838032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sz="4800" dirty="0">
                <a:solidFill>
                  <a:srgbClr val="002060"/>
                </a:solidFill>
                <a:latin typeface="Arial Black" panose="020B0A04020102020204" pitchFamily="34" charset="0"/>
              </a:rPr>
              <a:t>Što više čitate, lakše ćete razumjeti viceve, igre riječima...i sami ćete se lakše izražavati!</a:t>
            </a:r>
          </a:p>
          <a:p>
            <a:r>
              <a:rPr lang="sr-Latn-ME" sz="48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sr-Latn-ME" sz="4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Zašto je važno znati kako se izraziti? 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59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5F83DE-746B-4215-BDFE-381ADE37B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49EB21-AC19-42E0-A448-6D25E8FAC3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93" t="9231" r="20220" b="21318"/>
          <a:stretch/>
        </p:blipFill>
        <p:spPr>
          <a:xfrm>
            <a:off x="3547068" y="633046"/>
            <a:ext cx="7777424" cy="575770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4ADBB8-72DE-4567-B863-99F924BBA918}"/>
              </a:ext>
            </a:extLst>
          </p:cNvPr>
          <p:cNvSpPr/>
          <p:nvPr/>
        </p:nvSpPr>
        <p:spPr>
          <a:xfrm>
            <a:off x="3547067" y="904350"/>
            <a:ext cx="944545" cy="180870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7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20B0E0-D761-46B7-89D5-45B799702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909B0E-7679-4731-848A-4D9B4A224B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61" t="10989" r="18158" b="10769"/>
          <a:stretch/>
        </p:blipFill>
        <p:spPr>
          <a:xfrm>
            <a:off x="2582426" y="0"/>
            <a:ext cx="6933364" cy="53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97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AB6B44-4C41-42B1-9988-C6AA9FB99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0FB6DF-850C-4796-A40D-D5BE14EF8AE5}"/>
              </a:ext>
            </a:extLst>
          </p:cNvPr>
          <p:cNvSpPr txBox="1"/>
          <p:nvPr/>
        </p:nvSpPr>
        <p:spPr>
          <a:xfrm>
            <a:off x="2009669" y="347792"/>
            <a:ext cx="842052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sz="5400" dirty="0">
                <a:solidFill>
                  <a:srgbClr val="002060"/>
                </a:solidFill>
                <a:latin typeface="Arial Black" panose="020B0A04020102020204" pitchFamily="34" charset="0"/>
              </a:rPr>
              <a:t>Oni koji ne čitaju u svom rječniku imaju manji broj riječi – koriste </a:t>
            </a:r>
            <a:r>
              <a:rPr lang="sr-Latn-ME" sz="5400" dirty="0">
                <a:solidFill>
                  <a:srgbClr val="FF0000"/>
                </a:solidFill>
                <a:latin typeface="Arial Black" panose="020B0A04020102020204" pitchFamily="34" charset="0"/>
              </a:rPr>
              <a:t>istu riječ</a:t>
            </a:r>
            <a:r>
              <a:rPr lang="sr-Latn-ME" sz="5400" dirty="0">
                <a:solidFill>
                  <a:srgbClr val="002060"/>
                </a:solidFill>
                <a:latin typeface="Arial Black" panose="020B0A04020102020204" pitchFamily="34" charset="0"/>
              </a:rPr>
              <a:t> kako bi opisali </a:t>
            </a:r>
            <a:r>
              <a:rPr lang="sr-Latn-ME" sz="5400" dirty="0">
                <a:solidFill>
                  <a:srgbClr val="FF0000"/>
                </a:solidFill>
                <a:latin typeface="Arial Black" panose="020B0A04020102020204" pitchFamily="34" charset="0"/>
              </a:rPr>
              <a:t>različiti osjećaj</a:t>
            </a:r>
            <a:r>
              <a:rPr lang="sr-Latn-ME" sz="5400" dirty="0">
                <a:solidFill>
                  <a:srgbClr val="002060"/>
                </a:solidFill>
                <a:latin typeface="Arial Black" panose="020B0A04020102020204" pitchFamily="34" charset="0"/>
              </a:rPr>
              <a:t>! </a:t>
            </a:r>
          </a:p>
          <a:p>
            <a:r>
              <a:rPr lang="sr-Latn-ME" sz="5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3122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E42637-9B3C-421B-919C-17CC49576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C65FDA-184D-46A0-A567-36501B863211}"/>
              </a:ext>
            </a:extLst>
          </p:cNvPr>
          <p:cNvSpPr txBox="1"/>
          <p:nvPr/>
        </p:nvSpPr>
        <p:spPr>
          <a:xfrm>
            <a:off x="2723103" y="287502"/>
            <a:ext cx="842052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sz="4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Ljudi koji imaju bogatiji rječnik (poznaju i služe se različitim riječima) su </a:t>
            </a:r>
            <a:r>
              <a:rPr lang="sr-Latn-ME" sz="4000" dirty="0">
                <a:solidFill>
                  <a:srgbClr val="7030A0"/>
                </a:solidFill>
                <a:latin typeface="Arial Black" panose="020B0A04020102020204" pitchFamily="34" charset="0"/>
              </a:rPr>
              <a:t>uspješniji</a:t>
            </a:r>
            <a:r>
              <a:rPr lang="sr-Latn-ME" sz="4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sr-Latn-ME" sz="4000" dirty="0">
                <a:solidFill>
                  <a:srgbClr val="FFFF00"/>
                </a:solidFill>
                <a:latin typeface="Arial Black" panose="020B0A04020102020204" pitchFamily="34" charset="0"/>
              </a:rPr>
              <a:t>zadovoljniji</a:t>
            </a:r>
            <a:r>
              <a:rPr lang="sr-Latn-ME" sz="4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sr-Latn-ME" sz="4000" dirty="0">
                <a:solidFill>
                  <a:srgbClr val="FF0000"/>
                </a:solidFill>
                <a:latin typeface="Arial Black" panose="020B0A04020102020204" pitchFamily="34" charset="0"/>
              </a:rPr>
              <a:t>samopouzdaniji </a:t>
            </a:r>
            <a:r>
              <a:rPr lang="sr-Latn-ME" sz="4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i ostavljaju bolji utisak na ljude.</a:t>
            </a:r>
          </a:p>
          <a:p>
            <a:r>
              <a:rPr lang="sr-Latn-ME" sz="4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sr-Latn-ME" sz="4000" dirty="0">
                <a:solidFill>
                  <a:srgbClr val="D60093"/>
                </a:solidFill>
                <a:latin typeface="Arial Black" panose="020B0A04020102020204" pitchFamily="34" charset="0"/>
              </a:rPr>
              <a:t>Kako se osjećate kad vas neko ne razumije?</a:t>
            </a:r>
          </a:p>
          <a:p>
            <a:r>
              <a:rPr lang="sr-Latn-ME" sz="5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23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0B7322-7FAD-402D-9D56-159A305B6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D1361E-8864-4098-960F-A7C6FB44A32D}"/>
              </a:ext>
            </a:extLst>
          </p:cNvPr>
          <p:cNvSpPr txBox="1"/>
          <p:nvPr/>
        </p:nvSpPr>
        <p:spPr>
          <a:xfrm>
            <a:off x="2975986" y="649242"/>
            <a:ext cx="624002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Djeca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</a:t>
            </a:r>
            <a:r>
              <a:rPr lang="sr-Latn-M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 čitaju imaju bogatiji rječnik pa mogu lakše izraziti svoja osjećanja i mišljenje. </a:t>
            </a:r>
          </a:p>
          <a:p>
            <a:endParaRPr lang="sr-Latn-ME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M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Zbog toga su manje </a:t>
            </a:r>
            <a:r>
              <a:rPr lang="sr-Latn-ME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agresivna</a:t>
            </a:r>
            <a:r>
              <a:rPr lang="sr-Latn-M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(ljuta) i nasilna.</a:t>
            </a:r>
            <a:endParaRPr lang="sr-Latn-ME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61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F18DE6-73CD-4B45-986D-D439D869A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609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C7A660-BB7B-44F6-8A54-4E81D337B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63" t="35311" r="18078" b="15018"/>
          <a:stretch/>
        </p:blipFill>
        <p:spPr>
          <a:xfrm>
            <a:off x="921098" y="22609"/>
            <a:ext cx="10349803" cy="34063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2B3141-BB4F-42F5-A15F-6F9EAA64C9B5}"/>
              </a:ext>
            </a:extLst>
          </p:cNvPr>
          <p:cNvSpPr txBox="1"/>
          <p:nvPr/>
        </p:nvSpPr>
        <p:spPr>
          <a:xfrm>
            <a:off x="1807864" y="3295860"/>
            <a:ext cx="89983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 ste dobro uvježbali svoje čitanje, ovaj ste tekst mogli razumjeti iako su riječi pogrešno napisane. Zašto? </a:t>
            </a:r>
          </a:p>
          <a:p>
            <a:r>
              <a:rPr lang="sr-Latn-M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Zato što naš mozak (ako je uvježban) brzo otkriva znakove – </a:t>
            </a:r>
            <a:r>
              <a:rPr lang="sr-Latn-ME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slova</a:t>
            </a:r>
            <a:r>
              <a:rPr lang="sr-Latn-M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koja sačinjavaju jednu riječ i njeno značenje. </a:t>
            </a:r>
          </a:p>
        </p:txBody>
      </p:sp>
    </p:spTree>
    <p:extLst>
      <p:ext uri="{BB962C8B-B14F-4D97-AF65-F5344CB8AC3E}">
        <p14:creationId xmlns:p14="http://schemas.microsoft.com/office/powerpoint/2010/main" val="377493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A3C561-3EAE-4A66-A456-DD51421AE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47B8B2-53D3-497C-8C9E-2E3F61E4C2AC}"/>
              </a:ext>
            </a:extLst>
          </p:cNvPr>
          <p:cNvSpPr txBox="1"/>
          <p:nvPr/>
        </p:nvSpPr>
        <p:spPr>
          <a:xfrm>
            <a:off x="1454526" y="80386"/>
            <a:ext cx="8707491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73050"/>
            <a:r>
              <a:rPr lang="vi-V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Svjetski dan knjige i autorskih prava</a:t>
            </a:r>
            <a:r>
              <a:rPr lang="vi-V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vi-VN" altLang="en-US" sz="2400" dirty="0">
                <a:cs typeface="Arial" panose="020B0604020202020204" pitchFamily="34" charset="0"/>
              </a:rPr>
              <a:t>obilježava se 23. </a:t>
            </a:r>
            <a:r>
              <a:rPr lang="sr-Latn-M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aprila</a:t>
            </a:r>
            <a:r>
              <a:rPr lang="vi-VN" altLang="en-US" sz="2400" dirty="0">
                <a:cs typeface="Arial" panose="020B0604020202020204" pitchFamily="34" charset="0"/>
              </a:rPr>
              <a:t> svake godine kao simboličan datum u svjetskoj književnosti jer su toga dana </a:t>
            </a:r>
            <a:r>
              <a:rPr lang="sr-Latn-M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1616.</a:t>
            </a:r>
            <a:r>
              <a:rPr lang="vi-VN" altLang="en-US" sz="2400" dirty="0">
                <a:cs typeface="Arial" panose="020B0604020202020204" pitchFamily="34" charset="0"/>
              </a:rPr>
              <a:t> godine umrli</a:t>
            </a:r>
            <a:r>
              <a:rPr lang="sr-Latn-M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Migel de Servantes</a:t>
            </a:r>
            <a:r>
              <a:rPr lang="vi-VN" altLang="en-US" sz="2400" dirty="0">
                <a:cs typeface="Arial" panose="020B0604020202020204" pitchFamily="34" charset="0"/>
              </a:rPr>
              <a:t> i</a:t>
            </a:r>
            <a:r>
              <a:rPr lang="sr-Latn-M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Vilijem Šekspir </a:t>
            </a:r>
            <a:r>
              <a:rPr lang="vi-VN" altLang="en-US" sz="2400" dirty="0">
                <a:cs typeface="Arial" panose="020B0604020202020204" pitchFamily="34" charset="0"/>
              </a:rPr>
              <a:t>te se sama zamisao zasniva na </a:t>
            </a:r>
            <a:r>
              <a:rPr lang="sr-Latn-M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katalonskom o</a:t>
            </a:r>
            <a:r>
              <a:rPr lang="vi-VN" altLang="en-US" sz="2400" dirty="0">
                <a:cs typeface="Arial" panose="020B0604020202020204" pitchFamily="34" charset="0"/>
              </a:rPr>
              <a:t>bičaju darivanja </a:t>
            </a:r>
            <a:r>
              <a:rPr lang="sr-Latn-M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knjiga  i ruža n</a:t>
            </a:r>
            <a:r>
              <a:rPr lang="vi-VN" altLang="en-US" sz="2400" dirty="0">
                <a:cs typeface="Arial" panose="020B0604020202020204" pitchFamily="34" charset="0"/>
              </a:rPr>
              <a:t>a dan </a:t>
            </a:r>
            <a:r>
              <a:rPr lang="sr-Latn-M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Svetog Jurija.</a:t>
            </a:r>
            <a:r>
              <a:rPr lang="sr-Latn-ME" altLang="en-US" sz="2400" dirty="0">
                <a:cs typeface="Arial" panose="020B0604020202020204" pitchFamily="34" charset="0"/>
              </a:rPr>
              <a:t> </a:t>
            </a:r>
            <a:r>
              <a:rPr lang="sr-Latn-M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UN-</a:t>
            </a:r>
            <a:r>
              <a:rPr lang="vi-VN" altLang="en-US" sz="2400" dirty="0">
                <a:cs typeface="Arial" panose="020B0604020202020204" pitchFamily="34" charset="0"/>
              </a:rPr>
              <a:t>ova organizacija za obrazovanje, </a:t>
            </a:r>
            <a:r>
              <a:rPr lang="sr-Latn-M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nauku </a:t>
            </a:r>
            <a:r>
              <a:rPr lang="vi-VN" altLang="en-US" sz="2400" dirty="0">
                <a:cs typeface="Arial" panose="020B0604020202020204" pitchFamily="34" charset="0"/>
              </a:rPr>
              <a:t> i kulturu </a:t>
            </a:r>
            <a:r>
              <a:rPr lang="sr-Latn-M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UNESCO, </a:t>
            </a:r>
            <a:r>
              <a:rPr lang="vi-VN" altLang="en-US" sz="2400" dirty="0">
                <a:cs typeface="Arial" panose="020B0604020202020204" pitchFamily="34" charset="0"/>
              </a:rPr>
              <a:t> obilježava Svjetski dan knjige i autorskih prava uz pomoć brojnih izdavača, knjižara, učitelja i stručnjaka za komunikacije. UNESCO želi svakoga, a posebno mlade, po</a:t>
            </a:r>
            <a:r>
              <a:rPr lang="sr-Latn-M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dstaći </a:t>
            </a:r>
            <a:r>
              <a:rPr lang="vi-VN" altLang="en-US" sz="2400" dirty="0">
                <a:cs typeface="Arial" panose="020B0604020202020204" pitchFamily="34" charset="0"/>
              </a:rPr>
              <a:t>na čitanje </a:t>
            </a:r>
            <a:r>
              <a:rPr lang="sr-Latn-M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ljubav prema knjigama. </a:t>
            </a:r>
            <a:r>
              <a:rPr lang="vi-VN" altLang="en-US" sz="2400" dirty="0">
                <a:cs typeface="Arial" panose="020B0604020202020204" pitchFamily="34" charset="0"/>
              </a:rPr>
              <a:t> Odluka o obilježavanju Svjetskoga dana knjige i autorskih prava donesena je na Op</a:t>
            </a:r>
            <a:r>
              <a:rPr lang="sr-Latn-M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št</a:t>
            </a:r>
            <a:r>
              <a:rPr lang="vi-VN" altLang="en-US" sz="2400" dirty="0">
                <a:cs typeface="Arial" panose="020B0604020202020204" pitchFamily="34" charset="0"/>
              </a:rPr>
              <a:t>oj konferenciji UNESCO-a održanoj u </a:t>
            </a:r>
            <a:r>
              <a:rPr lang="sr-Latn-M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Parizu 1995. </a:t>
            </a:r>
            <a:r>
              <a:rPr lang="vi-VN" altLang="en-US" sz="2400" dirty="0">
                <a:cs typeface="Arial" panose="020B0604020202020204" pitchFamily="34" charset="0"/>
              </a:rPr>
              <a:t>godine.</a:t>
            </a:r>
          </a:p>
          <a:p>
            <a:pPr indent="-273050"/>
            <a:r>
              <a:rPr lang="vi-VN" altLang="en-US" sz="2400" dirty="0">
                <a:cs typeface="Arial" panose="020B0604020202020204" pitchFamily="34" charset="0"/>
              </a:rPr>
              <a:t>UNESCO svake druge godine dodjeljuje Nagradu za književnost za </a:t>
            </a:r>
            <a:r>
              <a:rPr lang="sr-Latn-M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djecu </a:t>
            </a:r>
            <a:r>
              <a:rPr lang="vi-VN" altLang="en-US" sz="2400" dirty="0">
                <a:cs typeface="Arial" panose="020B0604020202020204" pitchFamily="34" charset="0"/>
              </a:rPr>
              <a:t>i mlade</a:t>
            </a:r>
            <a:r>
              <a:rPr lang="sr-Latn-M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utemeljenu na </a:t>
            </a:r>
            <a:r>
              <a:rPr lang="vi-VN" altLang="en-US" sz="2400" dirty="0">
                <a:cs typeface="Arial" panose="020B0604020202020204" pitchFamily="34" charset="0"/>
              </a:rPr>
              <a:t>uzajamno</a:t>
            </a:r>
            <a:r>
              <a:rPr lang="sr-Latn-M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altLang="en-US" sz="2400" dirty="0">
                <a:cs typeface="Arial" panose="020B0604020202020204" pitchFamily="34" charset="0"/>
              </a:rPr>
              <a:t> razumijevanj</a:t>
            </a:r>
            <a:r>
              <a:rPr lang="sr-Latn-M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u, poš</a:t>
            </a:r>
            <a:r>
              <a:rPr lang="vi-VN" altLang="en-US" sz="2400" dirty="0">
                <a:cs typeface="Arial" panose="020B0604020202020204" pitchFamily="34" charset="0"/>
              </a:rPr>
              <a:t>tovanj</a:t>
            </a:r>
            <a:r>
              <a:rPr lang="sr-Latn-M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vi-VN" altLang="en-US" sz="2400" dirty="0">
                <a:cs typeface="Arial" panose="020B0604020202020204" pitchFamily="34" charset="0"/>
              </a:rPr>
              <a:t>drugih</a:t>
            </a:r>
            <a:r>
              <a:rPr lang="sr-Latn-ME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naroda i kultura</a:t>
            </a:r>
            <a:r>
              <a:rPr lang="vi-VN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sr-Latn-ME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indent="-273050"/>
            <a:r>
              <a:rPr lang="sr-Latn-ME" altLang="en-US" sz="32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Zašto čitati?</a:t>
            </a:r>
            <a:endParaRPr lang="vi-VN" altLang="en-US" sz="3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3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B23D26-4CA8-443D-949D-4A90275F0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A3F9B5-3B37-4985-A710-4B3F4B6413C8}"/>
              </a:ext>
            </a:extLst>
          </p:cNvPr>
          <p:cNvSpPr txBox="1"/>
          <p:nvPr/>
        </p:nvSpPr>
        <p:spPr>
          <a:xfrm>
            <a:off x="612110" y="241161"/>
            <a:ext cx="89983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Čitanjem razvijamo maštu.</a:t>
            </a:r>
          </a:p>
          <a:p>
            <a:r>
              <a:rPr lang="sr-Latn-M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r-Latn-M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šta to zapravo znači? </a:t>
            </a:r>
          </a:p>
          <a:p>
            <a:endParaRPr lang="sr-Latn-ME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ME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Udobno se smjestite, opustite i pažljivo pročitajte priču koja slijedi i koja </a:t>
            </a:r>
            <a:r>
              <a:rPr lang="sr-Latn-ME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govori o velikom ljubičastom slonu. </a:t>
            </a:r>
          </a:p>
          <a:p>
            <a:endParaRPr lang="sr-Latn-ME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ME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58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F21A3E-132E-4566-94CF-97B07AC5A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721D61-22CA-4A3A-A480-25F2C4130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18" t="20513" r="13955" b="5201"/>
          <a:stretch/>
        </p:blipFill>
        <p:spPr>
          <a:xfrm>
            <a:off x="1698171" y="-90436"/>
            <a:ext cx="8410471" cy="694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62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D3EE52-F168-4FA1-A65F-AF72330D9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FA7A9D-9C23-4DCB-9291-EF6A8F463C96}"/>
              </a:ext>
            </a:extLst>
          </p:cNvPr>
          <p:cNvSpPr txBox="1"/>
          <p:nvPr/>
        </p:nvSpPr>
        <p:spPr>
          <a:xfrm>
            <a:off x="1797817" y="117693"/>
            <a:ext cx="89983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 je boje bio cvijet u slonovoj surli?</a:t>
            </a:r>
          </a:p>
          <a:p>
            <a:endParaRPr lang="sr-Latn-ME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M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Većina vas je zaista zamislila velikog ljubičastog slona - to je zato što </a:t>
            </a:r>
            <a:r>
              <a:rPr lang="sr-Latn-ME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naš mozak, ono što čujemo ili čitamo, pretvara u slike. </a:t>
            </a:r>
          </a:p>
          <a:p>
            <a:r>
              <a:rPr lang="sr-Latn-M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ste dobro zamislili sve što ste čuli, onda je svako od vas u svojoj glavi vidio drugačiji cvijet (drugačije boje ili oblika). </a:t>
            </a:r>
          </a:p>
          <a:p>
            <a:r>
              <a:rPr lang="sr-Latn-ME" sz="3600" dirty="0">
                <a:solidFill>
                  <a:srgbClr val="ED6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je zato što čitanjem stvaramo samo svoje slike, posebne, drugačije od ostalih. </a:t>
            </a:r>
          </a:p>
          <a:p>
            <a:endParaRPr lang="sr-Latn-ME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44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09325-DDA2-4E67-8B48-30314C9D4E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53" t="-330" r="13874" b="330"/>
          <a:stretch/>
        </p:blipFill>
        <p:spPr>
          <a:xfrm>
            <a:off x="221064" y="0"/>
            <a:ext cx="12108263" cy="6858000"/>
          </a:xfrm>
          <a:prstGeom prst="rect">
            <a:avLst/>
          </a:prstGeom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C4F6FE30-B838-4707-A830-6C709309F3B1}"/>
              </a:ext>
            </a:extLst>
          </p:cNvPr>
          <p:cNvSpPr/>
          <p:nvPr/>
        </p:nvSpPr>
        <p:spPr>
          <a:xfrm>
            <a:off x="-482323" y="0"/>
            <a:ext cx="3657601" cy="685799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3200" dirty="0">
                <a:latin typeface="Arial Black" panose="020B0A04020102020204" pitchFamily="34" charset="0"/>
              </a:rPr>
              <a:t>Na kraju, zašto čitati?</a:t>
            </a:r>
          </a:p>
          <a:p>
            <a:pPr algn="ctr"/>
            <a:endParaRPr lang="sr-Latn-ME" sz="3200" dirty="0">
              <a:latin typeface="Arial Black" panose="020B0A04020102020204" pitchFamily="34" charset="0"/>
            </a:endParaRPr>
          </a:p>
          <a:p>
            <a:pPr algn="ctr"/>
            <a:r>
              <a:rPr lang="sr-Latn-ME" sz="3200" dirty="0">
                <a:solidFill>
                  <a:srgbClr val="FFFF00"/>
                </a:solidFill>
                <a:latin typeface="Arial Black" panose="020B0A04020102020204" pitchFamily="34" charset="0"/>
              </a:rPr>
              <a:t>Zbog svega navedenog i onoga što se nije moglo navesti! </a:t>
            </a:r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7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8C5E1D-86E8-40F9-A7FB-45E5AF6C7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73D946-06FF-4F4A-9E5F-CE14DBE3497E}"/>
              </a:ext>
            </a:extLst>
          </p:cNvPr>
          <p:cNvSpPr/>
          <p:nvPr/>
        </p:nvSpPr>
        <p:spPr>
          <a:xfrm>
            <a:off x="2532185" y="1738365"/>
            <a:ext cx="6802734" cy="3737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7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9703880416</a:t>
            </a:r>
            <a:endParaRPr lang="en-US" sz="7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4BF19F-11C5-4BF4-9335-ACBD59CEF0F9}"/>
              </a:ext>
            </a:extLst>
          </p:cNvPr>
          <p:cNvSpPr/>
          <p:nvPr/>
        </p:nvSpPr>
        <p:spPr>
          <a:xfrm>
            <a:off x="7767376" y="6178482"/>
            <a:ext cx="3195376" cy="592852"/>
          </a:xfrm>
          <a:prstGeom prst="roundRect">
            <a:avLst/>
          </a:prstGeom>
          <a:solidFill>
            <a:srgbClr val="F39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1855BC-EC63-46E4-8681-E83D45BF0A73}"/>
              </a:ext>
            </a:extLst>
          </p:cNvPr>
          <p:cNvSpPr/>
          <p:nvPr/>
        </p:nvSpPr>
        <p:spPr>
          <a:xfrm>
            <a:off x="1889091" y="287005"/>
            <a:ext cx="6481186" cy="13646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Pogledajte ovaj broj i pokušajte ga zapamtiti!</a:t>
            </a:r>
            <a:endParaRPr lang="en-U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9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057927-0725-4B59-BBAA-D7D33A66F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9599EF-72F2-4725-8025-42FAD575C125}"/>
              </a:ext>
            </a:extLst>
          </p:cNvPr>
          <p:cNvSpPr txBox="1"/>
          <p:nvPr/>
        </p:nvSpPr>
        <p:spPr>
          <a:xfrm>
            <a:off x="2534264" y="319406"/>
            <a:ext cx="712347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ME" sz="2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              </a:t>
            </a:r>
            <a:r>
              <a:rPr lang="sr-Latn-ME" sz="2400" b="1" i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Prosječna osoba u kratkoj memoriji može zadržati do 7 brojeva. </a:t>
            </a:r>
            <a:endParaRPr lang="sr-Latn-ME" sz="2400" b="1" dirty="0">
              <a:solidFill>
                <a:srgbClr val="FFFF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Latn-ME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Pokušajte zapamtiti nečiji telefonski broj. </a:t>
            </a:r>
            <a:r>
              <a:rPr lang="sr-Latn-ME" sz="2400" b="1" i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Jeste li uspjeli? </a:t>
            </a:r>
          </a:p>
          <a:p>
            <a:pPr algn="ctr"/>
            <a:r>
              <a:rPr lang="sr-Latn-ME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(Koliko telefonskih brojeva znate napamet?)</a:t>
            </a:r>
          </a:p>
          <a:p>
            <a:endParaRPr lang="sr-Latn-ME" sz="3600" b="1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35CF1-136F-4822-9775-BB2A9488CB9A}"/>
              </a:ext>
            </a:extLst>
          </p:cNvPr>
          <p:cNvSpPr txBox="1"/>
          <p:nvPr/>
        </p:nvSpPr>
        <p:spPr>
          <a:xfrm>
            <a:off x="1969477" y="2957565"/>
            <a:ext cx="7586505" cy="24929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sr-Latn-ME" sz="2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              </a:t>
            </a:r>
            <a:r>
              <a:rPr lang="sr-Latn-ME" sz="4000" b="1" i="0" dirty="0">
                <a:solidFill>
                  <a:srgbClr val="FF0000"/>
                </a:solidFill>
                <a:effectLst/>
                <a:latin typeface="Imprint MT Shadow" panose="04020605060303030202" pitchFamily="82" charset="0"/>
              </a:rPr>
              <a:t>ŠTO VIŠE ČITATE, VAŠA MEMORIJA JE BOLJA</a:t>
            </a:r>
          </a:p>
          <a:p>
            <a:r>
              <a:rPr lang="sr-Latn-ME" sz="4000" b="1" dirty="0">
                <a:solidFill>
                  <a:srgbClr val="FF0000"/>
                </a:solidFill>
                <a:latin typeface="Imprint MT Shadow" panose="04020605060303030202" pitchFamily="82" charset="0"/>
              </a:rPr>
              <a:t>             </a:t>
            </a:r>
            <a:r>
              <a:rPr lang="sr-Latn-ME" sz="4000" b="1" i="0" dirty="0">
                <a:solidFill>
                  <a:srgbClr val="FF0000"/>
                </a:solidFill>
                <a:effectLst/>
                <a:latin typeface="Imprint MT Shadow" panose="04020605060303030202" pitchFamily="82" charset="0"/>
              </a:rPr>
              <a:t>- BOLJE PAMTITE! </a:t>
            </a:r>
            <a:endParaRPr lang="sr-Latn-M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  <a:p>
            <a:endParaRPr lang="sr-Latn-ME" sz="3600" b="1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12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3AF190-4B80-4CC4-BC92-0BADE0B53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3D26091C-5082-4329-9BF6-2D0082F8E521}"/>
              </a:ext>
            </a:extLst>
          </p:cNvPr>
          <p:cNvSpPr/>
          <p:nvPr/>
        </p:nvSpPr>
        <p:spPr>
          <a:xfrm>
            <a:off x="1821722" y="1221132"/>
            <a:ext cx="8156291" cy="46772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</a:t>
            </a:r>
          </a:p>
          <a:p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</a:t>
            </a:r>
          </a:p>
          <a:p>
            <a:r>
              <a:rPr lang="sr-Latn-RS" dirty="0">
                <a:latin typeface="Book Antiqua" panose="02040602050305030304" pitchFamily="18" charset="0"/>
                <a:ea typeface="Calibri" panose="020F0502020204030204" pitchFamily="34" charset="0"/>
              </a:rPr>
              <a:t>         </a:t>
            </a:r>
            <a:r>
              <a:rPr lang="sr-Latn-RS" sz="3200" u="sng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Pogledajte popis imena!</a:t>
            </a:r>
          </a:p>
          <a:p>
            <a:endParaRPr lang="sr-Latn-RS" sz="18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ME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LANA, IVA, FILIP, JOVAN, ENA, IVA, STEVO, UROŠ, SAVA, LANA, JOVAN, STEFAN, MILOŠ, MARKO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6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6662B-B692-4A51-8F43-5956EC8F8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4576360"/>
            <a:ext cx="3302000" cy="2281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ED9728-931C-42E2-89E9-4910347B28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6"/>
          <a:stretch/>
        </p:blipFill>
        <p:spPr>
          <a:xfrm>
            <a:off x="1" y="4576360"/>
            <a:ext cx="3004597" cy="2281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D1ECE8-6093-4268-8F9A-D5C5BA40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27" b="15595"/>
          <a:stretch/>
        </p:blipFill>
        <p:spPr>
          <a:xfrm>
            <a:off x="10511713" y="0"/>
            <a:ext cx="1680286" cy="14670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FFD10C86-6B9A-4A00-856C-C7936D01F747}"/>
              </a:ext>
            </a:extLst>
          </p:cNvPr>
          <p:cNvSpPr/>
          <p:nvPr/>
        </p:nvSpPr>
        <p:spPr>
          <a:xfrm>
            <a:off x="1165769" y="0"/>
            <a:ext cx="9555821" cy="520504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</a:t>
            </a:r>
          </a:p>
          <a:p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</a:t>
            </a:r>
          </a:p>
          <a:p>
            <a:pPr algn="ctr"/>
            <a:r>
              <a:rPr lang="sr-Latn-RS" dirty="0">
                <a:latin typeface="Book Antiqua" panose="02040602050305030304" pitchFamily="18" charset="0"/>
                <a:ea typeface="Calibri" panose="020F0502020204030204" pitchFamily="34" charset="0"/>
              </a:rPr>
              <a:t>         </a:t>
            </a:r>
            <a:r>
              <a:rPr lang="sr-Latn-RS" sz="3200" u="sng" dirty="0">
                <a:latin typeface="Book Antiqua" panose="02040602050305030304" pitchFamily="18" charset="0"/>
                <a:ea typeface="Calibri" panose="020F0502020204030204" pitchFamily="34" charset="0"/>
              </a:rPr>
              <a:t>Koja su se imena pojavila </a:t>
            </a:r>
            <a:r>
              <a:rPr lang="sr-Latn-R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</a:rPr>
              <a:t>dva </a:t>
            </a:r>
            <a:r>
              <a:rPr lang="sr-Latn-RS" sz="3200" u="sng" dirty="0">
                <a:latin typeface="Book Antiqua" panose="02040602050305030304" pitchFamily="18" charset="0"/>
                <a:ea typeface="Calibri" panose="020F0502020204030204" pitchFamily="34" charset="0"/>
              </a:rPr>
              <a:t>puta? </a:t>
            </a:r>
          </a:p>
          <a:p>
            <a:endParaRPr lang="sr-Latn-RS" sz="3200" u="sng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sz="1800" b="1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ME" sz="2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LANA</a:t>
            </a:r>
            <a:r>
              <a:rPr lang="sr-Latn-ME" sz="2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ME" sz="2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IVA</a:t>
            </a:r>
            <a:r>
              <a:rPr lang="sr-Latn-ME" sz="2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ME" sz="2800" b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FILIP</a:t>
            </a:r>
            <a:r>
              <a:rPr lang="sr-Latn-ME" sz="2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ME" sz="2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JOVAN</a:t>
            </a:r>
            <a:r>
              <a:rPr lang="sr-Latn-ME" sz="2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ENA, </a:t>
            </a:r>
            <a:r>
              <a:rPr lang="sr-Latn-ME" sz="2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IVA</a:t>
            </a:r>
            <a:r>
              <a:rPr lang="sr-Latn-ME" sz="2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STEVO, UROŠ, SAVA, </a:t>
            </a:r>
            <a:r>
              <a:rPr lang="sr-Latn-ME" sz="2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LANA</a:t>
            </a:r>
            <a:r>
              <a:rPr lang="sr-Latn-ME" sz="2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ME" sz="2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JOVAN,</a:t>
            </a:r>
            <a:r>
              <a:rPr lang="sr-Latn-ME" sz="2800" b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STEFAN, MILOŠ, MARKO</a:t>
            </a:r>
            <a:endParaRPr lang="en-US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4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38B06A-E0E7-4174-938A-711C7A1B4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F785CA-614B-42FE-9299-58838332F52E}"/>
              </a:ext>
            </a:extLst>
          </p:cNvPr>
          <p:cNvSpPr/>
          <p:nvPr/>
        </p:nvSpPr>
        <p:spPr>
          <a:xfrm>
            <a:off x="211015" y="130628"/>
            <a:ext cx="7978392" cy="18790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3600" dirty="0">
                <a:solidFill>
                  <a:schemeClr val="tx1"/>
                </a:solidFill>
                <a:latin typeface="Arial Black" panose="020B0A04020102020204" pitchFamily="34" charset="0"/>
              </a:rPr>
              <a:t>Čitanjem se razvija pamćenje (više nećete zaboravljati domaće zadatke). </a:t>
            </a:r>
          </a:p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393B83C-9E9F-46E5-8178-CC1D363C9D98}"/>
              </a:ext>
            </a:extLst>
          </p:cNvPr>
          <p:cNvSpPr/>
          <p:nvPr/>
        </p:nvSpPr>
        <p:spPr>
          <a:xfrm>
            <a:off x="2240782" y="2587451"/>
            <a:ext cx="7385538" cy="402938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3600" dirty="0">
                <a:solidFill>
                  <a:schemeClr val="bg1"/>
                </a:solidFill>
                <a:latin typeface="Imprint MT Shadow" panose="04020605060303030202" pitchFamily="82" charset="0"/>
              </a:rPr>
              <a:t>Poboljšava se i </a:t>
            </a:r>
            <a:r>
              <a:rPr lang="sr-Latn-ME" sz="3600" dirty="0">
                <a:solidFill>
                  <a:srgbClr val="FFFF00"/>
                </a:solidFill>
                <a:latin typeface="Imprint MT Shadow" panose="04020605060303030202" pitchFamily="82" charset="0"/>
              </a:rPr>
              <a:t>percepcija</a:t>
            </a:r>
            <a:r>
              <a:rPr lang="sr-Latn-ME" sz="3600" dirty="0">
                <a:solidFill>
                  <a:schemeClr val="bg1"/>
                </a:solidFill>
                <a:latin typeface="Imprint MT Shadow" panose="04020605060303030202" pitchFamily="82" charset="0"/>
              </a:rPr>
              <a:t> – uočavanje pravila i ponavljajućih uzoraka. Zašto je to va</a:t>
            </a:r>
            <a:r>
              <a:rPr lang="sr-Latn-ME" sz="3200" dirty="0">
                <a:solidFill>
                  <a:schemeClr val="bg1"/>
                </a:solidFill>
                <a:latin typeface="Imprint MT Shadow" panose="04020605060303030202" pitchFamily="82" charset="0"/>
              </a:rPr>
              <a:t>ž</a:t>
            </a:r>
            <a:r>
              <a:rPr lang="sr-Latn-ME" sz="3600" dirty="0">
                <a:solidFill>
                  <a:schemeClr val="bg1"/>
                </a:solidFill>
                <a:latin typeface="Imprint MT Shadow" panose="04020605060303030202" pitchFamily="82" charset="0"/>
              </a:rPr>
              <a:t>no? </a:t>
            </a:r>
          </a:p>
          <a:p>
            <a:pPr algn="ctr"/>
            <a:r>
              <a:rPr lang="sr-Latn-ME" sz="3600" dirty="0">
                <a:solidFill>
                  <a:schemeClr val="bg1"/>
                </a:solidFill>
                <a:latin typeface="Imprint MT Shadow" panose="04020605060303030202" pitchFamily="82" charset="0"/>
              </a:rPr>
              <a:t>(Logika ...a kako bolje provjeriti logiku nego zagonetkama?)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3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162CDC-DB5B-4726-A9EA-A07EF6026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44C9C1-813B-4F3A-AA1E-F1F8E0B45144}"/>
              </a:ext>
            </a:extLst>
          </p:cNvPr>
          <p:cNvSpPr txBox="1"/>
          <p:nvPr/>
        </p:nvSpPr>
        <p:spPr>
          <a:xfrm>
            <a:off x="2725859" y="628233"/>
            <a:ext cx="61648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ME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Riješite zagonetke.</a:t>
            </a:r>
          </a:p>
          <a:p>
            <a:pPr algn="ctr"/>
            <a:endParaRPr lang="sr-Latn-ME" sz="4000" b="0" i="0" dirty="0">
              <a:solidFill>
                <a:srgbClr val="FFFF00"/>
              </a:solidFill>
              <a:effectLst/>
              <a:latin typeface="Open Sans"/>
            </a:endParaRPr>
          </a:p>
          <a:p>
            <a:pPr algn="ctr"/>
            <a:r>
              <a:rPr lang="en-US" sz="4000" b="0" i="0" dirty="0" err="1">
                <a:solidFill>
                  <a:srgbClr val="FFFF00"/>
                </a:solidFill>
                <a:effectLst/>
                <a:latin typeface="Open Sans"/>
              </a:rPr>
              <a:t>Šta</a:t>
            </a:r>
            <a:r>
              <a:rPr lang="en-US" sz="4000" b="0" i="0" dirty="0">
                <a:solidFill>
                  <a:srgbClr val="FFFF00"/>
                </a:solidFill>
                <a:effectLst/>
                <a:latin typeface="Open Sans"/>
              </a:rPr>
              <a:t> </a:t>
            </a:r>
            <a:r>
              <a:rPr lang="en-US" sz="4000" b="0" i="0" dirty="0" err="1">
                <a:solidFill>
                  <a:srgbClr val="FFFF00"/>
                </a:solidFill>
                <a:effectLst/>
                <a:latin typeface="Open Sans"/>
              </a:rPr>
              <a:t>možete</a:t>
            </a:r>
            <a:r>
              <a:rPr lang="en-US" sz="4000" b="0" i="0" dirty="0">
                <a:solidFill>
                  <a:srgbClr val="FFFF00"/>
                </a:solidFill>
                <a:effectLst/>
                <a:latin typeface="Open Sans"/>
              </a:rPr>
              <a:t> </a:t>
            </a:r>
            <a:r>
              <a:rPr lang="en-US" sz="4000" b="0" i="0" dirty="0" err="1">
                <a:solidFill>
                  <a:srgbClr val="FFFF00"/>
                </a:solidFill>
                <a:effectLst/>
                <a:latin typeface="Open Sans"/>
              </a:rPr>
              <a:t>držati</a:t>
            </a:r>
            <a:r>
              <a:rPr lang="en-US" sz="4000" b="0" i="0" dirty="0">
                <a:solidFill>
                  <a:srgbClr val="FFFF00"/>
                </a:solidFill>
                <a:effectLst/>
                <a:latin typeface="Open Sans"/>
              </a:rPr>
              <a:t> u </a:t>
            </a:r>
            <a:r>
              <a:rPr lang="en-US" sz="4000" b="0" i="0" dirty="0" err="1">
                <a:solidFill>
                  <a:srgbClr val="FFFF00"/>
                </a:solidFill>
                <a:effectLst/>
                <a:latin typeface="Open Sans"/>
              </a:rPr>
              <a:t>desnoj</a:t>
            </a:r>
            <a:r>
              <a:rPr lang="en-US" sz="4000" b="0" i="0" dirty="0">
                <a:solidFill>
                  <a:srgbClr val="FFFF00"/>
                </a:solidFill>
                <a:effectLst/>
                <a:latin typeface="Open Sans"/>
              </a:rPr>
              <a:t> </a:t>
            </a:r>
            <a:r>
              <a:rPr lang="en-US" sz="4000" b="0" i="0" dirty="0" err="1">
                <a:solidFill>
                  <a:srgbClr val="FFFF00"/>
                </a:solidFill>
                <a:effectLst/>
                <a:latin typeface="Open Sans"/>
              </a:rPr>
              <a:t>ruci</a:t>
            </a:r>
            <a:r>
              <a:rPr lang="en-US" sz="4000" b="0" i="0" dirty="0">
                <a:solidFill>
                  <a:srgbClr val="FFFF00"/>
                </a:solidFill>
                <a:effectLst/>
                <a:latin typeface="Open Sans"/>
              </a:rPr>
              <a:t>, a </a:t>
            </a:r>
            <a:r>
              <a:rPr lang="en-US" sz="4000" b="0" i="0" dirty="0" err="1">
                <a:solidFill>
                  <a:srgbClr val="FFFF00"/>
                </a:solidFill>
                <a:effectLst/>
                <a:latin typeface="Open Sans"/>
              </a:rPr>
              <a:t>nikada</a:t>
            </a:r>
            <a:r>
              <a:rPr lang="en-US" sz="4000" b="0" i="0" dirty="0">
                <a:solidFill>
                  <a:srgbClr val="FFFF00"/>
                </a:solidFill>
                <a:effectLst/>
                <a:latin typeface="Open Sans"/>
              </a:rPr>
              <a:t> u l</a:t>
            </a:r>
            <a:r>
              <a:rPr lang="sr-Latn-ME" sz="4000" b="0" i="0" dirty="0">
                <a:solidFill>
                  <a:srgbClr val="FFFF00"/>
                </a:solidFill>
                <a:effectLst/>
                <a:latin typeface="Open Sans"/>
              </a:rPr>
              <a:t>ij</a:t>
            </a:r>
            <a:r>
              <a:rPr lang="en-US" sz="4000" b="0" i="0" dirty="0" err="1">
                <a:solidFill>
                  <a:srgbClr val="FFFF00"/>
                </a:solidFill>
                <a:effectLst/>
                <a:latin typeface="Open Sans"/>
              </a:rPr>
              <a:t>evoj</a:t>
            </a:r>
            <a:r>
              <a:rPr lang="en-US" sz="4000" b="0" i="0" dirty="0">
                <a:solidFill>
                  <a:srgbClr val="FFFF00"/>
                </a:solidFill>
                <a:effectLst/>
                <a:latin typeface="Open Sans"/>
              </a:rPr>
              <a:t>?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2F27B-0E65-4934-9FC4-F9C4F18044D6}"/>
              </a:ext>
            </a:extLst>
          </p:cNvPr>
          <p:cNvSpPr txBox="1"/>
          <p:nvPr/>
        </p:nvSpPr>
        <p:spPr>
          <a:xfrm>
            <a:off x="2816295" y="3675223"/>
            <a:ext cx="61648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ME" sz="4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Svoju lijevu ruku.</a:t>
            </a:r>
            <a:endParaRPr lang="en-US" sz="4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6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A06B1F-5724-4BA9-BB9B-BF62FBB96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AEC2E4-914D-4DD6-8C77-90B31D171E20}"/>
              </a:ext>
            </a:extLst>
          </p:cNvPr>
          <p:cNvSpPr txBox="1"/>
          <p:nvPr/>
        </p:nvSpPr>
        <p:spPr>
          <a:xfrm>
            <a:off x="1282283" y="478371"/>
            <a:ext cx="66458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dječak pojede sendvič za minut i po, za koliko minuta će šest dječaka pojesti šest sendviča?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927CF-7F7F-4B9A-B447-8A0FCB850169}"/>
              </a:ext>
            </a:extLst>
          </p:cNvPr>
          <p:cNvSpPr txBox="1"/>
          <p:nvPr/>
        </p:nvSpPr>
        <p:spPr>
          <a:xfrm>
            <a:off x="3615593" y="3703986"/>
            <a:ext cx="4704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sz="4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minut i po. </a:t>
            </a:r>
            <a:endParaRPr lang="en-US" sz="4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5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742</Words>
  <Application>Microsoft Office PowerPoint</Application>
  <PresentationFormat>Widescreen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Algerian</vt:lpstr>
      <vt:lpstr>Arial</vt:lpstr>
      <vt:lpstr>Arial Black</vt:lpstr>
      <vt:lpstr>Book Antiqua</vt:lpstr>
      <vt:lpstr>Calibri</vt:lpstr>
      <vt:lpstr>Calibri Light</vt:lpstr>
      <vt:lpstr>Imprint MT Shadow</vt:lpstr>
      <vt:lpstr>Montserrat</vt:lpstr>
      <vt:lpstr>Open Sans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Stojanovic</dc:creator>
  <cp:lastModifiedBy>Anita Stojanović</cp:lastModifiedBy>
  <cp:revision>74</cp:revision>
  <dcterms:created xsi:type="dcterms:W3CDTF">2020-10-12T15:05:07Z</dcterms:created>
  <dcterms:modified xsi:type="dcterms:W3CDTF">2021-04-23T13:48:51Z</dcterms:modified>
</cp:coreProperties>
</file>