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6" r:id="rId6"/>
    <p:sldId id="268" r:id="rId7"/>
    <p:sldId id="269" r:id="rId8"/>
    <p:sldId id="270" r:id="rId9"/>
    <p:sldId id="271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1654"/>
      </p:ext>
    </p:extLst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51555"/>
      </p:ext>
    </p:extLst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550"/>
      </p:ext>
    </p:extLst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63440"/>
      </p:ext>
    </p:extLst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9645"/>
      </p:ext>
    </p:extLst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3017"/>
      </p:ext>
    </p:extLst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02972"/>
      </p:ext>
    </p:extLst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6591"/>
      </p:ext>
    </p:extLst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04113"/>
      </p:ext>
    </p:extLst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110"/>
      </p:ext>
    </p:extLst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2742"/>
      </p:ext>
    </p:extLst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0">
              <a:schemeClr val="bg2">
                <a:lumMod val="75000"/>
              </a:schemeClr>
            </a:gs>
            <a:gs pos="99000">
              <a:srgbClr val="EDCCBD"/>
            </a:gs>
            <a:gs pos="44000">
              <a:srgbClr val="FFFFCC"/>
            </a:gs>
            <a:gs pos="85000">
              <a:srgbClr val="F0D4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B8B5-EAE7-4302-B82D-5A131E523EBC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BBE6-5D87-4C5D-B4F8-F2B053752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7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268;elik\Downloads\Mr.Black-Nocas%20se%20rastajemo%20Tekst-Lyric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67600" cy="99060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hr-HR" sz="5400" b="1" dirty="0" smtClean="0">
                <a:solidFill>
                  <a:srgbClr val="C00000"/>
                </a:solidFill>
                <a:latin typeface="Lucida Calligraphy" pitchFamily="66" charset="0"/>
              </a:rPr>
              <a:t>EkSkUrZiJa</a:t>
            </a:r>
            <a:endParaRPr lang="en-US" sz="54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2652600"/>
            <a:ext cx="3934151" cy="3252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638800" y="2068919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 pitchFamily="66" charset="0"/>
              </a:rPr>
              <a:t>  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 pitchFamily="66" charset="0"/>
              </a:rPr>
              <a:t>26.09. 2016.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17410" name="Picture 2" descr="C:\Users\windows7\Desktop\gg\received_20104429032818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windows7\Desktop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230719"/>
            <a:ext cx="975213" cy="838200"/>
          </a:xfrm>
          <a:prstGeom prst="rect">
            <a:avLst/>
          </a:prstGeom>
          <a:noFill/>
        </p:spPr>
      </p:pic>
      <p:pic>
        <p:nvPicPr>
          <p:cNvPr id="9" name="Mr.Black-Nocas se rastajemo Tekst-Lyr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1628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785794"/>
            <a:ext cx="3929058" cy="60722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i="1" dirty="0" err="1" smtClean="0">
                <a:latin typeface="Lucida Bright" pitchFamily="18" charset="0"/>
              </a:rPr>
              <a:t>Nakon</a:t>
            </a:r>
            <a:r>
              <a:rPr lang="en-US" sz="1900" i="1" dirty="0" smtClean="0">
                <a:latin typeface="Lucida Bright" pitchFamily="18" charset="0"/>
              </a:rPr>
              <a:t> </a:t>
            </a:r>
            <a:r>
              <a:rPr lang="en-US" sz="1900" i="1" dirty="0" err="1" smtClean="0">
                <a:latin typeface="Lucida Bright" pitchFamily="18" charset="0"/>
              </a:rPr>
              <a:t>kratkog</a:t>
            </a:r>
            <a:r>
              <a:rPr lang="en-US" sz="1900" i="1" dirty="0" smtClean="0">
                <a:latin typeface="Lucida Bright" pitchFamily="18" charset="0"/>
              </a:rPr>
              <a:t> </a:t>
            </a:r>
            <a:r>
              <a:rPr lang="en-US" sz="1900" i="1" dirty="0" err="1" smtClean="0">
                <a:latin typeface="Lucida Bright" pitchFamily="18" charset="0"/>
              </a:rPr>
              <a:t>obilaska</a:t>
            </a:r>
            <a:r>
              <a:rPr lang="en-US" sz="1900" i="1" dirty="0" smtClean="0">
                <a:latin typeface="Lucida Bright" pitchFamily="18" charset="0"/>
              </a:rPr>
              <a:t> </a:t>
            </a:r>
            <a:r>
              <a:rPr lang="en-US" sz="1900" i="1" dirty="0" err="1" smtClean="0">
                <a:latin typeface="Lucida Bright" pitchFamily="18" charset="0"/>
              </a:rPr>
              <a:t>kulturno-istorijskih</a:t>
            </a:r>
            <a:r>
              <a:rPr lang="en-US" sz="1900" i="1" dirty="0" smtClean="0">
                <a:latin typeface="Lucida Bright" pitchFamily="18" charset="0"/>
              </a:rPr>
              <a:t> </a:t>
            </a:r>
            <a:r>
              <a:rPr lang="en-US" sz="1900" i="1" dirty="0" err="1" smtClean="0">
                <a:latin typeface="Lucida Bright" pitchFamily="18" charset="0"/>
              </a:rPr>
              <a:t>znamenitosti</a:t>
            </a:r>
            <a:r>
              <a:rPr lang="en-US" sz="1900" i="1" dirty="0" smtClean="0">
                <a:latin typeface="Lucida Bright" pitchFamily="18" charset="0"/>
              </a:rPr>
              <a:t> </a:t>
            </a:r>
            <a:r>
              <a:rPr lang="en-US" sz="1900" i="1" dirty="0" err="1" smtClean="0">
                <a:latin typeface="Lucida Bright" pitchFamily="18" charset="0"/>
              </a:rPr>
              <a:t>Nik</a:t>
            </a:r>
            <a:r>
              <a:rPr lang="sr-Latn-ME" sz="1900" i="1" dirty="0" smtClean="0">
                <a:latin typeface="Lucida Bright" pitchFamily="18" charset="0"/>
              </a:rPr>
              <a:t>šića uputili </a:t>
            </a:r>
            <a:r>
              <a:rPr lang="en-US" sz="1900" i="1" dirty="0" err="1" smtClean="0">
                <a:latin typeface="Lucida Bright" pitchFamily="18" charset="0"/>
              </a:rPr>
              <a:t>smo</a:t>
            </a:r>
            <a:r>
              <a:rPr lang="en-US" sz="1900" i="1" dirty="0" smtClean="0">
                <a:latin typeface="Lucida Bright" pitchFamily="18" charset="0"/>
              </a:rPr>
              <a:t> se </a:t>
            </a:r>
            <a:r>
              <a:rPr lang="en-US" sz="1900" i="1" dirty="0" err="1" smtClean="0">
                <a:latin typeface="Lucida Bright" pitchFamily="18" charset="0"/>
              </a:rPr>
              <a:t>prema</a:t>
            </a:r>
            <a:r>
              <a:rPr lang="en-US" sz="1900" i="1" dirty="0" smtClean="0">
                <a:latin typeface="Lucida Bright" pitchFamily="18" charset="0"/>
              </a:rPr>
              <a:t> </a:t>
            </a:r>
            <a:r>
              <a:rPr lang="en-US" sz="1900" i="1" dirty="0" err="1" smtClean="0">
                <a:latin typeface="Lucida Bright" pitchFamily="18" charset="0"/>
              </a:rPr>
              <a:t>Perastu</a:t>
            </a:r>
            <a:r>
              <a:rPr lang="en-US" sz="1900" i="1" dirty="0" smtClean="0">
                <a:latin typeface="Lucida Bright" pitchFamily="18" charset="0"/>
              </a:rPr>
              <a:t>.</a:t>
            </a:r>
            <a:endParaRPr lang="sr-Latn-ME" sz="1900" i="1" dirty="0" smtClean="0">
              <a:latin typeface="Lucida Brigh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ME" sz="1900" i="1" dirty="0" smtClean="0">
                <a:solidFill>
                  <a:srgbClr val="FF0000"/>
                </a:solidFill>
                <a:latin typeface="Lucida Bright" pitchFamily="18" charset="0"/>
              </a:rPr>
              <a:t>O nekadašnjem sjaju Perasta govore očuvane crkve i palate ali i brojne ruševine, sad zarasle u bršljan i divlju lozu. </a:t>
            </a:r>
            <a:r>
              <a:rPr lang="sr-Latn-ME" sz="1900" i="1" dirty="0" smtClean="0">
                <a:latin typeface="Lucida Bright" pitchFamily="18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sr-Latn-ME" sz="1900" i="1" dirty="0" smtClean="0">
                <a:latin typeface="Lucida Bright" pitchFamily="18" charset="0"/>
              </a:rPr>
              <a:t>Za nas najljepši dio je bio sam pogled sa šetališta na zaliv. </a:t>
            </a:r>
            <a:endParaRPr lang="en-US" sz="1900" i="1" dirty="0">
              <a:latin typeface="Lucida Br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43306" y="214290"/>
            <a:ext cx="5276088" cy="6643710"/>
          </a:xfrm>
        </p:spPr>
        <p:txBody>
          <a:bodyPr/>
          <a:lstStyle/>
          <a:p>
            <a:r>
              <a:rPr lang="sr-Latn-ME" dirty="0" smtClean="0"/>
              <a:t>PERAST</a:t>
            </a:r>
            <a:endParaRPr lang="en-US" dirty="0"/>
          </a:p>
        </p:txBody>
      </p:sp>
      <p:pic>
        <p:nvPicPr>
          <p:cNvPr id="5" name="Picture 4" descr="Perast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5" y="857232"/>
            <a:ext cx="5238755" cy="3929066"/>
          </a:xfrm>
          <a:prstGeom prst="rect">
            <a:avLst/>
          </a:prstGeom>
        </p:spPr>
      </p:pic>
      <p:pic>
        <p:nvPicPr>
          <p:cNvPr id="7" name="Picture 6" descr="Perast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442512"/>
            <a:ext cx="365352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217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ME" dirty="0" smtClean="0"/>
              <a:t>KOTOR</a:t>
            </a:r>
            <a:endParaRPr lang="en-US" dirty="0"/>
          </a:p>
        </p:txBody>
      </p:sp>
      <p:pic>
        <p:nvPicPr>
          <p:cNvPr id="7" name="Picture 6" descr="1446766619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285860"/>
            <a:ext cx="5214942" cy="346541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3929058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ME" sz="3100" dirty="0" smtClean="0"/>
              <a:t> </a:t>
            </a:r>
            <a:r>
              <a:rPr lang="sr-Latn-ME" sz="1800" i="1" dirty="0" smtClean="0">
                <a:latin typeface="Lucida Bright" pitchFamily="18" charset="0"/>
              </a:rPr>
              <a:t>Nakon obilaska Perasta zaputili smo se ka Kotoru.</a:t>
            </a:r>
          </a:p>
          <a:p>
            <a:pPr>
              <a:buFont typeface="Wingdings" pitchFamily="2" charset="2"/>
              <a:buChar char="Ø"/>
            </a:pPr>
            <a:r>
              <a:rPr lang="sr-Latn-ME" sz="1800" i="1" dirty="0" smtClean="0">
                <a:solidFill>
                  <a:srgbClr val="FF0000"/>
                </a:solidFill>
                <a:latin typeface="Lucida Bright" pitchFamily="18" charset="0"/>
              </a:rPr>
              <a:t>Kotor je jedan od najljepših gradova crnogorskog primorja. 	</a:t>
            </a:r>
          </a:p>
          <a:p>
            <a:pPr>
              <a:buFont typeface="Wingdings" pitchFamily="2" charset="2"/>
              <a:buChar char="Ø"/>
            </a:pPr>
            <a:r>
              <a:rPr lang="sr-Latn-ME" sz="1800" i="1" dirty="0" smtClean="0">
                <a:latin typeface="Lucida Bright" pitchFamily="18" charset="0"/>
              </a:rPr>
              <a:t>UNESCO ga je uvrstio na listu svjetske prirodne i kulturne baštine. </a:t>
            </a:r>
          </a:p>
          <a:p>
            <a:pPr>
              <a:buFont typeface="Wingdings" pitchFamily="2" charset="2"/>
              <a:buChar char="Ø"/>
            </a:pPr>
            <a:r>
              <a:rPr lang="sr-Latn-ME" sz="1800" i="1" dirty="0" smtClean="0">
                <a:solidFill>
                  <a:srgbClr val="FF0000"/>
                </a:solidFill>
                <a:latin typeface="Lucida Bright" pitchFamily="18" charset="0"/>
              </a:rPr>
              <a:t>Prošetali smo Starim gradom i posjetili Pomorski muzej u kojem smo naučili mnogo zanimljivih stvari o Starom Kotoru.</a:t>
            </a:r>
          </a:p>
          <a:p>
            <a:pPr>
              <a:buFont typeface="Wingdings" pitchFamily="2" charset="2"/>
              <a:buChar char="Ø"/>
            </a:pPr>
            <a:r>
              <a:rPr lang="sr-Latn-ME" sz="1800" i="1" dirty="0" smtClean="0">
                <a:latin typeface="Lucida Bright" pitchFamily="18" charset="0"/>
              </a:rPr>
              <a:t>Imali smo priliku da vidimo i Stub srama koji je nekada služio za kaznu nevjernih ljudi. </a:t>
            </a:r>
            <a:endParaRPr lang="en-US" sz="1800" i="1" dirty="0">
              <a:latin typeface="Lucida Bright" pitchFamily="18" charset="0"/>
            </a:endParaRPr>
          </a:p>
        </p:txBody>
      </p:sp>
      <p:pic>
        <p:nvPicPr>
          <p:cNvPr id="10" name="Picture 9" descr="kotor-monteneg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229522"/>
            <a:ext cx="3865367" cy="26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4896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ME" dirty="0" smtClean="0"/>
              <a:t>TIVAT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0" y="1214422"/>
            <a:ext cx="3929058" cy="5643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ME" sz="3100" dirty="0" smtClean="0"/>
              <a:t> </a:t>
            </a:r>
            <a:r>
              <a:rPr lang="sr-Latn-ME" sz="1700" i="1" dirty="0" smtClean="0">
                <a:latin typeface="Lucida Bright" pitchFamily="18" charset="0"/>
              </a:rPr>
              <a:t>Zatim smo se uputili ka zadnjoj destinaciji tog dana gdje smo prenoćili dvije noći.</a:t>
            </a:r>
          </a:p>
          <a:p>
            <a:pPr>
              <a:buFont typeface="Wingdings" pitchFamily="2" charset="2"/>
              <a:buChar char="Ø"/>
            </a:pPr>
            <a:r>
              <a:rPr lang="sr-Latn-ME" sz="17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itchFamily="18" charset="0"/>
              </a:rPr>
              <a:t>Tivat se nalazi na sunčanom Tivatskom zalivu</a:t>
            </a:r>
            <a:r>
              <a:rPr lang="sr-Latn-ME" sz="1700" i="1" dirty="0" smtClean="0">
                <a:solidFill>
                  <a:srgbClr val="FFFF00"/>
                </a:solidFill>
                <a:latin typeface="Lucida Bright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sr-Latn-ME" sz="1700" i="1" dirty="0" smtClean="0">
                <a:latin typeface="Lucida Bright" pitchFamily="18" charset="0"/>
              </a:rPr>
              <a:t> Za razliku od drugih gradova i naselja u Boki stiješnjenih između mora i kamenih strmina on ima neograničen prostor za razvoj i rast.</a:t>
            </a:r>
          </a:p>
          <a:p>
            <a:pPr>
              <a:buFont typeface="Wingdings" pitchFamily="2" charset="2"/>
              <a:buChar char="Ø"/>
            </a:pPr>
            <a:r>
              <a:rPr lang="sr-Latn-ME" sz="17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itchFamily="18" charset="0"/>
              </a:rPr>
              <a:t>Bili smo smješteni u hotelu  Kamelija</a:t>
            </a:r>
            <a:r>
              <a:rPr lang="sr-Latn-ME" sz="1700" i="1" dirty="0" smtClean="0">
                <a:solidFill>
                  <a:srgbClr val="FFFF00"/>
                </a:solidFill>
                <a:latin typeface="Lucida Bright" pitchFamily="18" charset="0"/>
              </a:rPr>
              <a:t>.  </a:t>
            </a:r>
          </a:p>
          <a:p>
            <a:endParaRPr lang="sr-Latn-ME" sz="3100" dirty="0" smtClean="0"/>
          </a:p>
          <a:p>
            <a:pPr>
              <a:buFont typeface="Wingdings" pitchFamily="2" charset="2"/>
              <a:buChar char="Ø"/>
            </a:pPr>
            <a:endParaRPr lang="en-US" sz="3100" dirty="0"/>
          </a:p>
        </p:txBody>
      </p:sp>
      <p:pic>
        <p:nvPicPr>
          <p:cNvPr id="6" name="Picture 5" descr="tivat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900" y="1357298"/>
            <a:ext cx="5267100" cy="5214950"/>
          </a:xfrm>
          <a:prstGeom prst="rect">
            <a:avLst/>
          </a:prstGeom>
        </p:spPr>
      </p:pic>
      <p:pic>
        <p:nvPicPr>
          <p:cNvPr id="7" name="Picture 6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86300"/>
            <a:ext cx="2718293" cy="20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994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86050" y="320040"/>
            <a:ext cx="3286148" cy="680068"/>
          </a:xfrm>
        </p:spPr>
        <p:txBody>
          <a:bodyPr/>
          <a:lstStyle/>
          <a:p>
            <a:r>
              <a:rPr lang="sr-Latn-ME" dirty="0" smtClean="0"/>
              <a:t>HERCEG NOVI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0" y="1142984"/>
            <a:ext cx="4500562" cy="5715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ME" sz="3100" dirty="0" smtClean="0"/>
              <a:t> </a:t>
            </a:r>
            <a:r>
              <a:rPr lang="sr-Latn-ME" sz="1900" i="1" dirty="0" smtClean="0">
                <a:latin typeface="Lucida Bright" pitchFamily="18" charset="0"/>
              </a:rPr>
              <a:t>Četvrti dan obišli smo Herceg Novi koji se diže pored mora uz bregove Orjena, nasprem ulaza u Bokokotorski zaliv.</a:t>
            </a:r>
          </a:p>
          <a:p>
            <a:pPr>
              <a:buFont typeface="Wingdings" pitchFamily="2" charset="2"/>
              <a:buChar char="Ø"/>
            </a:pPr>
            <a:r>
              <a:rPr lang="sr-Latn-ME" sz="19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Bright" pitchFamily="18" charset="0"/>
              </a:rPr>
              <a:t>Kanli kula izdiže se nad gradom. Ona je izgrađena 1487. godine i služila im za odbranu grada od kopna i za tamnicu.</a:t>
            </a:r>
          </a:p>
          <a:p>
            <a:pPr>
              <a:buFont typeface="Wingdings" pitchFamily="2" charset="2"/>
              <a:buChar char="Ø"/>
            </a:pPr>
            <a:r>
              <a:rPr lang="sr-Latn-ME" sz="1900" i="1" dirty="0" smtClean="0">
                <a:latin typeface="Lucida Bright" pitchFamily="18" charset="0"/>
              </a:rPr>
              <a:t>Spustili smo se do Škvera i prošetali šetalištem Pet Danica.</a:t>
            </a:r>
          </a:p>
          <a:p>
            <a:pPr>
              <a:buFont typeface="Wingdings" pitchFamily="2" charset="2"/>
              <a:buChar char="Ø"/>
            </a:pPr>
            <a:endParaRPr lang="sr-Latn-ME" sz="3100" dirty="0" smtClean="0"/>
          </a:p>
          <a:p>
            <a:pPr>
              <a:buFont typeface="Wingdings" pitchFamily="2" charset="2"/>
              <a:buChar char="Ø"/>
            </a:pPr>
            <a:endParaRPr lang="en-US" sz="3100" dirty="0"/>
          </a:p>
        </p:txBody>
      </p:sp>
      <p:pic>
        <p:nvPicPr>
          <p:cNvPr id="6" name="Picture 5" descr="52635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81" y="1129583"/>
            <a:ext cx="4202005" cy="5602673"/>
          </a:xfrm>
          <a:prstGeom prst="rect">
            <a:avLst/>
          </a:prstGeom>
        </p:spPr>
      </p:pic>
      <p:pic>
        <p:nvPicPr>
          <p:cNvPr id="9" name="Picture 8" descr="191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430233"/>
            <a:ext cx="3069365" cy="23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0491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43108" y="320040"/>
            <a:ext cx="6784230" cy="822944"/>
          </a:xfrm>
        </p:spPr>
        <p:txBody>
          <a:bodyPr/>
          <a:lstStyle/>
          <a:p>
            <a:r>
              <a:rPr lang="sr-Latn-ME" dirty="0" smtClean="0"/>
              <a:t>PORTO MONTENEGRO</a:t>
            </a:r>
            <a:endParaRPr lang="en-US" dirty="0"/>
          </a:p>
        </p:txBody>
      </p:sp>
      <p:pic>
        <p:nvPicPr>
          <p:cNvPr id="5" name="Picture 4" descr="Porto Montenegro Regent Residenc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071546"/>
            <a:ext cx="5214942" cy="3476628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2"/>
          </p:nvPr>
        </p:nvSpPr>
        <p:spPr>
          <a:xfrm>
            <a:off x="0" y="1214422"/>
            <a:ext cx="3929058" cy="5643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r-Latn-ME" sz="3100" dirty="0" smtClean="0"/>
          </a:p>
          <a:p>
            <a:pPr>
              <a:buFont typeface="Wingdings" pitchFamily="2" charset="2"/>
              <a:buChar char="Ø"/>
            </a:pPr>
            <a:endParaRPr lang="en-US" sz="31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1062022"/>
            <a:ext cx="3848096" cy="579597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sr-Latn-ME" sz="1900" i="1" smtClean="0">
                <a:latin typeface="Lucida Bright" pitchFamily="18" charset="0"/>
              </a:rPr>
              <a:t> </a:t>
            </a:r>
            <a:r>
              <a:rPr lang="sr-Latn-ME" sz="1900" i="1" dirty="0">
                <a:latin typeface="Lucida Bright" pitchFamily="18" charset="0"/>
              </a:rPr>
              <a:t>Poslije posjete ovog divnog grada obišli smo Porto Montenegro. </a:t>
            </a: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1900" b="1" i="1" dirty="0">
                <a:solidFill>
                  <a:srgbClr val="FFC000"/>
                </a:solidFill>
                <a:latin typeface="Lucida Bright" pitchFamily="18" charset="0"/>
              </a:rPr>
              <a:t>Porto Montenegro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 je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lukzuzna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marina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za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jahte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sm</a:t>
            </a:r>
            <a:r>
              <a:rPr lang="sr-Latn-ME" sz="1900" i="1" dirty="0">
                <a:solidFill>
                  <a:srgbClr val="FFC000"/>
                </a:solidFill>
                <a:latin typeface="Lucida Bright" pitchFamily="18" charset="0"/>
              </a:rPr>
              <a:t>j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eštena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u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crnogorskom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gradu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Tivtu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i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predstavlja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jednu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od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najeksluzivnijih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marina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na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celoj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Jadranskoj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 </a:t>
            </a:r>
            <a:r>
              <a:rPr lang="en-US" sz="1900" i="1" dirty="0" err="1">
                <a:solidFill>
                  <a:srgbClr val="FFC000"/>
                </a:solidFill>
                <a:latin typeface="Lucida Bright" pitchFamily="18" charset="0"/>
              </a:rPr>
              <a:t>obali</a:t>
            </a:r>
            <a:r>
              <a:rPr lang="en-US" sz="1900" i="1" dirty="0">
                <a:solidFill>
                  <a:srgbClr val="FFC000"/>
                </a:solidFill>
                <a:latin typeface="Lucida Bright" pitchFamily="18" charset="0"/>
              </a:rPr>
              <a:t>.</a:t>
            </a:r>
            <a:endParaRPr lang="sr-Latn-ME" sz="1900" i="1" dirty="0">
              <a:solidFill>
                <a:srgbClr val="FFC000"/>
              </a:solidFill>
              <a:latin typeface="Lucida Bright" pitchFamily="18" charset="0"/>
            </a:endParaRPr>
          </a:p>
          <a:p>
            <a:pPr lvl="0"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sr-Latn-ME" sz="1900" i="1" dirty="0">
                <a:latin typeface="Lucida Bright" pitchFamily="18" charset="0"/>
              </a:rPr>
              <a:t> Očarao nas je luksuz hotela i ostalih </a:t>
            </a:r>
            <a:r>
              <a:rPr lang="sr-Latn-ME" sz="1900" i="1" dirty="0" smtClean="0">
                <a:latin typeface="Lucida Bright" pitchFamily="18" charset="0"/>
              </a:rPr>
              <a:t>građevin</a:t>
            </a:r>
            <a:r>
              <a:rPr lang="en-US" sz="1900" i="1" dirty="0" smtClean="0">
                <a:latin typeface="Lucida Bright" pitchFamily="18" charset="0"/>
              </a:rPr>
              <a:t>a.</a:t>
            </a:r>
            <a:endParaRPr kumimoji="0" lang="sr-Latn-ME" sz="3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sr-Latn-ME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regent-porto-montenegro-exterior-with-marina1-1200x5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370099"/>
            <a:ext cx="5329250" cy="25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528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14612" y="320040"/>
            <a:ext cx="6212726" cy="751506"/>
          </a:xfrm>
        </p:spPr>
        <p:txBody>
          <a:bodyPr/>
          <a:lstStyle/>
          <a:p>
            <a:r>
              <a:rPr lang="sr-Latn-ME" dirty="0" smtClean="0"/>
              <a:t>ADA BOJANA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0" y="1214422"/>
            <a:ext cx="3929058" cy="5643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ME" sz="3100" dirty="0" smtClean="0"/>
              <a:t> </a:t>
            </a:r>
            <a:r>
              <a:rPr lang="sr-Latn-ME" sz="1900" i="1" dirty="0" smtClean="0">
                <a:latin typeface="Lucida Bright" pitchFamily="18" charset="0"/>
              </a:rPr>
              <a:t>Peti i poslednji dan naše ekskurzije započeli smo obilaskom Ade Bojane gdje smo stali da odmorimo.</a:t>
            </a:r>
          </a:p>
          <a:p>
            <a:pPr>
              <a:buFont typeface="Wingdings" pitchFamily="2" charset="2"/>
              <a:buChar char="Ø"/>
            </a:pPr>
            <a:r>
              <a:rPr lang="sr-Latn-ME" sz="1900" i="1" dirty="0" smtClean="0">
                <a:solidFill>
                  <a:schemeClr val="accent3">
                    <a:lumMod val="50000"/>
                  </a:schemeClr>
                </a:solidFill>
                <a:latin typeface="Lucida Bright" pitchFamily="18" charset="0"/>
              </a:rPr>
              <a:t>Sa mosta na Adi Bojani pruža se jedan od ljepših pogleda koji krase ribarske kućice.</a:t>
            </a:r>
          </a:p>
          <a:p>
            <a:pPr>
              <a:buFont typeface="Wingdings" pitchFamily="2" charset="2"/>
              <a:buChar char="Ø"/>
            </a:pPr>
            <a:r>
              <a:rPr lang="sr-Latn-ME" sz="1900" i="1" dirty="0" smtClean="0">
                <a:latin typeface="Lucida Bright" pitchFamily="18" charset="0"/>
              </a:rPr>
              <a:t>Nakon kratke pauze krenuli smo dalje. </a:t>
            </a:r>
          </a:p>
          <a:p>
            <a:pPr>
              <a:buFont typeface="Wingdings" pitchFamily="2" charset="2"/>
              <a:buChar char="Ø"/>
            </a:pPr>
            <a:endParaRPr lang="en-US" sz="3100" dirty="0"/>
          </a:p>
        </p:txBody>
      </p:sp>
      <p:pic>
        <p:nvPicPr>
          <p:cNvPr id="6" name="Picture 5" descr="reg-ada-boj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99" y="1360968"/>
            <a:ext cx="5206409" cy="2909081"/>
          </a:xfrm>
          <a:prstGeom prst="rect">
            <a:avLst/>
          </a:prstGeom>
        </p:spPr>
      </p:pic>
      <p:pic>
        <p:nvPicPr>
          <p:cNvPr id="7" name="Picture 6" descr="787790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398047"/>
            <a:ext cx="4067944" cy="23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0866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57554" y="320040"/>
            <a:ext cx="5569784" cy="5989320"/>
          </a:xfrm>
        </p:spPr>
        <p:txBody>
          <a:bodyPr/>
          <a:lstStyle/>
          <a:p>
            <a:r>
              <a:rPr lang="sr-Latn-ME" dirty="0" smtClean="0"/>
              <a:t>ULCINJ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14" y="1428736"/>
            <a:ext cx="5238786" cy="392909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2"/>
          </p:nvPr>
        </p:nvSpPr>
        <p:spPr>
          <a:xfrm>
            <a:off x="0" y="1214422"/>
            <a:ext cx="3929058" cy="61436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ME" sz="3100" dirty="0" smtClean="0"/>
              <a:t> </a:t>
            </a:r>
            <a:r>
              <a:rPr lang="sr-Latn-ME" sz="2100" i="1" dirty="0" smtClean="0">
                <a:latin typeface="Lucida Bright" pitchFamily="18" charset="0"/>
              </a:rPr>
              <a:t>Ulcinj je jedan od najprivlačnijih i najživopisnijih gradova na našoj obali. Star je preko 3000 godina.</a:t>
            </a:r>
          </a:p>
          <a:p>
            <a:pPr>
              <a:buFont typeface="Wingdings" pitchFamily="2" charset="2"/>
              <a:buChar char="Ø"/>
            </a:pPr>
            <a:r>
              <a:rPr lang="sr-Latn-ME" sz="2100" i="1" dirty="0" smtClean="0">
                <a:solidFill>
                  <a:schemeClr val="accent5">
                    <a:lumMod val="75000"/>
                  </a:schemeClr>
                </a:solidFill>
                <a:latin typeface="Lucida Bright" pitchFamily="18" charset="0"/>
              </a:rPr>
              <a:t>Ulcinj se pored mora pruža u vidu luke. </a:t>
            </a:r>
          </a:p>
          <a:p>
            <a:pPr>
              <a:buFont typeface="Wingdings" pitchFamily="2" charset="2"/>
              <a:buChar char="Ø"/>
            </a:pPr>
            <a:r>
              <a:rPr lang="sr-Latn-ME" sz="2100" i="1" dirty="0" smtClean="0">
                <a:latin typeface="Lucida Bright" pitchFamily="18" charset="0"/>
              </a:rPr>
              <a:t>Obišli smo i Stari grad sa kojeg se pruža prelijep pogled prema horizontu.</a:t>
            </a:r>
          </a:p>
          <a:p>
            <a:pPr>
              <a:buFont typeface="Wingdings" pitchFamily="2" charset="2"/>
              <a:buChar char="Ø"/>
            </a:pPr>
            <a:r>
              <a:rPr lang="sr-Latn-ME" sz="2100" i="1" dirty="0" smtClean="0">
                <a:solidFill>
                  <a:schemeClr val="accent5">
                    <a:lumMod val="75000"/>
                  </a:schemeClr>
                </a:solidFill>
                <a:latin typeface="Lucida Bright" pitchFamily="18" charset="0"/>
              </a:rPr>
              <a:t>Dok smo išli ka Starom gradu prošli smo pored Male plaže.</a:t>
            </a:r>
          </a:p>
          <a:p>
            <a:pPr>
              <a:buFont typeface="Wingdings" pitchFamily="2" charset="2"/>
              <a:buChar char="Ø"/>
            </a:pPr>
            <a:endParaRPr lang="sr-Latn-ME" sz="3100" dirty="0" smtClean="0"/>
          </a:p>
          <a:p>
            <a:pPr>
              <a:buFont typeface="Wingdings" pitchFamily="2" charset="2"/>
              <a:buChar char="Ø"/>
            </a:pPr>
            <a:endParaRPr lang="sr-Latn-ME" sz="3100" dirty="0" smtClean="0"/>
          </a:p>
          <a:p>
            <a:pPr>
              <a:buFont typeface="Wingdings" pitchFamily="2" charset="2"/>
              <a:buChar char="Ø"/>
            </a:pPr>
            <a:endParaRPr lang="en-US" sz="3100" dirty="0"/>
          </a:p>
        </p:txBody>
      </p:sp>
      <p:pic>
        <p:nvPicPr>
          <p:cNvPr id="7" name="Picture 6" descr="velika-plaza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466286"/>
            <a:ext cx="3491880" cy="23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56801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1563692" cy="537192"/>
          </a:xfrm>
        </p:spPr>
        <p:txBody>
          <a:bodyPr>
            <a:normAutofit lnSpcReduction="10000"/>
          </a:bodyPr>
          <a:lstStyle/>
          <a:p>
            <a:r>
              <a:rPr lang="sr-Latn-ME" dirty="0" smtClean="0"/>
              <a:t>BAR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0" y="1000084"/>
            <a:ext cx="3857620" cy="58579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r-Latn-ME" sz="3100" dirty="0" smtClean="0"/>
              <a:t> </a:t>
            </a:r>
            <a:r>
              <a:rPr lang="sr-Latn-ME" sz="2300" i="1" dirty="0" smtClean="0">
                <a:latin typeface="Lucida Bright" pitchFamily="18" charset="0"/>
              </a:rPr>
              <a:t>Zatim smo obišli Bar ujedno i prvi susjed Ulcinja.</a:t>
            </a:r>
          </a:p>
          <a:p>
            <a:pPr>
              <a:buFont typeface="Wingdings" pitchFamily="2" charset="2"/>
              <a:buChar char="Ø"/>
            </a:pPr>
            <a:r>
              <a:rPr lang="en-US" sz="2300" i="1" dirty="0" smtClean="0">
                <a:solidFill>
                  <a:schemeClr val="accent3">
                    <a:lumMod val="50000"/>
                  </a:schemeClr>
                </a:solidFill>
                <a:latin typeface="Lucida Bright" pitchFamily="18" charset="0"/>
              </a:rPr>
              <a:t>T</a:t>
            </a:r>
            <a:r>
              <a:rPr lang="sr-Latn-ME" sz="2300" i="1" dirty="0" smtClean="0">
                <a:solidFill>
                  <a:schemeClr val="accent3">
                    <a:lumMod val="50000"/>
                  </a:schemeClr>
                </a:solidFill>
                <a:latin typeface="Lucida Bright" pitchFamily="18" charset="0"/>
              </a:rPr>
              <a:t>u smo bili u obilazak Stare masline koja je stara preko 2000 godina.</a:t>
            </a:r>
          </a:p>
          <a:p>
            <a:pPr>
              <a:buFont typeface="Wingdings" pitchFamily="2" charset="2"/>
              <a:buChar char="Ø"/>
            </a:pPr>
            <a:r>
              <a:rPr lang="sr-Latn-ME" sz="2300" i="1" dirty="0" smtClean="0">
                <a:latin typeface="Lucida Bright" pitchFamily="18" charset="0"/>
              </a:rPr>
              <a:t>Ovo jedinstveno stablo na Kontinentu svi su fotografisali i te fotografije čuvali kao rijetku uspomenu sa Crnogorskog primorja.</a:t>
            </a:r>
          </a:p>
          <a:p>
            <a:pPr>
              <a:buFont typeface="Wingdings" pitchFamily="2" charset="2"/>
              <a:buChar char="Ø"/>
            </a:pPr>
            <a:r>
              <a:rPr lang="en-US" sz="2300" i="1" dirty="0" smtClean="0">
                <a:solidFill>
                  <a:schemeClr val="accent3">
                    <a:lumMod val="50000"/>
                  </a:schemeClr>
                </a:solidFill>
                <a:latin typeface="Lucida Bright" pitchFamily="18" charset="0"/>
              </a:rPr>
              <a:t>N</a:t>
            </a:r>
            <a:r>
              <a:rPr lang="sr-Latn-ME" sz="2300" i="1" dirty="0" smtClean="0">
                <a:solidFill>
                  <a:schemeClr val="accent3">
                    <a:lumMod val="50000"/>
                  </a:schemeClr>
                </a:solidFill>
                <a:latin typeface="Lucida Bright" pitchFamily="18" charset="0"/>
              </a:rPr>
              <a:t>akon toga posjetili smo Saborni novootvoreni Hram Svetog Jovana Vladimira. </a:t>
            </a:r>
          </a:p>
        </p:txBody>
      </p:sp>
      <p:pic>
        <p:nvPicPr>
          <p:cNvPr id="7" name="Picture 6" descr="Ba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96" y="1071546"/>
            <a:ext cx="5362604" cy="4021953"/>
          </a:xfrm>
          <a:prstGeom prst="rect">
            <a:avLst/>
          </a:prstGeom>
        </p:spPr>
      </p:pic>
      <p:pic>
        <p:nvPicPr>
          <p:cNvPr id="8" name="Picture 7" descr="Stara-Mas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813579"/>
            <a:ext cx="3059832" cy="20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52169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Čelik\Downloads\14608116_1756185487956676_156802858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3429000"/>
            <a:ext cx="2530624" cy="2697163"/>
          </a:xfrm>
        </p:spPr>
        <p:txBody>
          <a:bodyPr>
            <a:normAutofit fontScale="47500" lnSpcReduction="20000"/>
          </a:bodyPr>
          <a:lstStyle/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Prezentaciju radili: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Tara Čelik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Anja Badnjar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Ljubica Šoljaga 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Teodora Pupović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Lana Radetić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Anica Dučić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Raičković Vuk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Vukićević Filip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Đorđe Marković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Striković Eldin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Prelević Andrej</a:t>
            </a:r>
          </a:p>
          <a:p>
            <a:r>
              <a:rPr lang="sr-Latn-RS" sz="2400" i="1" dirty="0" smtClean="0">
                <a:solidFill>
                  <a:schemeClr val="bg1"/>
                </a:solidFill>
                <a:latin typeface="Baskerville Old Face" pitchFamily="18" charset="0"/>
              </a:rPr>
              <a:t>Žugič Nikola </a:t>
            </a:r>
            <a:endParaRPr lang="en-US" sz="2400" i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sz="2400" i="1" dirty="0" err="1" smtClean="0">
                <a:solidFill>
                  <a:schemeClr val="bg1"/>
                </a:solidFill>
                <a:latin typeface="Baskerville Old Face" pitchFamily="18" charset="0"/>
              </a:rPr>
              <a:t>Brajkovic</a:t>
            </a:r>
            <a:r>
              <a:rPr lang="en-US" sz="2400" i="1" dirty="0" smtClean="0">
                <a:solidFill>
                  <a:schemeClr val="bg1"/>
                </a:solidFill>
                <a:latin typeface="Baskerville Old Face" pitchFamily="18" charset="0"/>
              </a:rPr>
              <a:t> Iva</a:t>
            </a:r>
          </a:p>
          <a:p>
            <a:r>
              <a:rPr lang="en-US" sz="2400" i="1" dirty="0" err="1" smtClean="0">
                <a:solidFill>
                  <a:schemeClr val="bg1"/>
                </a:solidFill>
                <a:latin typeface="Baskerville Old Face" pitchFamily="18" charset="0"/>
              </a:rPr>
              <a:t>Markovic</a:t>
            </a:r>
            <a:r>
              <a:rPr lang="en-US" sz="2400" i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Baskerville Old Face" pitchFamily="18" charset="0"/>
              </a:rPr>
              <a:t>Dajana</a:t>
            </a:r>
            <a:endParaRPr lang="sr-Latn-RS" sz="2400" i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sr-Latn-RS" sz="2400" i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sr-Latn-RS" sz="2400" i="1" dirty="0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92696"/>
            <a:ext cx="57606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200" dirty="0" smtClean="0">
                <a:solidFill>
                  <a:schemeClr val="bg1"/>
                </a:solidFill>
              </a:rPr>
              <a:t>HVALA VAM</a:t>
            </a:r>
            <a:r>
              <a:rPr lang="sr-Latn-RS" sz="7700" dirty="0" smtClean="0">
                <a:solidFill>
                  <a:schemeClr val="bg1"/>
                </a:solidFill>
              </a:rPr>
              <a:t> </a:t>
            </a:r>
            <a:endParaRPr lang="en-US" sz="7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6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495800" y="83820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Lucida Calligraphy" pitchFamily="66" charset="0"/>
              </a:rPr>
              <a:t>Naša avantura je počela jednog lijepog  septembarskog jutra.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doni MT Black" pitchFamily="18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doni MT Black" pitchFamily="18" charset="0"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5000" y="838200"/>
            <a:ext cx="609600" cy="81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2200" y="1295400"/>
            <a:ext cx="787400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400" y="228600"/>
            <a:ext cx="1295400" cy="139558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29000" y="1752600"/>
            <a:ext cx="60960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95600" y="1447800"/>
            <a:ext cx="711202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Rezultat slika za put do manstira morač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5406">
            <a:off x="502101" y="3620723"/>
            <a:ext cx="3314670" cy="220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Rezultat slika za manastira morač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89154">
            <a:off x="4267200" y="2362200"/>
            <a:ext cx="2895600" cy="162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Rezultat slika za biogradska go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70602">
            <a:off x="5105400" y="4191000"/>
            <a:ext cx="319241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8401841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539750" y="457201"/>
            <a:ext cx="4565650" cy="5049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alligraphy" pitchFamily="66" charset="0"/>
            </a:endParaRPr>
          </a:p>
        </p:txBody>
      </p:sp>
      <p:pic>
        <p:nvPicPr>
          <p:cNvPr id="6" name="Picture 13" descr="PICT11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 rot="21284678">
            <a:off x="489115" y="3729665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1183704"/>
            <a:ext cx="47244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r-HR" sz="1500" dirty="0" smtClean="0"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Naše putovanje smo započeli obilaskom manastira Morače </a:t>
            </a:r>
            <a:r>
              <a:rPr lang="sr-Latn-RS" sz="1500" dirty="0" smtClean="0"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o kojem smo čuli mnoge zanimljivosti.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sr-Latn-RS" sz="1500" dirty="0" smtClean="0"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r-Latn-RS" sz="1500" dirty="0" smtClean="0"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Zatim smo obišli Biograsko jezero koje je smješteno u srcu borove šume</a:t>
            </a:r>
            <a:r>
              <a:rPr kumimoji="0" lang="vi-VN" sz="15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i zahvata centralni dio planine Bjelasic</a:t>
            </a:r>
            <a:r>
              <a:rPr kumimoji="0" lang="sr-Latn-ME" sz="15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e.</a:t>
            </a:r>
            <a:endParaRPr kumimoji="0" lang="en-US" sz="1500" b="0" i="0" u="none" strike="noStrike" cap="none" normalizeH="0" baseline="0" dirty="0" smtClean="0">
              <a:ln>
                <a:noFill/>
              </a:ln>
              <a:effectLst/>
              <a:latin typeface="Lucida Calligraphy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Lucida Calligraphy" pitchFamily="66" charset="0"/>
              <a:cs typeface="Arial" pitchFamily="34" charset="0"/>
            </a:endParaRPr>
          </a:p>
        </p:txBody>
      </p:sp>
      <p:pic>
        <p:nvPicPr>
          <p:cNvPr id="8194" name="Picture 2" descr="Rezultat slika za biogradsko jez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3325">
            <a:off x="4743983" y="3731526"/>
            <a:ext cx="3401936" cy="225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66597">
            <a:off x="5334000" y="533400"/>
            <a:ext cx="3530600" cy="26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ICT097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6650" y="3429000"/>
            <a:ext cx="3816350" cy="28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5625" y="685800"/>
            <a:ext cx="4321175" cy="248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1500" dirty="0" smtClean="0">
                <a:latin typeface="Lucida Calligraphy" pitchFamily="66" charset="0"/>
              </a:rPr>
              <a:t>Naša sljedeća destinacija su bili Ali-Pasini izvori. </a:t>
            </a:r>
          </a:p>
          <a:p>
            <a:r>
              <a:rPr lang="en-US" sz="1500" dirty="0" err="1" smtClean="0">
                <a:latin typeface="Lucida Calligraphy" pitchFamily="66" charset="0"/>
              </a:rPr>
              <a:t>Udaljeni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svega</a:t>
            </a:r>
            <a:r>
              <a:rPr lang="en-US" sz="1500" dirty="0" smtClean="0">
                <a:latin typeface="Lucida Calligraphy" pitchFamily="66" charset="0"/>
              </a:rPr>
              <a:t> 1,5 </a:t>
            </a:r>
            <a:r>
              <a:rPr lang="en-US" sz="1500" dirty="0" err="1" smtClean="0">
                <a:latin typeface="Lucida Calligraphy" pitchFamily="66" charset="0"/>
              </a:rPr>
              <a:t>kilometara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od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Gusinja</a:t>
            </a:r>
            <a:r>
              <a:rPr lang="en-US" sz="1500" dirty="0" smtClean="0">
                <a:latin typeface="Lucida Calligraphy" pitchFamily="66" charset="0"/>
              </a:rPr>
              <a:t>, </a:t>
            </a:r>
            <a:r>
              <a:rPr lang="en-US" sz="1500" dirty="0" err="1" smtClean="0">
                <a:latin typeface="Lucida Calligraphy" pitchFamily="66" charset="0"/>
              </a:rPr>
              <a:t>na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nadmorskoj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visini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od</a:t>
            </a:r>
            <a:r>
              <a:rPr lang="en-US" sz="1500" dirty="0" smtClean="0">
                <a:latin typeface="Lucida Calligraphy" pitchFamily="66" charset="0"/>
              </a:rPr>
              <a:t> 925 </a:t>
            </a:r>
            <a:r>
              <a:rPr lang="en-US" sz="1500" dirty="0" err="1" smtClean="0">
                <a:latin typeface="Lucida Calligraphy" pitchFamily="66" charset="0"/>
              </a:rPr>
              <a:t>metara</a:t>
            </a:r>
            <a:r>
              <a:rPr lang="en-US" sz="1500" dirty="0" smtClean="0">
                <a:latin typeface="Lucida Calligraphy" pitchFamily="66" charset="0"/>
              </a:rPr>
              <a:t>, </a:t>
            </a:r>
            <a:r>
              <a:rPr lang="en-US" sz="1500" dirty="0" err="1" smtClean="0">
                <a:latin typeface="Lucida Calligraphy" pitchFamily="66" charset="0"/>
              </a:rPr>
              <a:t>ovi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izvori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su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vjekovima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predstavljali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nezaobilazan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dio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ljudskih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života</a:t>
            </a:r>
            <a:r>
              <a:rPr lang="en-US" sz="1500" dirty="0" smtClean="0">
                <a:latin typeface="Lucida Calligraphy" pitchFamily="66" charset="0"/>
              </a:rPr>
              <a:t> u </a:t>
            </a:r>
            <a:r>
              <a:rPr lang="en-US" sz="1500" dirty="0" err="1" smtClean="0">
                <a:latin typeface="Lucida Calligraphy" pitchFamily="66" charset="0"/>
              </a:rPr>
              <a:t>ovim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krajevima</a:t>
            </a:r>
            <a:r>
              <a:rPr lang="en-US" sz="1500" dirty="0" smtClean="0">
                <a:latin typeface="Lucida Calligraphy" pitchFamily="66" charset="0"/>
              </a:rPr>
              <a:t>. To je </a:t>
            </a:r>
            <a:r>
              <a:rPr lang="en-US" sz="1500" dirty="0" err="1" smtClean="0">
                <a:latin typeface="Lucida Calligraphy" pitchFamily="66" charset="0"/>
              </a:rPr>
              <a:t>najveće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stalno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kraško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vrelo</a:t>
            </a:r>
            <a:r>
              <a:rPr lang="en-US" sz="1500" dirty="0" smtClean="0">
                <a:latin typeface="Lucida Calligraphy" pitchFamily="66" charset="0"/>
              </a:rPr>
              <a:t> u </a:t>
            </a:r>
            <a:r>
              <a:rPr lang="en-US" sz="1500" dirty="0" err="1" smtClean="0">
                <a:latin typeface="Lucida Calligraphy" pitchFamily="66" charset="0"/>
              </a:rPr>
              <a:t>Crnoj</a:t>
            </a:r>
            <a:r>
              <a:rPr lang="en-US" sz="1500" dirty="0" smtClean="0">
                <a:latin typeface="Lucida Calligraphy" pitchFamily="66" charset="0"/>
              </a:rPr>
              <a:t> </a:t>
            </a:r>
            <a:r>
              <a:rPr lang="en-US" sz="1500" dirty="0" err="1" smtClean="0">
                <a:latin typeface="Lucida Calligraphy" pitchFamily="66" charset="0"/>
              </a:rPr>
              <a:t>Gori</a:t>
            </a:r>
            <a:r>
              <a:rPr lang="en-US" sz="1500" dirty="0" smtClean="0">
                <a:latin typeface="Lucida Calligraphy" pitchFamily="66" charset="0"/>
              </a:rPr>
              <a:t>.</a:t>
            </a:r>
            <a:r>
              <a:rPr lang="en-US" sz="1500" i="1" dirty="0" smtClean="0">
                <a:latin typeface="Lucida Calligraphy" pitchFamily="66" charset="0"/>
              </a:rPr>
              <a:t> </a:t>
            </a:r>
            <a:r>
              <a:rPr lang="sr-Latn-RS" sz="1500" dirty="0" smtClean="0">
                <a:latin typeface="Lucida Calligraphy" pitchFamily="66" charset="0"/>
              </a:rPr>
              <a:t>.</a:t>
            </a:r>
            <a:endParaRPr lang="en-US" sz="1500" dirty="0">
              <a:latin typeface="Lucida Calligraphy" pitchFamily="66" charset="0"/>
            </a:endParaRPr>
          </a:p>
        </p:txBody>
      </p:sp>
      <p:pic>
        <p:nvPicPr>
          <p:cNvPr id="7" name="Picture 7" descr="PICT097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35052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Rezultat slika za alipasini izvori gusin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799" y="685800"/>
            <a:ext cx="354157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ICT0978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 rot="273794">
            <a:off x="4953000" y="457200"/>
            <a:ext cx="3816349" cy="286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309922"/>
            <a:ext cx="4370318" cy="3424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 smtClean="0">
                <a:latin typeface="Lucida Calligraphy" pitchFamily="66" charset="0"/>
              </a:rPr>
              <a:t> </a:t>
            </a:r>
            <a:r>
              <a:rPr lang="hr-HR" sz="1600" dirty="0" smtClean="0">
                <a:latin typeface="Lucida Calligraphy" pitchFamily="66" charset="0"/>
              </a:rPr>
              <a:t>Posebno smo uživali smo  u ljepotama Plavskog jezera,</a:t>
            </a:r>
          </a:p>
          <a:p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najveće</a:t>
            </a:r>
            <a:r>
              <a:rPr lang="sr-Latn-ME" sz="1600" dirty="0" smtClean="0">
                <a:latin typeface="Lucida Calligraphy" pitchFamily="66" charset="0"/>
              </a:rPr>
              <a:t>g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ledničk</a:t>
            </a:r>
            <a:r>
              <a:rPr lang="sr-Latn-ME" sz="1600" dirty="0" smtClean="0">
                <a:latin typeface="Lucida Calligraphy" pitchFamily="66" charset="0"/>
              </a:rPr>
              <a:t>og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jezer</a:t>
            </a:r>
            <a:r>
              <a:rPr lang="sr-Latn-ME" sz="1600" dirty="0" smtClean="0">
                <a:latin typeface="Lucida Calligraphy" pitchFamily="66" charset="0"/>
              </a:rPr>
              <a:t>a</a:t>
            </a:r>
            <a:r>
              <a:rPr lang="en-US" sz="1600" dirty="0" smtClean="0">
                <a:latin typeface="Lucida Calligraphy" pitchFamily="66" charset="0"/>
              </a:rPr>
              <a:t> u </a:t>
            </a:r>
            <a:r>
              <a:rPr lang="en-US" sz="1600" dirty="0" err="1" smtClean="0">
                <a:latin typeface="Lucida Calligraphy" pitchFamily="66" charset="0"/>
              </a:rPr>
              <a:t>Crnoj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Gori</a:t>
            </a:r>
            <a:r>
              <a:rPr lang="en-US" sz="1600" dirty="0" smtClean="0">
                <a:latin typeface="Lucida Calligraphy" pitchFamily="66" charset="0"/>
              </a:rPr>
              <a:t>. </a:t>
            </a:r>
            <a:endParaRPr lang="sr-Latn-ME" sz="1600" dirty="0" smtClean="0">
              <a:latin typeface="Lucida Calligraphy" pitchFamily="66" charset="0"/>
            </a:endParaRPr>
          </a:p>
          <a:p>
            <a:r>
              <a:rPr lang="en-US" sz="1600" dirty="0" err="1" smtClean="0">
                <a:latin typeface="Lucida Calligraphy" pitchFamily="66" charset="0"/>
              </a:rPr>
              <a:t>Jezero</a:t>
            </a:r>
            <a:r>
              <a:rPr lang="en-US" sz="1600" dirty="0" smtClean="0">
                <a:latin typeface="Lucida Calligraphy" pitchFamily="66" charset="0"/>
              </a:rPr>
              <a:t> se </a:t>
            </a:r>
            <a:r>
              <a:rPr lang="en-US" sz="1600" dirty="0" err="1" smtClean="0">
                <a:latin typeface="Lucida Calligraphy" pitchFamily="66" charset="0"/>
              </a:rPr>
              <a:t>vodom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napaja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iz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rijeke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Ljuče</a:t>
            </a:r>
            <a:r>
              <a:rPr lang="en-US" sz="1600" dirty="0" smtClean="0">
                <a:latin typeface="Lucida Calligraphy" pitchFamily="66" charset="0"/>
              </a:rPr>
              <a:t>, </a:t>
            </a:r>
            <a:r>
              <a:rPr lang="en-US" sz="1600" dirty="0" err="1" smtClean="0">
                <a:latin typeface="Lucida Calligraphy" pitchFamily="66" charset="0"/>
              </a:rPr>
              <a:t>koja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hladne</a:t>
            </a:r>
            <a:r>
              <a:rPr lang="en-US" sz="1600" dirty="0" smtClean="0">
                <a:latin typeface="Lucida Calligraphy" pitchFamily="66" charset="0"/>
              </a:rPr>
              <a:t> i bistre </a:t>
            </a:r>
            <a:r>
              <a:rPr lang="en-US" sz="1600" dirty="0" err="1" smtClean="0">
                <a:latin typeface="Lucida Calligraphy" pitchFamily="66" charset="0"/>
              </a:rPr>
              <a:t>vode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snjegova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sa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Prokletija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spušta</a:t>
            </a:r>
            <a:r>
              <a:rPr lang="en-US" sz="1600" dirty="0" smtClean="0">
                <a:latin typeface="Lucida Calligraphy" pitchFamily="66" charset="0"/>
              </a:rPr>
              <a:t> u </a:t>
            </a:r>
            <a:r>
              <a:rPr lang="en-US" sz="1600" dirty="0" err="1" smtClean="0">
                <a:latin typeface="Lucida Calligraphy" pitchFamily="66" charset="0"/>
              </a:rPr>
              <a:t>Plavsku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dolinu</a:t>
            </a:r>
            <a:r>
              <a:rPr lang="en-US" sz="1600" dirty="0" smtClean="0">
                <a:latin typeface="Lucida Calligraphy" pitchFamily="66" charset="0"/>
              </a:rPr>
              <a:t>. </a:t>
            </a:r>
            <a:endParaRPr lang="sr-Latn-ME" sz="1600" dirty="0" smtClean="0">
              <a:latin typeface="Lucida Calligraphy" pitchFamily="66" charset="0"/>
            </a:endParaRPr>
          </a:p>
          <a:p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sr-Latn-ME" sz="1600" dirty="0" err="1">
                <a:latin typeface="Lucida Calligraphy" pitchFamily="66" charset="0"/>
              </a:rPr>
              <a:t>N</a:t>
            </a:r>
            <a:r>
              <a:rPr lang="en-US" sz="1600" dirty="0" smtClean="0">
                <a:latin typeface="Lucida Calligraphy" pitchFamily="66" charset="0"/>
              </a:rPr>
              <a:t>a </a:t>
            </a:r>
            <a:r>
              <a:rPr lang="en-US" sz="1600" dirty="0" err="1" smtClean="0">
                <a:latin typeface="Lucida Calligraphy" pitchFamily="66" charset="0"/>
              </a:rPr>
              <a:t>obali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Plavskog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jezera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nalazi</a:t>
            </a:r>
            <a:r>
              <a:rPr lang="en-US" sz="1600" dirty="0" smtClean="0">
                <a:latin typeface="Lucida Calligraphy" pitchFamily="66" charset="0"/>
              </a:rPr>
              <a:t> se </a:t>
            </a:r>
            <a:r>
              <a:rPr lang="en-US" sz="1600" dirty="0" err="1" smtClean="0">
                <a:latin typeface="Lucida Calligraphy" pitchFamily="66" charset="0"/>
              </a:rPr>
              <a:t>Komnenovo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etno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selo</a:t>
            </a:r>
            <a:r>
              <a:rPr lang="en-US" sz="1600" dirty="0" smtClean="0">
                <a:latin typeface="Lucida Calligraphy" pitchFamily="66" charset="0"/>
              </a:rPr>
              <a:t> i hotel </a:t>
            </a:r>
            <a:r>
              <a:rPr lang="en-US" sz="1600" dirty="0" err="1" smtClean="0">
                <a:latin typeface="Lucida Calligraphy" pitchFamily="66" charset="0"/>
              </a:rPr>
              <a:t>Damjanova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kula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koja</a:t>
            </a:r>
            <a:r>
              <a:rPr lang="en-US" sz="1600" dirty="0" smtClean="0">
                <a:latin typeface="Lucida Calligraphy" pitchFamily="66" charset="0"/>
              </a:rPr>
              <a:t> i </a:t>
            </a:r>
            <a:r>
              <a:rPr lang="sr-Latn-ME" sz="1600" dirty="0" smtClean="0">
                <a:latin typeface="Lucida Calligraphy" pitchFamily="66" charset="0"/>
              </a:rPr>
              <a:t>oslikava </a:t>
            </a:r>
            <a:r>
              <a:rPr lang="en-US" sz="1600" dirty="0" err="1" smtClean="0">
                <a:latin typeface="Lucida Calligraphy" pitchFamily="66" charset="0"/>
              </a:rPr>
              <a:t>tradiciju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plavskog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kraja</a:t>
            </a:r>
            <a:r>
              <a:rPr lang="en-US" sz="1600" dirty="0" smtClean="0">
                <a:latin typeface="Lucida Calligraphy" pitchFamily="66" charset="0"/>
              </a:rPr>
              <a:t>.</a:t>
            </a:r>
          </a:p>
          <a:p>
            <a:endParaRPr lang="sr-Latn-ME" sz="3500" dirty="0" smtClean="0">
              <a:latin typeface="Lucida Calligraphy" pitchFamily="66" charset="0"/>
            </a:endParaRPr>
          </a:p>
          <a:p>
            <a:endParaRPr lang="sr-Latn-ME" sz="2000" dirty="0" smtClean="0">
              <a:latin typeface="Lucida Calligraphy" pitchFamily="66" charset="0"/>
            </a:endParaRPr>
          </a:p>
          <a:p>
            <a:endParaRPr lang="en-US" sz="2000" dirty="0">
              <a:latin typeface="Lucida Calligraphy" pitchFamily="66" charset="0"/>
            </a:endParaRPr>
          </a:p>
        </p:txBody>
      </p:sp>
      <p:pic>
        <p:nvPicPr>
          <p:cNvPr id="7" name="Picture 7" descr="PICT097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95127" y="3734214"/>
            <a:ext cx="4354286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scontent-frt3-1.xx.fbcdn.net/v/t1.0-9/14495313_1133943566661166_3047146718462060342_n.jpg?oh=581d7bccb6705b51e78527eecfc3036f&amp;oe=58A3F5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8554">
            <a:off x="485317" y="3647936"/>
            <a:ext cx="3482086" cy="261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ICT097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1600" y="609600"/>
            <a:ext cx="3816349" cy="286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28600"/>
            <a:ext cx="4321175" cy="240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sr-Latn-ME" sz="1500" dirty="0" smtClean="0">
                <a:latin typeface="Lucida Calligraphy" pitchFamily="66" charset="0"/>
              </a:rPr>
              <a:t> </a:t>
            </a:r>
          </a:p>
          <a:p>
            <a:pPr algn="ctr"/>
            <a:endParaRPr lang="sr-Latn-ME" sz="1500" dirty="0" smtClean="0">
              <a:latin typeface="Lucida Calligraphy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Latn-ME" sz="2000" b="1" dirty="0" smtClean="0"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Latn-ME" sz="2000" b="1" dirty="0" smtClean="0"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sr-Latn-ME" sz="2000" dirty="0" smtClean="0">
              <a:latin typeface="Lucida Calligraphy" pitchFamily="66" charset="0"/>
            </a:endParaRPr>
          </a:p>
          <a:p>
            <a:pPr algn="ctr"/>
            <a:endParaRPr lang="sr-Latn-ME" sz="2000" dirty="0" smtClean="0">
              <a:latin typeface="Lucida Calligraphy" pitchFamily="66" charset="0"/>
            </a:endParaRPr>
          </a:p>
          <a:p>
            <a:endParaRPr lang="hr-HR" sz="2000" dirty="0" smtClean="0">
              <a:latin typeface="Lucida Calligraphy" pitchFamily="66" charset="0"/>
            </a:endParaRPr>
          </a:p>
          <a:p>
            <a:endParaRPr lang="sr-Latn-ME" sz="2000" dirty="0" smtClean="0">
              <a:latin typeface="Lucida Calligraphy" pitchFamily="66" charset="0"/>
            </a:endParaRPr>
          </a:p>
          <a:p>
            <a:endParaRPr lang="en-US" sz="2000" dirty="0">
              <a:latin typeface="Lucida Calligraphy" pitchFamily="66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0374" y="11430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ME" sz="1600" b="0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1600" b="0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U Beranama</a:t>
            </a:r>
            <a:r>
              <a:rPr kumimoji="0" lang="sr-Latn-ME" sz="1600" b="0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smo posjetili</a:t>
            </a:r>
            <a:r>
              <a:rPr kumimoji="0" lang="vi-VN" sz="1600" b="0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r-Latn-ME" sz="1600" b="0" cap="none" normalizeH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zadužbinu  Nemanjića, Manastir Đurđevi stupovi.</a:t>
            </a:r>
            <a:r>
              <a:rPr lang="sr-Latn-ME" sz="1600" dirty="0" smtClean="0"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 Nesvakidašnji mir i tišina ovog svetog mjesta su nam veoma prijali. </a:t>
            </a:r>
            <a:endParaRPr kumimoji="0" lang="en-US" sz="1600" b="0" strike="noStrike" cap="none" normalizeH="0" baseline="0" dirty="0" smtClean="0">
              <a:ln>
                <a:noFill/>
              </a:ln>
              <a:effectLst/>
              <a:latin typeface="Lucida Calligraphy" pitchFamily="66" charset="0"/>
              <a:cs typeface="Arial" pitchFamily="34" charset="0"/>
            </a:endParaRPr>
          </a:p>
        </p:txBody>
      </p:sp>
      <p:pic>
        <p:nvPicPr>
          <p:cNvPr id="8" name="Picture 7" descr="PICT097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3886200"/>
            <a:ext cx="4425949" cy="268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scontent-frt3-1.xx.fbcdn.net/v/t1.0-9/14484817_1133943019994554_5193662844186398196_n.jpg?oh=2438b867417cc20ca1ab30f9a8d4f33b&amp;oe=58A9E36A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800600" y="3657600"/>
            <a:ext cx="3835399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305800" cy="5867400"/>
          </a:xfrm>
        </p:spPr>
        <p:txBody>
          <a:bodyPr>
            <a:normAutofit/>
          </a:bodyPr>
          <a:lstStyle/>
          <a:p>
            <a:r>
              <a:rPr lang="sr-Latn-RS" sz="1500" b="1" i="1" dirty="0" smtClean="0">
                <a:latin typeface="Lucida Bright" pitchFamily="18" charset="0"/>
              </a:rPr>
              <a:t>Nakon  dugog putovanja, smjestili smo se u novi hotel ,,Bjelobor’’na Žabljaku.</a:t>
            </a:r>
          </a:p>
          <a:p>
            <a:r>
              <a:rPr lang="sr-Latn-RS" sz="1500" b="1" i="1" dirty="0" smtClean="0">
                <a:latin typeface="Lucida Bright" pitchFamily="18" charset="0"/>
                <a:cs typeface="AngsanaUPC" pitchFamily="18" charset="-34"/>
              </a:rPr>
              <a:t>Sljedećeg jutra smo se uputili ka Crnom jezeru. </a:t>
            </a:r>
          </a:p>
          <a:p>
            <a:r>
              <a:rPr lang="sr-Latn-RS" sz="1500" b="1" i="1" dirty="0" smtClean="0">
                <a:latin typeface="Lucida Bright" pitchFamily="18" charset="0"/>
                <a:cs typeface="AngsanaUPC" pitchFamily="18" charset="-34"/>
              </a:rPr>
              <a:t>Izuzetno nam je prijala šetnja  pored ovog  divnog jezera kao i oštri planinski vazduh.</a:t>
            </a:r>
            <a:endParaRPr lang="en-US" sz="1500" b="1" i="1" dirty="0">
              <a:latin typeface="Lucida Bright" pitchFamily="18" charset="0"/>
            </a:endParaRPr>
          </a:p>
        </p:txBody>
      </p:sp>
      <p:pic>
        <p:nvPicPr>
          <p:cNvPr id="4" name="Picture 3" descr="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3775551" cy="283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k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079895"/>
            <a:ext cx="3704140" cy="277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Čelik\Downloads\14696821_1758943694347522_190586077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107554" cy="310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r>
              <a:rPr lang="sr-Latn-RS" sz="1500" b="1" i="1" dirty="0" smtClean="0">
                <a:latin typeface="Lucida Bright" pitchFamily="18" charset="0"/>
              </a:rPr>
              <a:t>Poslije obilaska Crnog jezera uputili smo se ka Pljevljima.Tamo smo obišli manastir Svete Trojice i Husein-pašinu džamiju.</a:t>
            </a:r>
          </a:p>
        </p:txBody>
      </p:sp>
      <p:pic>
        <p:nvPicPr>
          <p:cNvPr id="4" name="Picture 3" descr="dzd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2209800" cy="311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Rezultat slika za husein pašina džam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0326">
            <a:off x="4162703" y="1263608"/>
            <a:ext cx="3524250" cy="234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Rezultat slika za manastir svete troj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0"/>
            <a:ext cx="4495800" cy="269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Rezultat slika za manastir svete troj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95800"/>
            <a:ext cx="2797051" cy="167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525963"/>
          </a:xfrm>
        </p:spPr>
        <p:txBody>
          <a:bodyPr>
            <a:normAutofit/>
          </a:bodyPr>
          <a:lstStyle/>
          <a:p>
            <a:r>
              <a:rPr lang="sr-Latn-RS" sz="1500" b="1" i="1" dirty="0" smtClean="0">
                <a:latin typeface="Lucida Bright" pitchFamily="18" charset="0"/>
              </a:rPr>
              <a:t>Treći dan nakon doručka, napustili smo ovo divno turističko mjesto i uputili se ka Nikšiću gdje smo o</a:t>
            </a:r>
            <a:r>
              <a:rPr lang="sr-Latn-RS" sz="1600" b="1" i="1" dirty="0" smtClean="0"/>
              <a:t>bišli  </a:t>
            </a:r>
            <a:r>
              <a:rPr lang="sr-Latn-RS" sz="1600" b="1" i="1" dirty="0"/>
              <a:t>M</a:t>
            </a:r>
            <a:r>
              <a:rPr lang="sr-Latn-RS" sz="1600" b="1" i="1" dirty="0" smtClean="0"/>
              <a:t>uzej  kralja Nikole i Hram Svetog Vasilija Ostroškog.</a:t>
            </a:r>
          </a:p>
        </p:txBody>
      </p:sp>
      <p:pic>
        <p:nvPicPr>
          <p:cNvPr id="4" name="Picture 3" descr="dvd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5449">
            <a:off x="539772" y="1516281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Rezultat slika za hram u niksi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9286">
            <a:off x="4629594" y="1250892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Rezultat slika za centar niks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5486">
            <a:off x="1510097" y="4275564"/>
            <a:ext cx="2909536" cy="218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yn-IV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Gyn-IVF</Template>
  <TotalTime>7235908</TotalTime>
  <Words>647</Words>
  <Application>Microsoft Office PowerPoint</Application>
  <PresentationFormat>On-screen Show (4:3)</PresentationFormat>
  <Paragraphs>80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Gyn-IVF</vt:lpstr>
      <vt:lpstr>EkSkUrZiJa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windows7</dc:creator>
  <cp:lastModifiedBy>Kosa</cp:lastModifiedBy>
  <cp:revision>70</cp:revision>
  <dcterms:created xsi:type="dcterms:W3CDTF">2016-10-12T17:14:25Z</dcterms:created>
  <dcterms:modified xsi:type="dcterms:W3CDTF">2016-10-20T07:12:19Z</dcterms:modified>
</cp:coreProperties>
</file>