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7" r:id="rId4"/>
    <p:sldId id="300" r:id="rId5"/>
    <p:sldId id="271" r:id="rId6"/>
    <p:sldId id="272" r:id="rId7"/>
    <p:sldId id="273" r:id="rId8"/>
    <p:sldId id="275" r:id="rId9"/>
    <p:sldId id="276" r:id="rId10"/>
    <p:sldId id="277" r:id="rId11"/>
    <p:sldId id="282" r:id="rId12"/>
    <p:sldId id="281" r:id="rId13"/>
    <p:sldId id="278" r:id="rId14"/>
    <p:sldId id="279" r:id="rId15"/>
    <p:sldId id="280" r:id="rId16"/>
    <p:sldId id="283" r:id="rId17"/>
    <p:sldId id="285" r:id="rId18"/>
    <p:sldId id="286" r:id="rId19"/>
    <p:sldId id="287" r:id="rId20"/>
    <p:sldId id="288" r:id="rId21"/>
    <p:sldId id="289" r:id="rId22"/>
    <p:sldId id="291" r:id="rId23"/>
    <p:sldId id="297" r:id="rId24"/>
    <p:sldId id="301" r:id="rId25"/>
    <p:sldId id="292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6" autoAdjust="0"/>
    <p:restoredTop sz="94660"/>
  </p:normalViewPr>
  <p:slideViewPr>
    <p:cSldViewPr snapToGrid="0">
      <p:cViewPr>
        <p:scale>
          <a:sx n="70" d="100"/>
          <a:sy n="70" d="100"/>
        </p:scale>
        <p:origin x="-86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8/31/2015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8/31/2015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Čuvar mesta za sliku na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Čuvar mesta za napomen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CS" altLang="en-US" smtClean="0"/>
          </a:p>
        </p:txBody>
      </p:sp>
      <p:sp>
        <p:nvSpPr>
          <p:cNvPr id="76804" name="Čuvar mesta za broj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61E799-FEF2-4561-9669-0BF9234B7745}" type="slidenum">
              <a:rPr lang="sr-Latn-CS" altLang="en-US"/>
              <a:pPr/>
              <a:t>25</a:t>
            </a:fld>
            <a:endParaRPr lang="sr-Latn-C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slow">
    <p:wipe dir="d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8/31/2015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459" y="1752600"/>
            <a:ext cx="7845154" cy="1828800"/>
          </a:xfrm>
        </p:spPr>
        <p:txBody>
          <a:bodyPr>
            <a:normAutofit fontScale="90000"/>
          </a:bodyPr>
          <a:lstStyle/>
          <a:p>
            <a:r>
              <a:rPr lang="sr-Latn-ME" sz="8800" b="1" dirty="0" smtClean="0">
                <a:solidFill>
                  <a:srgbClr val="002060"/>
                </a:solidFill>
              </a:rPr>
              <a:t>Zaustavimo nasilje </a:t>
            </a:r>
            <a:r>
              <a:rPr lang="sr-Latn-ME" sz="8800" b="1" dirty="0" smtClean="0">
                <a:solidFill>
                  <a:srgbClr val="002060"/>
                </a:solidFill>
              </a:rPr>
              <a:t>u školi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3128" y="3813718"/>
            <a:ext cx="6268872" cy="1102112"/>
          </a:xfrm>
        </p:spPr>
        <p:txBody>
          <a:bodyPr/>
          <a:lstStyle/>
          <a:p>
            <a:r>
              <a:rPr lang="sr-Latn-ME" b="1" dirty="0" smtClean="0">
                <a:solidFill>
                  <a:srgbClr val="002060"/>
                </a:solidFill>
              </a:rPr>
              <a:t>by Irena Mugoša &amp; Tatjana Papan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9433"/>
            <a:ext cx="7615451" cy="6687402"/>
          </a:xfrm>
        </p:spPr>
        <p:txBody>
          <a:bodyPr>
            <a:normAutofit lnSpcReduction="10000"/>
          </a:bodyPr>
          <a:lstStyle/>
          <a:p>
            <a:r>
              <a:rPr lang="hr-HR" altLang="en-US" sz="43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</a:rPr>
              <a:t>Verbalno</a:t>
            </a:r>
            <a:r>
              <a:rPr lang="en-US" altLang="en-US" sz="43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4300" b="1" dirty="0" err="1" smtClean="0">
                <a:solidFill>
                  <a:srgbClr val="002060"/>
                </a:solidFill>
              </a:rPr>
              <a:t>nasilje</a:t>
            </a:r>
            <a:r>
              <a:rPr lang="en-US" altLang="en-US" sz="4300" b="1" dirty="0" smtClean="0">
                <a:solidFill>
                  <a:srgbClr val="002060"/>
                </a:solidFill>
              </a:rPr>
              <a:t> m</a:t>
            </a:r>
            <a:r>
              <a:rPr lang="sr-Latn-ME" sz="4300" b="1" dirty="0" smtClean="0">
                <a:solidFill>
                  <a:srgbClr val="002060"/>
                </a:solidFill>
              </a:rPr>
              <a:t>ože uključivati: </a:t>
            </a:r>
            <a:r>
              <a:rPr lang="hr-HR" sz="4300" b="1" dirty="0" smtClean="0">
                <a:solidFill>
                  <a:srgbClr val="002060"/>
                </a:solidFill>
              </a:rPr>
              <a:t>n</a:t>
            </a:r>
            <a:r>
              <a:rPr lang="hr-HR" altLang="en-US" sz="4300" b="1" dirty="0" smtClean="0">
                <a:solidFill>
                  <a:srgbClr val="002060"/>
                </a:solidFill>
              </a:rPr>
              <a:t>eistinita optuživanja, lažne glasine, zlonamjerne tračeve, rasističke aluzije, uvredljiva dobacivanja, nadijevanje pogrdnih imena, vrijeđanje, omalovažavanje, sramoćenje...</a:t>
            </a:r>
            <a:r>
              <a:rPr lang="hr-HR" altLang="en-US" dirty="0" smtClean="0"/>
              <a:t/>
            </a:r>
            <a:br>
              <a:rPr lang="hr-HR" altLang="en-US" dirty="0" smtClean="0"/>
            </a:br>
            <a:endParaRPr lang="en-US" dirty="0"/>
          </a:p>
        </p:txBody>
      </p:sp>
      <p:pic>
        <p:nvPicPr>
          <p:cNvPr id="4" name="Picture 4" descr="ogovar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1242303"/>
            <a:ext cx="4849503" cy="3971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2491" y="6307205"/>
            <a:ext cx="278869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 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650" y="373038"/>
            <a:ext cx="5377218" cy="5277135"/>
          </a:xfrm>
        </p:spPr>
        <p:txBody>
          <a:bodyPr>
            <a:normAutofit/>
          </a:bodyPr>
          <a:lstStyle/>
          <a:p>
            <a:r>
              <a:rPr lang="hr-HR" altLang="en-US" sz="4400" b="1" dirty="0" smtClean="0">
                <a:solidFill>
                  <a:srgbClr val="002060"/>
                </a:solidFill>
              </a:rPr>
              <a:t>Zlostavljajuće telefonske pozive,</a:t>
            </a:r>
            <a:br>
              <a:rPr lang="hr-HR" altLang="en-US" sz="4400" b="1" dirty="0" smtClean="0">
                <a:solidFill>
                  <a:srgbClr val="002060"/>
                </a:solidFill>
              </a:rPr>
            </a:br>
            <a:r>
              <a:rPr lang="en-US" altLang="en-US" sz="4400" b="1" dirty="0" smtClean="0">
                <a:solidFill>
                  <a:srgbClr val="002060"/>
                </a:solidFill>
              </a:rPr>
              <a:t>z</a:t>
            </a:r>
            <a:r>
              <a:rPr lang="hr-HR" altLang="en-US" sz="4400" b="1" dirty="0" smtClean="0">
                <a:solidFill>
                  <a:srgbClr val="002060"/>
                </a:solidFill>
              </a:rPr>
              <a:t>astrašujuće SMS poruke takođe smatramo verbalnim nasiljem!!!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images (3).jpg"/>
          <p:cNvPicPr>
            <a:picLocks noChangeAspect="1" noChangeArrowheads="1"/>
          </p:cNvPicPr>
          <p:nvPr/>
        </p:nvPicPr>
        <p:blipFill>
          <a:blip r:embed="rId2"/>
          <a:srcRect l="12162" t="-244" r="20077" b="1220"/>
          <a:stretch>
            <a:fillRect/>
          </a:stretch>
        </p:blipFill>
        <p:spPr bwMode="auto">
          <a:xfrm>
            <a:off x="6455391" y="545910"/>
            <a:ext cx="5390866" cy="554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8256896" y="1378424"/>
            <a:ext cx="2197289" cy="3643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0543" y="1651379"/>
            <a:ext cx="2292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b="1" dirty="0" smtClean="0">
                <a:latin typeface="Arial" pitchFamily="34" charset="0"/>
                <a:cs typeface="Arial" pitchFamily="34" charset="0"/>
              </a:rPr>
              <a:t>Sjutra ćeš u školi da naučiš lekciju! </a:t>
            </a:r>
          </a:p>
          <a:p>
            <a:r>
              <a:rPr lang="sr-Latn-ME" sz="2800" b="1" dirty="0" smtClean="0">
                <a:latin typeface="Arial" pitchFamily="34" charset="0"/>
                <a:cs typeface="Arial" pitchFamily="34" charset="0"/>
              </a:rPr>
              <a:t>Sravniću te sa zemljom!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94381" y="6334501"/>
            <a:ext cx="288422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4" y="0"/>
            <a:ext cx="10058402" cy="1219200"/>
          </a:xfrm>
        </p:spPr>
        <p:txBody>
          <a:bodyPr/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Socijalno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1282891"/>
            <a:ext cx="11778017" cy="5036022"/>
          </a:xfrm>
        </p:spPr>
        <p:txBody>
          <a:bodyPr>
            <a:noAutofit/>
          </a:bodyPr>
          <a:lstStyle/>
          <a:p>
            <a:pPr lvl="0"/>
            <a:r>
              <a:rPr lang="en-US" sz="4000" b="1" dirty="0" err="1" smtClean="0">
                <a:solidFill>
                  <a:srgbClr val="002060"/>
                </a:solidFill>
              </a:rPr>
              <a:t>Socijalno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</a:rPr>
              <a:t>isključivanje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iz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grupe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diskriminacija</a:t>
            </a:r>
            <a:r>
              <a:rPr lang="en-US" sz="4000" b="1" dirty="0" smtClean="0">
                <a:solidFill>
                  <a:srgbClr val="002060"/>
                </a:solidFill>
              </a:rPr>
              <a:t>) se </a:t>
            </a:r>
            <a:r>
              <a:rPr lang="en-US" sz="4000" b="1" dirty="0" err="1" smtClean="0">
                <a:solidFill>
                  <a:srgbClr val="002060"/>
                </a:solidFill>
              </a:rPr>
              <a:t>dešava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neko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isključuje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iz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grupnih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aktivnosti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ogovara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pričaju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laži</a:t>
            </a:r>
            <a:r>
              <a:rPr lang="en-US" sz="4000" b="1" dirty="0" smtClean="0">
                <a:solidFill>
                  <a:srgbClr val="002060"/>
                </a:solidFill>
              </a:rPr>
              <a:t> o </a:t>
            </a:r>
            <a:r>
              <a:rPr lang="en-US" sz="4000" b="1" dirty="0" err="1" smtClean="0">
                <a:solidFill>
                  <a:srgbClr val="002060"/>
                </a:solidFill>
              </a:rPr>
              <a:t>nekoj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ili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nagovaraju</a:t>
            </a:r>
            <a:r>
              <a:rPr lang="en-US" sz="4000" b="1" dirty="0" smtClean="0">
                <a:solidFill>
                  <a:srgbClr val="002060"/>
                </a:solidFill>
              </a:rPr>
              <a:t> drug</a:t>
            </a:r>
            <a:r>
              <a:rPr lang="sr-Latn-ME" sz="4000" b="1" dirty="0" smtClean="0">
                <a:solidFill>
                  <a:srgbClr val="002060"/>
                </a:solidFill>
              </a:rPr>
              <a:t>e</a:t>
            </a:r>
          </a:p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</a:t>
            </a:r>
            <a:r>
              <a:rPr lang="en-US" sz="4000" b="1" dirty="0" smtClean="0">
                <a:solidFill>
                  <a:srgbClr val="002060"/>
                </a:solidFill>
              </a:rPr>
              <a:t> se s</a:t>
            </a:r>
            <a:r>
              <a:rPr lang="sr-Latn-ME" sz="4000" b="1" dirty="0" smtClean="0">
                <a:solidFill>
                  <a:srgbClr val="002060"/>
                </a:solidFill>
              </a:rPr>
              <a:t>a </a:t>
            </a:r>
            <a:r>
              <a:rPr lang="en-US" sz="4000" b="1" dirty="0" smtClean="0">
                <a:solidFill>
                  <a:srgbClr val="002060"/>
                </a:solidFill>
              </a:rPr>
              <a:t>tom </a:t>
            </a:r>
            <a:r>
              <a:rPr lang="en-US" sz="4000" b="1" dirty="0" err="1" smtClean="0">
                <a:solidFill>
                  <a:srgbClr val="002060"/>
                </a:solidFill>
              </a:rPr>
              <a:t>osobom</a:t>
            </a:r>
            <a:r>
              <a:rPr lang="en-US" sz="4000" b="1" dirty="0" smtClean="0">
                <a:solidFill>
                  <a:srgbClr val="002060"/>
                </a:solidFill>
              </a:rPr>
              <a:t> ne </a:t>
            </a:r>
            <a:r>
              <a:rPr lang="en-US" sz="4000" b="1" dirty="0" err="1" smtClean="0">
                <a:solidFill>
                  <a:srgbClr val="002060"/>
                </a:solidFill>
              </a:rPr>
              <a:t>druže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122"/>
            <a:ext cx="4105417" cy="287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2492" y="6250676"/>
            <a:ext cx="281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b="1" dirty="0" smtClean="0">
                <a:solidFill>
                  <a:srgbClr val="FFFF00"/>
                </a:solidFill>
              </a:rPr>
              <a:t> </a:t>
            </a:r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09" y="-177421"/>
            <a:ext cx="10058402" cy="12192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Seksualno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519"/>
            <a:ext cx="11928142" cy="590948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sr-Latn-ME" dirty="0" smtClean="0"/>
              <a:t>  </a:t>
            </a:r>
            <a:r>
              <a:rPr lang="en-US" dirty="0" smtClean="0"/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Seksualno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zloupotreba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None/>
            </a:pP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učenika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podrazumijeva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njihovo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uključivanje</a:t>
            </a:r>
            <a:r>
              <a:rPr lang="en-US" sz="3600" b="1" dirty="0" smtClean="0">
                <a:solidFill>
                  <a:srgbClr val="002060"/>
                </a:solidFill>
              </a:rPr>
              <a:t> u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seksualnu</a:t>
            </a:r>
            <a:r>
              <a:rPr lang="sr-Latn-ME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aktivnost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koju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ona</a:t>
            </a:r>
            <a:r>
              <a:rPr lang="en-US" sz="3600" b="1" u="sng" dirty="0" smtClean="0">
                <a:solidFill>
                  <a:srgbClr val="FF0000"/>
                </a:solidFill>
              </a:rPr>
              <a:t> ne</a:t>
            </a:r>
            <a:endParaRPr lang="sr-Latn-ME" sz="3600" b="1" u="sng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sr-Latn-ME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shvataju</a:t>
            </a:r>
            <a:r>
              <a:rPr lang="en-US" sz="3600" b="1" dirty="0" smtClean="0">
                <a:solidFill>
                  <a:srgbClr val="002060"/>
                </a:solidFill>
              </a:rPr>
              <a:t> u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potpunosti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za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koju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nisu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razvojno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dorasla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(ne </a:t>
            </a:r>
            <a:r>
              <a:rPr lang="en-US" sz="3600" b="1" dirty="0" err="1" smtClean="0">
                <a:solidFill>
                  <a:srgbClr val="002060"/>
                </a:solidFill>
              </a:rPr>
              <a:t>prihvataju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je, </a:t>
            </a:r>
            <a:r>
              <a:rPr lang="en-US" sz="3600" b="1" dirty="0" err="1" smtClean="0">
                <a:solidFill>
                  <a:srgbClr val="002060"/>
                </a:solidFill>
              </a:rPr>
              <a:t>nisu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u </a:t>
            </a:r>
            <a:r>
              <a:rPr lang="en-US" sz="3600" b="1" dirty="0" err="1" smtClean="0">
                <a:solidFill>
                  <a:srgbClr val="002060"/>
                </a:solidFill>
              </a:rPr>
              <a:t>stanju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da</a:t>
            </a:r>
            <a:r>
              <a:rPr lang="en-US" sz="3600" b="1" dirty="0" smtClean="0">
                <a:solidFill>
                  <a:srgbClr val="002060"/>
                </a:solidFill>
              </a:rPr>
              <a:t> se </a:t>
            </a:r>
            <a:r>
              <a:rPr lang="en-US" sz="3600" b="1" dirty="0" err="1" smtClean="0">
                <a:solidFill>
                  <a:srgbClr val="002060"/>
                </a:solidFill>
              </a:rPr>
              <a:t>sa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njom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saglase</a:t>
            </a:r>
            <a:r>
              <a:rPr lang="en-US" sz="3600" b="1" dirty="0" smtClean="0">
                <a:solidFill>
                  <a:srgbClr val="002060"/>
                </a:solidFill>
              </a:rPr>
              <a:t>) </a:t>
            </a:r>
            <a:r>
              <a:rPr lang="sr-Latn-ME" sz="3600" b="1" dirty="0" smtClean="0">
                <a:solidFill>
                  <a:srgbClr val="002060"/>
                </a:solidFill>
              </a:rPr>
              <a:t>i </a:t>
            </a:r>
            <a:r>
              <a:rPr lang="en-US" sz="3600" b="1" dirty="0" err="1" smtClean="0">
                <a:solidFill>
                  <a:srgbClr val="002060"/>
                </a:solidFill>
              </a:rPr>
              <a:t>koja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ima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za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cilj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da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pruži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uživanje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ili</a:t>
            </a: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zadovolji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sr-Latn-ME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potrebe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druge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sr-Latn-ME" sz="3600" b="1" dirty="0" smtClean="0">
                <a:solidFill>
                  <a:srgbClr val="002060"/>
                </a:solidFill>
              </a:rPr>
              <a:t>(odrasle) </a:t>
            </a:r>
            <a:r>
              <a:rPr lang="en-US" sz="3600" b="1" dirty="0" err="1" smtClean="0">
                <a:solidFill>
                  <a:srgbClr val="002060"/>
                </a:solidFill>
              </a:rPr>
              <a:t>osobe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928" y="4476465"/>
            <a:ext cx="4244453" cy="238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2746" y="-1"/>
            <a:ext cx="4380932" cy="251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2" y="0"/>
            <a:ext cx="12323927" cy="12192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uzrokovano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predrasudama</a:t>
            </a:r>
            <a:r>
              <a:rPr lang="sr-Latn-ME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1945"/>
            <a:ext cx="12192000" cy="5063319"/>
          </a:xfrm>
        </p:spPr>
        <p:txBody>
          <a:bodyPr/>
          <a:lstStyle/>
          <a:p>
            <a:pPr lvl="0">
              <a:buNone/>
            </a:pPr>
            <a:r>
              <a:rPr lang="sr-Latn-ME" dirty="0" smtClean="0"/>
              <a:t>  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uzrokovano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predrasudama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odnosno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diskrimin</a:t>
            </a:r>
            <a:r>
              <a:rPr lang="sr-Latn-ME" sz="4000" b="1" dirty="0" smtClean="0">
                <a:solidFill>
                  <a:srgbClr val="002060"/>
                </a:solidFill>
              </a:rPr>
              <a:t>acija</a:t>
            </a:r>
            <a:r>
              <a:rPr lang="en-US" sz="4000" b="1" dirty="0" smtClean="0">
                <a:solidFill>
                  <a:srgbClr val="002060"/>
                </a:solidFill>
              </a:rPr>
              <a:t>, 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etiketiranje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zbog</a:t>
            </a:r>
            <a:r>
              <a:rPr lang="en-US" sz="4000" b="1" dirty="0" smtClean="0">
                <a:solidFill>
                  <a:srgbClr val="002060"/>
                </a:solidFill>
              </a:rPr>
              <a:t> toga </a:t>
            </a:r>
            <a:r>
              <a:rPr lang="en-US" sz="4000" b="1" dirty="0" err="1" smtClean="0">
                <a:solidFill>
                  <a:srgbClr val="002060"/>
                </a:solidFill>
              </a:rPr>
              <a:t>što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razlikuje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izdvaja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C:\Users\user\Desktop\преузимањ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18887" y="4158361"/>
            <a:ext cx="2575760" cy="1937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10686" y="3318570"/>
            <a:ext cx="76836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3200" b="1" u="sng" dirty="0" smtClean="0">
                <a:solidFill>
                  <a:srgbClr val="FF0000"/>
                </a:solidFill>
              </a:rPr>
              <a:t>Rasističko nasilništvo 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se događa u društvenoj klimi u kojoj su djeca naučila diskrimini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sati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određenu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grupu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u okruženju u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kojem se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     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na </a:t>
            </a:r>
            <a:r>
              <a:rPr lang="hr-HR" altLang="en-US" sz="3200" b="1" dirty="0" smtClean="0">
                <a:solidFill>
                  <a:srgbClr val="FF0000"/>
                </a:solidFill>
              </a:rPr>
              <a:t>razlike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gleda kao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</a:rPr>
              <a:t>na</a:t>
            </a:r>
            <a:r>
              <a:rPr lang="en-US" altLang="en-US" sz="3200" b="1" dirty="0" smtClean="0">
                <a:solidFill>
                  <a:srgbClr val="002060"/>
                </a:solidFill>
              </a:rPr>
              <a:t> ne</a:t>
            </a:r>
            <a:r>
              <a:rPr lang="sr-Latn-ME" altLang="en-US" sz="3200" b="1" dirty="0" smtClean="0">
                <a:solidFill>
                  <a:srgbClr val="002060"/>
                </a:solidFill>
              </a:rPr>
              <a:t>što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</a:t>
            </a:r>
            <a:r>
              <a:rPr lang="hr-HR" altLang="en-US" sz="3200" b="1" dirty="0" smtClean="0">
                <a:solidFill>
                  <a:srgbClr val="FF0000"/>
                </a:solidFill>
              </a:rPr>
              <a:t>loše     </a:t>
            </a:r>
            <a:r>
              <a:rPr lang="hr-HR" altLang="en-US" sz="3200" b="1" dirty="0" smtClean="0">
                <a:solidFill>
                  <a:srgbClr val="002060"/>
                </a:solidFill>
              </a:rPr>
              <a:t> i gdje se ne poštuju uobičajena pravila humanosti.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5" descr="ras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3370998"/>
            <a:ext cx="3292475" cy="2944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526141" y="6320853"/>
            <a:ext cx="288422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 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04" y="-191069"/>
            <a:ext cx="10058402" cy="1219200"/>
          </a:xfrm>
        </p:spPr>
        <p:txBody>
          <a:bodyPr>
            <a:normAutofit/>
          </a:bodyPr>
          <a:lstStyle/>
          <a:p>
            <a:r>
              <a:rPr lang="sr-Latn-ME" sz="5400" b="1" dirty="0" smtClean="0">
                <a:solidFill>
                  <a:srgbClr val="002060"/>
                </a:solidFill>
              </a:rPr>
              <a:t>    </a:t>
            </a:r>
            <a:r>
              <a:rPr lang="en-US" sz="5400" b="1" dirty="0" err="1" smtClean="0">
                <a:solidFill>
                  <a:srgbClr val="002060"/>
                </a:solidFill>
              </a:rPr>
              <a:t>Vršnjačko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8364" y="1165745"/>
            <a:ext cx="12242042" cy="569225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sr-Latn-ME" sz="4000" dirty="0" smtClean="0"/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• </a:t>
            </a:r>
            <a:r>
              <a:rPr lang="en-US" sz="4000" b="1" dirty="0" err="1" smtClean="0">
                <a:solidFill>
                  <a:srgbClr val="002060"/>
                </a:solidFill>
              </a:rPr>
              <a:t>Najčešće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među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vršnjacima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koristi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engleski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izraz</a:t>
            </a:r>
            <a:r>
              <a:rPr lang="en-US" sz="4000" b="1" dirty="0" smtClean="0">
                <a:solidFill>
                  <a:srgbClr val="002060"/>
                </a:solidFill>
              </a:rPr>
              <a:t> „</a:t>
            </a:r>
            <a:r>
              <a:rPr lang="en-US" sz="4000" b="1" dirty="0" smtClean="0">
                <a:solidFill>
                  <a:srgbClr val="FF0000"/>
                </a:solidFill>
              </a:rPr>
              <a:t>bullying</a:t>
            </a:r>
            <a:r>
              <a:rPr lang="en-US" sz="4000" b="1" dirty="0" smtClean="0">
                <a:solidFill>
                  <a:srgbClr val="002060"/>
                </a:solidFill>
              </a:rPr>
              <a:t>“. </a:t>
            </a:r>
            <a:r>
              <a:rPr lang="sr-Latn-ME" sz="4000" b="1" dirty="0" smtClean="0">
                <a:solidFill>
                  <a:srgbClr val="002060"/>
                </a:solidFill>
              </a:rPr>
              <a:t>O</a:t>
            </a:r>
            <a:r>
              <a:rPr lang="en-US" sz="4000" b="1" dirty="0" smtClean="0">
                <a:solidFill>
                  <a:srgbClr val="002060"/>
                </a:solidFill>
              </a:rPr>
              <a:t> bullying-u </a:t>
            </a:r>
            <a:r>
              <a:rPr lang="en-US" sz="4000" b="1" dirty="0" err="1" smtClean="0">
                <a:solidFill>
                  <a:srgbClr val="002060"/>
                </a:solidFill>
              </a:rPr>
              <a:t>možemo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govoriti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postoje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tri </a:t>
            </a:r>
            <a:r>
              <a:rPr lang="en-US" sz="4000" b="1" dirty="0" err="1" smtClean="0">
                <a:solidFill>
                  <a:srgbClr val="002060"/>
                </a:solidFill>
              </a:rPr>
              <a:t>osnovna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elementa</a:t>
            </a:r>
            <a:r>
              <a:rPr lang="en-US" sz="4000" b="1" dirty="0" smtClean="0">
                <a:solidFill>
                  <a:srgbClr val="002060"/>
                </a:solidFill>
              </a:rPr>
              <a:t>:</a:t>
            </a:r>
            <a:r>
              <a:rPr lang="sr-Latn-ME" sz="4000" b="1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1.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negativni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postupci</a:t>
            </a:r>
            <a:r>
              <a:rPr lang="sr-Latn-ME" sz="4000" b="1" dirty="0" smtClean="0">
                <a:solidFill>
                  <a:srgbClr val="002060"/>
                </a:solidFill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namjerno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nanošenje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ozljeda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drugoj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osobi</a:t>
            </a:r>
            <a:r>
              <a:rPr lang="sr-Latn-ME" sz="4000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r>
              <a:rPr lang="sr-Latn-ME" sz="4000" b="1" dirty="0" smtClean="0">
                <a:solidFill>
                  <a:srgbClr val="002060"/>
                </a:solidFill>
              </a:rPr>
              <a:t>.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ponovno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i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trajno</a:t>
            </a:r>
            <a:r>
              <a:rPr lang="sr-Latn-ME" sz="4000" b="1" u="sng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sr-Latn-ME" sz="4000" b="1" u="sng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sr-Latn-ME" sz="4000" b="1" u="sng" dirty="0" smtClean="0">
                <a:solidFill>
                  <a:srgbClr val="FF0000"/>
                </a:solidFill>
              </a:rPr>
              <a:t>       </a:t>
            </a:r>
            <a:r>
              <a:rPr lang="sr-Latn-ME" sz="4000" b="1" dirty="0" smtClean="0">
                <a:solidFill>
                  <a:srgbClr val="FF0000"/>
                </a:solidFill>
              </a:rPr>
              <a:t>	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postupci</a:t>
            </a:r>
            <a:r>
              <a:rPr lang="en-US" sz="4000" b="1" u="sng" dirty="0" smtClean="0">
                <a:solidFill>
                  <a:srgbClr val="FF0000"/>
                </a:solidFill>
              </a:rPr>
              <a:t> se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ponavlja</a:t>
            </a:r>
            <a:r>
              <a:rPr lang="sr-Latn-ME" sz="4000" b="1" u="sng" dirty="0" smtClean="0">
                <a:solidFill>
                  <a:srgbClr val="FF0000"/>
                </a:solidFill>
              </a:rPr>
              <a:t>ju</a:t>
            </a:r>
            <a:r>
              <a:rPr lang="sr-Latn-ME" sz="4000" b="1" u="sng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en-US" sz="4000" b="1" dirty="0" smtClean="0">
                <a:solidFill>
                  <a:srgbClr val="002060"/>
                </a:solidFill>
              </a:rPr>
              <a:t>3. </a:t>
            </a:r>
            <a:r>
              <a:rPr lang="sr-Latn-ME" sz="4000" b="1" u="sng" dirty="0" smtClean="0">
                <a:solidFill>
                  <a:srgbClr val="FF0000"/>
                </a:solidFill>
              </a:rPr>
              <a:t>nejednak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odnos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snaga</a:t>
            </a:r>
            <a:r>
              <a:rPr lang="en-US" sz="4000" b="1" u="sng" dirty="0" smtClean="0">
                <a:solidFill>
                  <a:srgbClr val="002060"/>
                </a:solidFill>
              </a:rPr>
              <a:t> </a:t>
            </a:r>
            <a:r>
              <a:rPr lang="sr-Latn-ME" sz="4000" b="1" u="sng" dirty="0" smtClean="0">
                <a:solidFill>
                  <a:srgbClr val="002060"/>
                </a:solidFill>
              </a:rPr>
              <a:t>                  </a:t>
            </a:r>
            <a:r>
              <a:rPr lang="sr-Latn-ME" sz="4000" b="1" dirty="0" smtClean="0">
                <a:solidFill>
                  <a:srgbClr val="002060"/>
                </a:solidFill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</a:rPr>
              <a:t>između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vršnjaka</a:t>
            </a:r>
            <a:r>
              <a:rPr lang="sr-Latn-ME" sz="4000" b="1" dirty="0" smtClean="0">
                <a:solidFill>
                  <a:srgbClr val="002060"/>
                </a:solidFill>
              </a:rPr>
              <a:t> (slabiji - jači)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http://www.alpura.com/salud/media/k2/items/cache/f710044bf79a4b1f5d8b085e5e5d9711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2" y="3132161"/>
            <a:ext cx="3798628" cy="320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2.bp.blogspot.com/-FiNAV3Nyr5o/Uh90OGBDKYI/AAAAAAAAAA0/Un82GH2F1b4/s1600/bullying-73960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89" y="13648"/>
            <a:ext cx="1765111" cy="184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444251" y="6319391"/>
            <a:ext cx="274774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</a:t>
            </a:r>
            <a:r>
              <a:rPr lang="sr-Latn-ME" sz="1100" b="1" dirty="0" smtClean="0"/>
              <a:t> </a:t>
            </a:r>
            <a:r>
              <a:rPr lang="sr-Latn-ME" sz="1100" b="1" dirty="0" smtClean="0">
                <a:solidFill>
                  <a:srgbClr val="FFFF00"/>
                </a:solidFill>
              </a:rPr>
              <a:t>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-232011"/>
            <a:ext cx="10809715" cy="11327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Profil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nasilnika</a:t>
            </a:r>
            <a:r>
              <a:rPr lang="sr-Latn-ME" sz="5400" b="1" dirty="0" smtClean="0">
                <a:solidFill>
                  <a:srgbClr val="002060"/>
                </a:solidFill>
              </a:rPr>
              <a:t>: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105468"/>
            <a:ext cx="12000932" cy="6796585"/>
          </a:xfrm>
        </p:spPr>
        <p:txBody>
          <a:bodyPr>
            <a:normAutofit/>
          </a:bodyPr>
          <a:lstStyle/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agresivan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impulsivan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želja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vladanjem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moći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neprijateljstvo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prema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okolini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en-US" sz="4000" b="1" dirty="0" err="1" smtClean="0">
                <a:solidFill>
                  <a:srgbClr val="002060"/>
                </a:solidFill>
              </a:rPr>
              <a:t>potreba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materijalnom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koristi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pozitivno</a:t>
            </a:r>
            <a:r>
              <a:rPr lang="sr-Latn-ME" sz="4000" b="1" dirty="0" smtClean="0">
                <a:solidFill>
                  <a:srgbClr val="002060"/>
                </a:solidFill>
              </a:rPr>
              <a:t> (pretjerano)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mišljenje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osebi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https://encrypted-tbn2.gstatic.com/images?q=tbn:ANd9GcQPn7nnfBH3Gcuz1ifekBO9JLo1wvdCTItB1GB9quYBt5CR5_6HX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22" y="900754"/>
            <a:ext cx="4098878" cy="317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721755" y="6319391"/>
            <a:ext cx="279324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 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0"/>
            <a:ext cx="11846258" cy="103723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• </a:t>
            </a:r>
            <a:r>
              <a:rPr lang="en-US" sz="5400" b="1" dirty="0" err="1" smtClean="0">
                <a:solidFill>
                  <a:srgbClr val="002060"/>
                </a:solidFill>
              </a:rPr>
              <a:t>Profil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osobe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koje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trpi</a:t>
            </a:r>
            <a:r>
              <a:rPr lang="sr-Latn-ME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en-US" sz="5400" b="1" dirty="0" smtClean="0">
                <a:solidFill>
                  <a:srgbClr val="002060"/>
                </a:solidFill>
              </a:rPr>
              <a:t>: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023582"/>
            <a:ext cx="10877954" cy="5834417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plašljiva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nesigurna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oprezna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osjetljiva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tiha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reag</a:t>
            </a:r>
            <a:r>
              <a:rPr lang="sr-Latn-ME" sz="4000" b="1" dirty="0" smtClean="0">
                <a:solidFill>
                  <a:srgbClr val="002060"/>
                </a:solidFill>
              </a:rPr>
              <a:t>uje </a:t>
            </a:r>
            <a:r>
              <a:rPr lang="en-US" sz="4000" b="1" dirty="0" err="1" smtClean="0">
                <a:solidFill>
                  <a:srgbClr val="002060"/>
                </a:solidFill>
              </a:rPr>
              <a:t>plačem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povlačenjem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</a:rPr>
              <a:t>ima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manjak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samopoštovanja</a:t>
            </a:r>
            <a:r>
              <a:rPr lang="sr-Latn-ME" sz="4000" b="1" dirty="0" smtClean="0">
                <a:solidFill>
                  <a:srgbClr val="002060"/>
                </a:solidFill>
              </a:rPr>
              <a:t>,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nema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prijatelja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prezaštićena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roditelja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nije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agresivna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8530" y="3507474"/>
            <a:ext cx="3989696" cy="279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57898" y="6319391"/>
            <a:ext cx="302980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C:\Users\Pedagog\Desktop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1" y="982639"/>
            <a:ext cx="2415654" cy="22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304800"/>
            <a:ext cx="10905250" cy="12192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Nasilništvo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od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strane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učenika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0812"/>
            <a:ext cx="8720918" cy="4797187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Bilo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koji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vid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ometanja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nastave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</a:rPr>
              <a:t>omalovažavanje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nastavnika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ili drugog učunika na času, u školi uopšte, </a:t>
            </a:r>
            <a:r>
              <a:rPr lang="en-US" sz="4000" b="1" dirty="0" err="1" smtClean="0">
                <a:solidFill>
                  <a:srgbClr val="002060"/>
                </a:solidFill>
              </a:rPr>
              <a:t>verbalno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vrijeđanje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pa </a:t>
            </a:r>
            <a:r>
              <a:rPr lang="en-US" sz="4000" b="1" dirty="0" err="1" smtClean="0">
                <a:solidFill>
                  <a:srgbClr val="002060"/>
                </a:solidFill>
              </a:rPr>
              <a:t>čak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fizički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nasrtaji</a:t>
            </a:r>
            <a:r>
              <a:rPr lang="sr-Latn-ME" sz="4000" b="1" dirty="0" smtClean="0">
                <a:solidFill>
                  <a:srgbClr val="002060"/>
                </a:solidFill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</a:rPr>
              <a:t> se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etiketiraju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nasilništvo</a:t>
            </a:r>
            <a:r>
              <a:rPr lang="en-US" sz="4000" b="1" dirty="0" smtClean="0">
                <a:solidFill>
                  <a:srgbClr val="002060"/>
                </a:solidFill>
              </a:rPr>
              <a:t>!!!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4567" y="1582003"/>
            <a:ext cx="3240135" cy="4504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512489" y="6319391"/>
            <a:ext cx="28432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-177421"/>
            <a:ext cx="12501349" cy="1241946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Nasilništvo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od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strane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nastavnika</a:t>
            </a:r>
            <a:r>
              <a:rPr lang="sr-Latn-ME" sz="5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0878"/>
            <a:ext cx="11832609" cy="5520519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• </a:t>
            </a:r>
            <a:r>
              <a:rPr lang="en-US" sz="4000" b="1" dirty="0" err="1" smtClean="0">
                <a:solidFill>
                  <a:srgbClr val="002060"/>
                </a:solidFill>
              </a:rPr>
              <a:t>Svaka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vrsta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nasilja</a:t>
            </a:r>
            <a:r>
              <a:rPr lang="en-US" sz="4000" b="1" dirty="0" smtClean="0">
                <a:solidFill>
                  <a:srgbClr val="002060"/>
                </a:solidFill>
              </a:rPr>
              <a:t> je</a:t>
            </a:r>
            <a:r>
              <a:rPr lang="sr-Latn-ME" sz="4000" b="1" dirty="0" smtClean="0">
                <a:solidFill>
                  <a:srgbClr val="002060"/>
                </a:solidFill>
              </a:rPr>
              <a:t>    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osudu</a:t>
            </a:r>
            <a:r>
              <a:rPr lang="en-US" sz="4000" b="1" dirty="0" smtClean="0">
                <a:solidFill>
                  <a:srgbClr val="002060"/>
                </a:solidFill>
              </a:rPr>
              <a:t>,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pogotovo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  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su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počinitelji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upravo</a:t>
            </a:r>
            <a:r>
              <a:rPr lang="en-US" sz="4000" b="1" dirty="0" smtClean="0">
                <a:solidFill>
                  <a:srgbClr val="002060"/>
                </a:solidFill>
              </a:rPr>
              <a:t> one</a:t>
            </a:r>
            <a:r>
              <a:rPr lang="sr-Latn-ME" sz="40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    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vrijeme</a:t>
            </a:r>
            <a:r>
              <a:rPr lang="sr-Latn-ME" sz="40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nastave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zamjenjuju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roditelje</a:t>
            </a:r>
            <a:r>
              <a:rPr lang="en-US" sz="4000" dirty="0" smtClean="0"/>
              <a:t>.</a:t>
            </a:r>
            <a:endParaRPr lang="sr-Latn-ME" sz="4000" dirty="0" smtClean="0"/>
          </a:p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•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vrši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nastavnik</a:t>
            </a:r>
            <a:r>
              <a:rPr lang="en-US" sz="4000" b="1" dirty="0" smtClean="0">
                <a:solidFill>
                  <a:srgbClr val="002060"/>
                </a:solidFill>
              </a:rPr>
              <a:t> je </a:t>
            </a:r>
            <a:r>
              <a:rPr lang="en-US" sz="4000" b="1" dirty="0" err="1" smtClean="0">
                <a:solidFill>
                  <a:srgbClr val="002060"/>
                </a:solidFill>
              </a:rPr>
              <a:t>strogo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kažnjivo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te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ga </a:t>
            </a:r>
            <a:r>
              <a:rPr lang="en-US" sz="4000" b="1" dirty="0" err="1" smtClean="0">
                <a:solidFill>
                  <a:srgbClr val="002060"/>
                </a:solidFill>
              </a:rPr>
              <a:t>treba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što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prije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prijaviti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kako</a:t>
            </a:r>
            <a:r>
              <a:rPr lang="en-US" sz="4000" b="1" dirty="0" smtClean="0">
                <a:solidFill>
                  <a:srgbClr val="002060"/>
                </a:solidFill>
              </a:rPr>
              <a:t> bi se </a:t>
            </a:r>
            <a:r>
              <a:rPr lang="en-US" sz="4000" b="1" dirty="0" err="1" smtClean="0">
                <a:solidFill>
                  <a:srgbClr val="002060"/>
                </a:solidFill>
              </a:rPr>
              <a:t>žrtva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zaštitila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sačuvala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posljedica</a:t>
            </a:r>
            <a:r>
              <a:rPr lang="en-US" sz="4000" b="1" dirty="0" smtClean="0">
                <a:solidFill>
                  <a:srgbClr val="002060"/>
                </a:solidFill>
              </a:rPr>
              <a:t> tog </a:t>
            </a:r>
            <a:r>
              <a:rPr lang="en-US" sz="4000" b="1" dirty="0" err="1" smtClean="0">
                <a:solidFill>
                  <a:srgbClr val="002060"/>
                </a:solidFill>
              </a:rPr>
              <a:t>nasilništva</a:t>
            </a:r>
            <a:r>
              <a:rPr lang="en-US" sz="4000" b="1" dirty="0" smtClean="0">
                <a:solidFill>
                  <a:srgbClr val="002060"/>
                </a:solidFill>
              </a:rPr>
              <a:t>. </a:t>
            </a:r>
            <a:r>
              <a:rPr lang="sr-Latn-ME" sz="4000" b="1" dirty="0" smtClean="0">
                <a:solidFill>
                  <a:srgbClr val="002060"/>
                </a:solidFill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</a:rPr>
              <a:t>ršenje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učeničkih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prava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neprofesionalno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ponašanje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nastavnika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zakonski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kažnjava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None/>
            </a:pPr>
            <a:endParaRPr lang="en-US" sz="4000" dirty="0" smtClean="0"/>
          </a:p>
          <a:p>
            <a:endParaRPr lang="en-US" dirty="0"/>
          </a:p>
        </p:txBody>
      </p:sp>
      <p:pic>
        <p:nvPicPr>
          <p:cNvPr id="4098" name="Picture 2" descr="C:\Users\user\Desktop\imagesCA2EHS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904" y="955343"/>
            <a:ext cx="4631140" cy="305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553432" y="6319391"/>
            <a:ext cx="312533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138" y="4660441"/>
            <a:ext cx="5472752" cy="1754006"/>
          </a:xfrm>
        </p:spPr>
        <p:txBody>
          <a:bodyPr>
            <a:no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</a:rPr>
              <a:t>Zato što je drugačije, pače je odbačeno i nesrećno. Odlazi od kuće!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>
          <a:xfrm>
            <a:off x="6005015" y="4517409"/>
            <a:ext cx="6186985" cy="2163171"/>
          </a:xfrm>
        </p:spPr>
        <p:txBody>
          <a:bodyPr>
            <a:norm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</a:rPr>
              <a:t>Jednog dana postaće prekrasan labud! Svi će mu se diviti i željeti da se druže sa njim zbog njegove ljepote.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3" descr="https://encrypted-tbn1.gstatic.com/images?q=tbn:ANd9GcT-3Sv9f8TdeVD3J4vn66oBhuf1JVlS5xxt83mRKRrE76Jgyr3oig"/>
          <p:cNvPicPr>
            <a:picLocks noGrp="1"/>
          </p:cNvPicPr>
          <p:nvPr>
            <p:ph type="pic" sz="quarter" idx="17"/>
          </p:nvPr>
        </p:nvPicPr>
        <p:blipFill>
          <a:blip r:embed="rId2"/>
          <a:srcRect t="5498" b="5498"/>
          <a:stretch>
            <a:fillRect/>
          </a:stretch>
        </p:blipFill>
        <p:spPr bwMode="auto">
          <a:xfrm>
            <a:off x="672353" y="766482"/>
            <a:ext cx="5177117" cy="3765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Placeholder 6" descr="C:\Users\user\Desktop\преузимање.jpg"/>
          <p:cNvPicPr>
            <a:picLocks noGrp="1"/>
          </p:cNvPicPr>
          <p:nvPr>
            <p:ph type="pic" sz="quarter" idx="18"/>
          </p:nvPr>
        </p:nvPicPr>
        <p:blipFill>
          <a:blip r:embed="rId3"/>
          <a:srcRect t="16218" b="16218"/>
          <a:stretch>
            <a:fillRect/>
          </a:stretch>
        </p:blipFill>
        <p:spPr bwMode="auto">
          <a:xfrm>
            <a:off x="6279776" y="712694"/>
            <a:ext cx="5298141" cy="380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8941" y="174812"/>
            <a:ext cx="1167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Prisjetimo</a:t>
            </a:r>
            <a:r>
              <a:rPr lang="en-US" sz="3600" b="1" dirty="0" smtClean="0">
                <a:solidFill>
                  <a:srgbClr val="002060"/>
                </a:solidFill>
              </a:rPr>
              <a:t> se </a:t>
            </a:r>
            <a:r>
              <a:rPr lang="en-US" sz="3600" b="1" dirty="0" err="1" smtClean="0">
                <a:solidFill>
                  <a:srgbClr val="002060"/>
                </a:solidFill>
              </a:rPr>
              <a:t>dobro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po</a:t>
            </a:r>
            <a:r>
              <a:rPr lang="sr-Latn-ME" sz="3600" b="1" dirty="0" smtClean="0">
                <a:solidFill>
                  <a:srgbClr val="002060"/>
                </a:solidFill>
              </a:rPr>
              <a:t>znate priče iz djetinjstva!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22576" y="2281774"/>
            <a:ext cx="551330" cy="5690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94376" y="6373983"/>
            <a:ext cx="282508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81" y="0"/>
            <a:ext cx="10058402" cy="109182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Prevencija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nasilništva</a:t>
            </a:r>
            <a:r>
              <a:rPr lang="sr-Latn-ME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970"/>
            <a:ext cx="12191999" cy="535674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</a:rPr>
              <a:t>Nije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svako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suprotstavljanje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nasilno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nezdravo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</a:rPr>
              <a:t>Sva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ponašanja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koja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želimo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</a:t>
            </a:r>
            <a:r>
              <a:rPr lang="sr-Latn-ME" sz="4000" b="1" dirty="0" smtClean="0">
                <a:solidFill>
                  <a:srgbClr val="002060"/>
                </a:solidFill>
              </a:rPr>
              <a:t> ih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svi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učenici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biraju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slijede</a:t>
            </a:r>
            <a:r>
              <a:rPr lang="sr-Latn-ME" sz="4000" b="1" dirty="0" smtClean="0">
                <a:solidFill>
                  <a:srgbClr val="002060"/>
                </a:solidFill>
              </a:rPr>
              <a:t>,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moramo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sami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pokazivati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kao</a:t>
            </a:r>
            <a:r>
              <a:rPr lang="en-US" sz="4000" b="1" dirty="0" smtClean="0">
                <a:solidFill>
                  <a:srgbClr val="002060"/>
                </a:solidFill>
              </a:rPr>
              <a:t> model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poučavati</a:t>
            </a:r>
            <a:r>
              <a:rPr lang="en-US" sz="4000" b="1" dirty="0" smtClean="0">
                <a:solidFill>
                  <a:srgbClr val="002060"/>
                </a:solidFill>
              </a:rPr>
              <a:t>  o </a:t>
            </a:r>
            <a:r>
              <a:rPr lang="en-US" sz="4000" b="1" dirty="0" err="1" smtClean="0">
                <a:solidFill>
                  <a:srgbClr val="002060"/>
                </a:solidFill>
              </a:rPr>
              <a:t>njima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3. </a:t>
            </a:r>
            <a:r>
              <a:rPr lang="en-US" sz="4000" b="1" dirty="0" err="1" smtClean="0">
                <a:solidFill>
                  <a:srgbClr val="002060"/>
                </a:solidFill>
              </a:rPr>
              <a:t>Svi</a:t>
            </a:r>
            <a:r>
              <a:rPr lang="en-US" sz="4000" b="1" dirty="0" smtClean="0">
                <a:solidFill>
                  <a:srgbClr val="002060"/>
                </a:solidFill>
              </a:rPr>
              <a:t> u </a:t>
            </a:r>
            <a:r>
              <a:rPr lang="en-US" sz="4000" b="1" dirty="0" err="1" smtClean="0">
                <a:solidFill>
                  <a:srgbClr val="002060"/>
                </a:solidFill>
              </a:rPr>
              <a:t>školi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moraju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biti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uključeni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kako</a:t>
            </a:r>
            <a:r>
              <a:rPr lang="en-US" sz="4000" b="1" dirty="0" smtClean="0">
                <a:solidFill>
                  <a:srgbClr val="002060"/>
                </a:solidFill>
              </a:rPr>
              <a:t> u </a:t>
            </a:r>
            <a:r>
              <a:rPr lang="en-US" sz="4000" b="1" dirty="0" err="1" smtClean="0">
                <a:solidFill>
                  <a:srgbClr val="002060"/>
                </a:solidFill>
              </a:rPr>
              <a:t>stvaranje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tako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sprovo</a:t>
            </a:r>
            <a:r>
              <a:rPr lang="sr-Latn-ME" sz="4000" b="1" dirty="0" smtClean="0">
                <a:solidFill>
                  <a:srgbClr val="002060"/>
                </a:solidFill>
              </a:rPr>
              <a:t>đ</a:t>
            </a:r>
            <a:r>
              <a:rPr lang="en-US" sz="4000" b="1" dirty="0" err="1" smtClean="0">
                <a:solidFill>
                  <a:srgbClr val="002060"/>
                </a:solidFill>
              </a:rPr>
              <a:t>enje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programa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prevencije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nasilja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251" y="10508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200" b="1" dirty="0" smtClean="0">
                <a:solidFill>
                  <a:srgbClr val="002060"/>
                </a:solidFill>
              </a:rPr>
              <a:t>Pokušajte komentarisati sljedeće: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user\Desktop\imagesCANK4L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1362" y="0"/>
            <a:ext cx="4030638" cy="186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512489" y="6319391"/>
            <a:ext cx="324816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307"/>
            <a:ext cx="12192000" cy="1032681"/>
          </a:xfrm>
        </p:spPr>
        <p:txBody>
          <a:bodyPr>
            <a:normAutofit/>
          </a:bodyPr>
          <a:lstStyle/>
          <a:p>
            <a:r>
              <a:rPr lang="sr-Latn-ME" sz="4000" b="1" dirty="0" smtClean="0">
                <a:solidFill>
                  <a:srgbClr val="002060"/>
                </a:solidFill>
              </a:rPr>
              <a:t>		</a:t>
            </a:r>
            <a:r>
              <a:rPr lang="sr-Latn-ME" sz="6000" b="1" dirty="0" smtClean="0">
                <a:solidFill>
                  <a:schemeClr val="accent5">
                    <a:lumMod val="50000"/>
                  </a:schemeClr>
                </a:solidFill>
              </a:rPr>
              <a:t>Zaključak!</a:t>
            </a: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433013"/>
            <a:ext cx="10932545" cy="45856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altLang="en-US" sz="4300" b="1" dirty="0" smtClean="0">
                <a:solidFill>
                  <a:srgbClr val="FF0000"/>
                </a:solidFill>
              </a:rPr>
              <a:t>NASILNICI SE NE RAĐAJU</a:t>
            </a:r>
            <a:r>
              <a:rPr lang="en-US" altLang="en-US" sz="4300" b="1" dirty="0" smtClean="0">
                <a:solidFill>
                  <a:srgbClr val="FF0000"/>
                </a:solidFill>
              </a:rPr>
              <a:t>                </a:t>
            </a:r>
            <a:r>
              <a:rPr lang="hr-HR" altLang="en-US" sz="4300" b="1" dirty="0" smtClean="0">
                <a:solidFill>
                  <a:srgbClr val="FF0000"/>
                </a:solidFill>
              </a:rPr>
              <a:t> KAO NASILNICI!!!</a:t>
            </a:r>
            <a:endParaRPr lang="en-US" sz="4300" b="1" dirty="0" smtClean="0">
              <a:solidFill>
                <a:srgbClr val="FF0000"/>
              </a:solidFill>
            </a:endParaRPr>
          </a:p>
          <a:p>
            <a:pPr lvl="0"/>
            <a:r>
              <a:rPr lang="en-US" sz="4300" b="1" dirty="0" err="1" smtClean="0">
                <a:solidFill>
                  <a:srgbClr val="002060"/>
                </a:solidFill>
              </a:rPr>
              <a:t>Mnogo</a:t>
            </a:r>
            <a:r>
              <a:rPr lang="en-US" sz="4300" b="1" dirty="0" smtClean="0">
                <a:solidFill>
                  <a:srgbClr val="002060"/>
                </a:solidFill>
              </a:rPr>
              <a:t> je </a:t>
            </a:r>
            <a:r>
              <a:rPr lang="en-US" sz="4300" b="1" dirty="0" err="1" smtClean="0">
                <a:solidFill>
                  <a:srgbClr val="002060"/>
                </a:solidFill>
              </a:rPr>
              <a:t>razloga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zbog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kojeg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određene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osobe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postaju</a:t>
            </a:r>
            <a:r>
              <a:rPr lang="sr-Latn-ME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nasilnici</a:t>
            </a:r>
            <a:r>
              <a:rPr lang="en-US" sz="4300" b="1" dirty="0" smtClean="0">
                <a:solidFill>
                  <a:srgbClr val="002060"/>
                </a:solidFill>
              </a:rPr>
              <a:t>. </a:t>
            </a:r>
            <a:r>
              <a:rPr lang="en-US" sz="4300" b="1" dirty="0" err="1" smtClean="0">
                <a:solidFill>
                  <a:srgbClr val="002060"/>
                </a:solidFill>
              </a:rPr>
              <a:t>Većinom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su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sr-Latn-ME" sz="4300" b="1" dirty="0" smtClean="0">
                <a:solidFill>
                  <a:srgbClr val="002060"/>
                </a:solidFill>
              </a:rPr>
              <a:t>određeni </a:t>
            </a:r>
            <a:r>
              <a:rPr lang="en-US" sz="4300" b="1" dirty="0" err="1" smtClean="0">
                <a:solidFill>
                  <a:srgbClr val="002060"/>
                </a:solidFill>
              </a:rPr>
              <a:t>temperamentom</a:t>
            </a:r>
            <a:r>
              <a:rPr lang="en-US" sz="4300" b="1" dirty="0" smtClean="0">
                <a:solidFill>
                  <a:srgbClr val="002060"/>
                </a:solidFill>
              </a:rPr>
              <a:t>,</a:t>
            </a:r>
            <a:r>
              <a:rPr lang="sr-Latn-ME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ličnošću</a:t>
            </a:r>
            <a:r>
              <a:rPr lang="en-US" sz="4300" b="1" dirty="0" smtClean="0">
                <a:solidFill>
                  <a:srgbClr val="002060"/>
                </a:solidFill>
              </a:rPr>
              <a:t>, </a:t>
            </a:r>
            <a:r>
              <a:rPr lang="en-US" sz="4300" b="1" dirty="0" err="1" smtClean="0">
                <a:solidFill>
                  <a:srgbClr val="002060"/>
                </a:solidFill>
              </a:rPr>
              <a:t>nasljeđem</a:t>
            </a:r>
            <a:r>
              <a:rPr lang="en-US" sz="4300" b="1" dirty="0" smtClean="0">
                <a:solidFill>
                  <a:srgbClr val="002060"/>
                </a:solidFill>
              </a:rPr>
              <a:t>, </a:t>
            </a:r>
            <a:r>
              <a:rPr lang="en-US" sz="4300" b="1" dirty="0" err="1" smtClean="0">
                <a:solidFill>
                  <a:srgbClr val="002060"/>
                </a:solidFill>
              </a:rPr>
              <a:t>ali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ono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što</a:t>
            </a:r>
            <a:r>
              <a:rPr lang="en-US" sz="4300" b="1" dirty="0" smtClean="0">
                <a:solidFill>
                  <a:srgbClr val="002060"/>
                </a:solidFill>
              </a:rPr>
              <a:t> je </a:t>
            </a:r>
            <a:r>
              <a:rPr lang="en-US" sz="4300" b="1" dirty="0" err="1" smtClean="0">
                <a:solidFill>
                  <a:srgbClr val="002060"/>
                </a:solidFill>
              </a:rPr>
              <a:t>relevantno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jeste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da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su</a:t>
            </a:r>
            <a:r>
              <a:rPr lang="en-US" sz="4300" b="1" dirty="0" smtClean="0">
                <a:solidFill>
                  <a:srgbClr val="002060"/>
                </a:solidFill>
              </a:rPr>
              <a:t> to</a:t>
            </a:r>
            <a:r>
              <a:rPr lang="sr-Latn-ME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samo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predizpozicije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za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eventualnu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pojavu</a:t>
            </a:r>
            <a:r>
              <a:rPr lang="en-US" sz="4300" b="1" dirty="0" smtClean="0">
                <a:solidFill>
                  <a:srgbClr val="002060"/>
                </a:solidFill>
              </a:rPr>
              <a:t> </a:t>
            </a:r>
            <a:r>
              <a:rPr lang="en-US" sz="4300" b="1" dirty="0" err="1" smtClean="0">
                <a:solidFill>
                  <a:srgbClr val="002060"/>
                </a:solidFill>
              </a:rPr>
              <a:t>nasilništva</a:t>
            </a:r>
            <a:r>
              <a:rPr lang="en-US" sz="4300" b="1" dirty="0" smtClean="0">
                <a:solidFill>
                  <a:srgbClr val="002060"/>
                </a:solidFill>
              </a:rPr>
              <a:t>.</a:t>
            </a:r>
            <a:r>
              <a:rPr lang="sr-Latn-ME" sz="4300" b="1" dirty="0" smtClean="0">
                <a:solidFill>
                  <a:srgbClr val="002060"/>
                </a:solidFill>
              </a:rPr>
              <a:t> </a:t>
            </a:r>
            <a:endParaRPr lang="en-US" sz="43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user\Desktop\imagesCAJXDK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7463" y="218364"/>
            <a:ext cx="4180763" cy="246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85194" y="6319391"/>
            <a:ext cx="270680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 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808" y="975816"/>
            <a:ext cx="10522425" cy="5882184"/>
          </a:xfrm>
        </p:spPr>
        <p:txBody>
          <a:bodyPr>
            <a:noAutofit/>
          </a:bodyPr>
          <a:lstStyle/>
          <a:p>
            <a:r>
              <a:rPr lang="sr-Latn-ME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</a:rPr>
              <a:t>Naj</a:t>
            </a:r>
            <a:r>
              <a:rPr lang="sr-Latn-ME" sz="4000" b="1" dirty="0" smtClean="0">
                <a:solidFill>
                  <a:srgbClr val="002060"/>
                </a:solidFill>
              </a:rPr>
              <a:t>češći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uzroci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pojavu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nasilništva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jesu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okolinski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faktori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klima</a:t>
            </a:r>
            <a:r>
              <a:rPr lang="en-US" sz="4000" b="1" dirty="0" smtClean="0">
                <a:solidFill>
                  <a:srgbClr val="002060"/>
                </a:solidFill>
              </a:rPr>
              <a:t> u </a:t>
            </a:r>
            <a:r>
              <a:rPr lang="en-US" sz="4000" b="1" dirty="0" err="1" smtClean="0">
                <a:solidFill>
                  <a:srgbClr val="002060"/>
                </a:solidFill>
              </a:rPr>
              <a:t>porodici</a:t>
            </a:r>
            <a:r>
              <a:rPr lang="en-US" sz="4000" b="1" dirty="0" smtClean="0">
                <a:solidFill>
                  <a:srgbClr val="002060"/>
                </a:solidFill>
              </a:rPr>
              <a:t> (</a:t>
            </a:r>
            <a:r>
              <a:rPr lang="sr-Latn-ME" sz="4000" b="1" dirty="0" smtClean="0">
                <a:solidFill>
                  <a:srgbClr val="002060"/>
                </a:solidFill>
              </a:rPr>
              <a:t>odnosi na relaciji između roditelja, djece i roditelja, porodične navike i stil života, vaspitanje...</a:t>
            </a:r>
            <a:r>
              <a:rPr lang="en-US" sz="4000" b="1" dirty="0" smtClean="0">
                <a:solidFill>
                  <a:srgbClr val="002060"/>
                </a:solidFill>
              </a:rPr>
              <a:t>)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  U svakom slučaju </a:t>
            </a:r>
            <a:r>
              <a:rPr lang="en-US" sz="4000" b="1" dirty="0" err="1" smtClean="0">
                <a:solidFill>
                  <a:srgbClr val="002060"/>
                </a:solidFill>
              </a:rPr>
              <a:t>nasilništvo</a:t>
            </a:r>
            <a:r>
              <a:rPr lang="en-US" sz="4000" b="1" dirty="0" smtClean="0">
                <a:solidFill>
                  <a:srgbClr val="002060"/>
                </a:solidFill>
              </a:rPr>
              <a:t> ne </a:t>
            </a:r>
            <a:r>
              <a:rPr lang="en-US" sz="4000" b="1" dirty="0" err="1" smtClean="0">
                <a:solidFill>
                  <a:srgbClr val="002060"/>
                </a:solidFill>
              </a:rPr>
              <a:t>treba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toler</a:t>
            </a:r>
            <a:r>
              <a:rPr lang="sr-Latn-ME" sz="4000" b="1" dirty="0" smtClean="0">
                <a:solidFill>
                  <a:srgbClr val="002060"/>
                </a:solidFill>
              </a:rPr>
              <a:t>iše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jer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ćutanje </a:t>
            </a:r>
            <a:r>
              <a:rPr lang="en-US" sz="4000" b="1" dirty="0" smtClean="0">
                <a:solidFill>
                  <a:srgbClr val="002060"/>
                </a:solidFill>
              </a:rPr>
              <a:t>je </a:t>
            </a:r>
            <a:r>
              <a:rPr lang="en-US" sz="4000" b="1" dirty="0" err="1" smtClean="0">
                <a:solidFill>
                  <a:srgbClr val="002060"/>
                </a:solidFill>
              </a:rPr>
              <a:t>znak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odobravanja</a:t>
            </a:r>
            <a:r>
              <a:rPr lang="en-US" sz="4000" b="1" dirty="0" smtClean="0">
                <a:solidFill>
                  <a:srgbClr val="002060"/>
                </a:solidFill>
              </a:rPr>
              <a:t>, a to </a:t>
            </a:r>
            <a:r>
              <a:rPr lang="en-US" sz="4000" b="1" dirty="0" err="1" smtClean="0">
                <a:solidFill>
                  <a:srgbClr val="002060"/>
                </a:solidFill>
              </a:rPr>
              <a:t>zapravo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još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više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</a:t>
            </a:r>
            <a:r>
              <a:rPr lang="sr-Latn-ME" sz="4000" b="1" dirty="0" smtClean="0">
                <a:solidFill>
                  <a:srgbClr val="002060"/>
                </a:solidFill>
              </a:rPr>
              <a:t>dst</a:t>
            </a:r>
            <a:r>
              <a:rPr lang="en-US" sz="4000" b="1" dirty="0" err="1" smtClean="0">
                <a:solidFill>
                  <a:srgbClr val="002060"/>
                </a:solidFill>
              </a:rPr>
              <a:t>iče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4251" y="6319391"/>
            <a:ext cx="274774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61" y="163773"/>
            <a:ext cx="1134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Djeca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sr-Latn-ME" sz="5400" b="1" dirty="0" smtClean="0">
                <a:solidFill>
                  <a:srgbClr val="FF0000"/>
                </a:solidFill>
              </a:rPr>
              <a:t>č</a:t>
            </a:r>
            <a:r>
              <a:rPr lang="en-US" sz="5400" b="1" dirty="0" err="1" smtClean="0">
                <a:solidFill>
                  <a:srgbClr val="FF0000"/>
                </a:solidFill>
              </a:rPr>
              <a:t>esto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opona</a:t>
            </a:r>
            <a:r>
              <a:rPr lang="sr-Latn-ME" sz="5400" b="1" dirty="0" smtClean="0">
                <a:solidFill>
                  <a:srgbClr val="FF0000"/>
                </a:solidFill>
              </a:rPr>
              <a:t>š</a:t>
            </a:r>
            <a:r>
              <a:rPr lang="en-US" sz="5400" b="1" dirty="0" err="1" smtClean="0">
                <a:solidFill>
                  <a:srgbClr val="FF0000"/>
                </a:solidFill>
              </a:rPr>
              <a:t>aju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starije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19" y="304800"/>
            <a:ext cx="10632295" cy="12192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Kome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se mo</a:t>
            </a:r>
            <a:r>
              <a:rPr lang="sr-Latn-ME" sz="4800" b="1" dirty="0" smtClean="0">
                <a:solidFill>
                  <a:schemeClr val="accent5">
                    <a:lumMod val="50000"/>
                  </a:schemeClr>
                </a:solidFill>
              </a:rPr>
              <a:t>ž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emo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obrati</a:t>
            </a:r>
            <a:r>
              <a:rPr lang="sr-Latn-ME" sz="4800" b="1" dirty="0" smtClean="0">
                <a:solidFill>
                  <a:schemeClr val="accent5">
                    <a:lumMod val="50000"/>
                  </a:schemeClr>
                </a:solidFill>
              </a:rPr>
              <a:t>ti kada primijetimo nasilje u školi?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861" y="1766248"/>
            <a:ext cx="7628410" cy="4784678"/>
          </a:xfrm>
        </p:spPr>
        <p:txBody>
          <a:bodyPr>
            <a:normAutofit/>
          </a:bodyPr>
          <a:lstStyle/>
          <a:p>
            <a:r>
              <a:rPr lang="sr-Latn-ME" sz="4000" b="1" dirty="0" smtClean="0">
                <a:solidFill>
                  <a:srgbClr val="002060"/>
                </a:solidFill>
              </a:rPr>
              <a:t>Predmetnom nastavniku (na času)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Razrednom starješini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Pedagogu škole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Upravi škole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Roditelju (kod kuće)</a:t>
            </a:r>
          </a:p>
          <a:p>
            <a:endParaRPr lang="en-US" dirty="0"/>
          </a:p>
        </p:txBody>
      </p:sp>
      <p:pic>
        <p:nvPicPr>
          <p:cNvPr id="4" name="Picture 3" descr="https://encrypted-tbn1.gstatic.com/images?q=tbn:ANd9GcQm1oVgA0HruNzDYJmjAohM_sOHJyd7BI0GbVbOqg3ybGN7GFy9D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6" y="1419371"/>
            <a:ext cx="4189862" cy="44491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430603" y="6319391"/>
            <a:ext cx="276139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2" y="764275"/>
            <a:ext cx="9116704" cy="547673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sr-Latn-ME" sz="4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</a:rPr>
              <a:t>Na </a:t>
            </a:r>
            <a:r>
              <a:rPr lang="en-US" sz="4000" b="1" dirty="0" err="1" smtClean="0">
                <a:solidFill>
                  <a:srgbClr val="002060"/>
                </a:solidFill>
              </a:rPr>
              <a:t>kraju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svi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treba</a:t>
            </a:r>
            <a:r>
              <a:rPr lang="sr-Latn-ME" sz="4000" b="1" dirty="0" smtClean="0">
                <a:solidFill>
                  <a:srgbClr val="002060"/>
                </a:solidFill>
              </a:rPr>
              <a:t>m</a:t>
            </a:r>
            <a:r>
              <a:rPr lang="en-US" sz="4000" b="1" dirty="0" smtClean="0">
                <a:solidFill>
                  <a:srgbClr val="002060"/>
                </a:solidFill>
              </a:rPr>
              <a:t>o </a:t>
            </a:r>
            <a:r>
              <a:rPr lang="en-US" sz="4000" b="1" dirty="0" err="1" smtClean="0">
                <a:solidFill>
                  <a:srgbClr val="002060"/>
                </a:solidFill>
              </a:rPr>
              <a:t>početi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od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vlastite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samoanalize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 D</a:t>
            </a:r>
            <a:r>
              <a:rPr lang="en-US" sz="4000" b="1" dirty="0" smtClean="0">
                <a:solidFill>
                  <a:srgbClr val="002060"/>
                </a:solidFill>
              </a:rPr>
              <a:t>a li </a:t>
            </a:r>
            <a:r>
              <a:rPr lang="en-US" sz="4000" b="1" dirty="0" smtClean="0">
                <a:solidFill>
                  <a:srgbClr val="002060"/>
                </a:solidFill>
              </a:rPr>
              <a:t>bi</a:t>
            </a:r>
            <a:r>
              <a:rPr lang="sr-Latn-ME" sz="4000" b="1" dirty="0" smtClean="0">
                <a:solidFill>
                  <a:srgbClr val="002060"/>
                </a:solidFill>
              </a:rPr>
              <a:t>smo </a:t>
            </a:r>
            <a:r>
              <a:rPr lang="en-US" sz="4000" b="1" dirty="0" smtClean="0">
                <a:solidFill>
                  <a:srgbClr val="002060"/>
                </a:solidFill>
              </a:rPr>
              <a:t>mi </a:t>
            </a:r>
            <a:r>
              <a:rPr lang="en-US" sz="4000" b="1" dirty="0" err="1" smtClean="0">
                <a:solidFill>
                  <a:srgbClr val="002060"/>
                </a:solidFill>
              </a:rPr>
              <a:t>voljeli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da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Latn-ME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budemo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žrtva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nasilništva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Da li </a:t>
            </a:r>
            <a:r>
              <a:rPr lang="en-US" sz="4000" b="1" dirty="0" smtClean="0">
                <a:solidFill>
                  <a:srgbClr val="002060"/>
                </a:solidFill>
              </a:rPr>
              <a:t>bi</a:t>
            </a:r>
            <a:r>
              <a:rPr lang="sr-Latn-ME" sz="4000" b="1" dirty="0" smtClean="0">
                <a:solidFill>
                  <a:srgbClr val="002060"/>
                </a:solidFill>
              </a:rPr>
              <a:t>ste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voljeli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biti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r-Latn-ME" sz="4000" b="1" dirty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ismijavani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sr-Latn-ME" sz="4000" b="1" dirty="0" smtClean="0">
                <a:solidFill>
                  <a:srgbClr val="002060"/>
                </a:solidFill>
              </a:rPr>
              <a:t>volimo </a:t>
            </a:r>
            <a:r>
              <a:rPr lang="en-US" sz="4000" b="1" dirty="0" err="1" smtClean="0">
                <a:solidFill>
                  <a:srgbClr val="002060"/>
                </a:solidFill>
              </a:rPr>
              <a:t>ismijavati</a:t>
            </a:r>
            <a:r>
              <a:rPr lang="sr-Latn-ME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user\Desktop\untitled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2555" y="1419367"/>
            <a:ext cx="3689445" cy="4599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9471546" y="6319391"/>
            <a:ext cx="292517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 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st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1414817" y="818866"/>
            <a:ext cx="10281313" cy="50041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...ČOVEČANSTVO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DUGUJE </a:t>
            </a:r>
            <a:r>
              <a:rPr lang="sr-Latn-ME" sz="3600" b="1" dirty="0" smtClean="0">
                <a:solidFill>
                  <a:schemeClr val="bg1">
                    <a:lumMod val="95000"/>
                  </a:schemeClr>
                </a:solidFill>
              </a:rPr>
              <a:t>DJ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ECI 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ONO NAJBOLJE 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ŠTO MOŽE </a:t>
            </a:r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DA PRUŽI...</a:t>
            </a:r>
          </a:p>
        </p:txBody>
      </p:sp>
    </p:spTree>
    <p:extLst>
      <p:ext uri="{BB962C8B-B14F-4D97-AF65-F5344CB8AC3E}">
        <p14:creationId xmlns:p14="http://schemas.microsoft.com/office/powerpoint/2010/main" val="1041970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" y="0"/>
            <a:ext cx="11973636" cy="2245056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02060"/>
                </a:solidFill>
              </a:rPr>
              <a:t/>
            </a:r>
            <a:br>
              <a:rPr lang="en-US" sz="6700" b="1" dirty="0" smtClean="0">
                <a:solidFill>
                  <a:srgbClr val="002060"/>
                </a:solidFill>
              </a:rPr>
            </a:br>
            <a:r>
              <a:rPr lang="en-US" sz="6700" b="1" dirty="0" smtClean="0">
                <a:solidFill>
                  <a:srgbClr val="002060"/>
                </a:solidFill>
              </a:rPr>
              <a:t/>
            </a:r>
            <a:br>
              <a:rPr lang="en-US" sz="6700" b="1" dirty="0" smtClean="0">
                <a:solidFill>
                  <a:srgbClr val="002060"/>
                </a:solidFill>
              </a:rPr>
            </a:br>
            <a:r>
              <a:rPr lang="en-US" sz="6700" b="1" dirty="0" smtClean="0">
                <a:solidFill>
                  <a:srgbClr val="002060"/>
                </a:solidFill>
              </a:rPr>
              <a:t/>
            </a:r>
            <a:br>
              <a:rPr lang="en-US" sz="6700" b="1" dirty="0" smtClean="0">
                <a:solidFill>
                  <a:srgbClr val="002060"/>
                </a:solidFill>
              </a:rPr>
            </a:br>
            <a:r>
              <a:rPr lang="en-US" sz="6700" b="1" dirty="0" err="1" smtClean="0">
                <a:solidFill>
                  <a:srgbClr val="002060"/>
                </a:solidFill>
              </a:rPr>
              <a:t>Od</a:t>
            </a:r>
            <a:r>
              <a:rPr lang="en-US" sz="6700" b="1" dirty="0" smtClean="0">
                <a:solidFill>
                  <a:srgbClr val="002060"/>
                </a:solidFill>
              </a:rPr>
              <a:t> </a:t>
            </a:r>
            <a:r>
              <a:rPr lang="en-US" sz="6700" b="1" dirty="0" err="1" smtClean="0">
                <a:solidFill>
                  <a:srgbClr val="002060"/>
                </a:solidFill>
              </a:rPr>
              <a:t>grube</a:t>
            </a:r>
            <a:r>
              <a:rPr lang="en-US" sz="6700" b="1" dirty="0" smtClean="0">
                <a:solidFill>
                  <a:srgbClr val="002060"/>
                </a:solidFill>
              </a:rPr>
              <a:t> </a:t>
            </a:r>
            <a:r>
              <a:rPr lang="en-US" sz="6700" b="1" dirty="0" err="1" smtClean="0">
                <a:solidFill>
                  <a:srgbClr val="002060"/>
                </a:solidFill>
              </a:rPr>
              <a:t>rije</a:t>
            </a:r>
            <a:r>
              <a:rPr lang="sr-Latn-ME" sz="6700" b="1" dirty="0" smtClean="0">
                <a:solidFill>
                  <a:srgbClr val="002060"/>
                </a:solidFill>
              </a:rPr>
              <a:t>č</a:t>
            </a:r>
            <a:r>
              <a:rPr lang="en-US" sz="6700" b="1" dirty="0" smtClean="0">
                <a:solidFill>
                  <a:srgbClr val="002060"/>
                </a:solidFill>
              </a:rPr>
              <a:t>I </a:t>
            </a:r>
            <a:r>
              <a:rPr lang="en-US" sz="6700" b="1" dirty="0" err="1" smtClean="0">
                <a:solidFill>
                  <a:srgbClr val="002060"/>
                </a:solidFill>
              </a:rPr>
              <a:t>te</a:t>
            </a:r>
            <a:r>
              <a:rPr lang="sr-Latn-ME" sz="6700" b="1" dirty="0" smtClean="0">
                <a:solidFill>
                  <a:srgbClr val="002060"/>
                </a:solidFill>
              </a:rPr>
              <a:t>š</a:t>
            </a:r>
            <a:r>
              <a:rPr lang="en-US" sz="6700" b="1" dirty="0" err="1" smtClean="0">
                <a:solidFill>
                  <a:srgbClr val="002060"/>
                </a:solidFill>
              </a:rPr>
              <a:t>ko</a:t>
            </a:r>
            <a:r>
              <a:rPr lang="en-US" sz="6700" b="1" dirty="0" smtClean="0">
                <a:solidFill>
                  <a:srgbClr val="002060"/>
                </a:solidFill>
              </a:rPr>
              <a:t> se </a:t>
            </a:r>
            <a:r>
              <a:rPr lang="en-US" sz="6700" b="1" dirty="0" err="1" smtClean="0">
                <a:solidFill>
                  <a:srgbClr val="002060"/>
                </a:solidFill>
              </a:rPr>
              <a:t>lije</a:t>
            </a:r>
            <a:r>
              <a:rPr lang="sr-Latn-ME" sz="6700" b="1" dirty="0" smtClean="0">
                <a:solidFill>
                  <a:srgbClr val="002060"/>
                </a:solidFill>
              </a:rPr>
              <a:t>či!!!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610434"/>
            <a:ext cx="11850806" cy="4807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ME" sz="4400" b="1" dirty="0" smtClean="0">
                <a:solidFill>
                  <a:srgbClr val="002060"/>
                </a:solidFill>
              </a:rPr>
              <a:t>* Nasilje se može desiti svakome. </a:t>
            </a:r>
          </a:p>
          <a:p>
            <a:pPr>
              <a:buNone/>
            </a:pPr>
            <a:r>
              <a:rPr lang="sr-Latn-ME" sz="4400" b="1" dirty="0" smtClean="0">
                <a:solidFill>
                  <a:srgbClr val="002060"/>
                </a:solidFill>
              </a:rPr>
              <a:t>* </a:t>
            </a:r>
            <a:r>
              <a:rPr lang="en-US" sz="4400" b="1" dirty="0" smtClean="0">
                <a:solidFill>
                  <a:srgbClr val="002060"/>
                </a:solidFill>
              </a:rPr>
              <a:t>Do </a:t>
            </a:r>
            <a:r>
              <a:rPr lang="en-US" sz="4400" b="1" dirty="0" err="1" smtClean="0">
                <a:solidFill>
                  <a:srgbClr val="002060"/>
                </a:solidFill>
              </a:rPr>
              <a:t>nasilja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sr-Latn-ME" sz="4400" b="1" dirty="0" smtClean="0">
                <a:solidFill>
                  <a:srgbClr val="002060"/>
                </a:solidFill>
              </a:rPr>
              <a:t>može doći u porodici,</a:t>
            </a:r>
          </a:p>
          <a:p>
            <a:pPr>
              <a:buNone/>
            </a:pPr>
            <a:r>
              <a:rPr lang="sr-Latn-ME" sz="4400" b="1" dirty="0" smtClean="0">
                <a:solidFill>
                  <a:srgbClr val="002060"/>
                </a:solidFill>
              </a:rPr>
              <a:t>  na ulici, u školi i svakom drugom mjestu.</a:t>
            </a:r>
          </a:p>
          <a:p>
            <a:pPr>
              <a:buNone/>
            </a:pPr>
            <a:r>
              <a:rPr lang="sr-Latn-ME" sz="4400" b="1" dirty="0" smtClean="0">
                <a:solidFill>
                  <a:srgbClr val="002060"/>
                </a:solidFill>
              </a:rPr>
              <a:t>* </a:t>
            </a:r>
            <a:r>
              <a:rPr lang="en-US" sz="4400" b="1" dirty="0" smtClean="0">
                <a:solidFill>
                  <a:srgbClr val="002060"/>
                </a:solidFill>
              </a:rPr>
              <a:t>O</a:t>
            </a:r>
            <a:r>
              <a:rPr lang="sr-Latn-ME" sz="4400" b="1" dirty="0" smtClean="0">
                <a:solidFill>
                  <a:srgbClr val="002060"/>
                </a:solidFill>
              </a:rPr>
              <a:t>žiljci iz škole cio život bole!!!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594377" y="6319391"/>
            <a:ext cx="287057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502360"/>
            <a:ext cx="11591365" cy="6010834"/>
          </a:xfrm>
        </p:spPr>
        <p:txBody>
          <a:bodyPr>
            <a:noAutofit/>
          </a:bodyPr>
          <a:lstStyle/>
          <a:p>
            <a:pPr lvl="0"/>
            <a:r>
              <a:rPr lang="sr-Latn-ME" sz="4000" b="1" dirty="0" smtClean="0">
                <a:solidFill>
                  <a:srgbClr val="002060"/>
                </a:solidFill>
              </a:rPr>
              <a:t>*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en-US" sz="5400" b="1" dirty="0" smtClean="0">
                <a:solidFill>
                  <a:srgbClr val="002060"/>
                </a:solidFill>
              </a:rPr>
              <a:t> je </a:t>
            </a:r>
            <a:r>
              <a:rPr lang="en-US" sz="5400" b="1" dirty="0" err="1" smtClean="0">
                <a:solidFill>
                  <a:srgbClr val="002060"/>
                </a:solidFill>
              </a:rPr>
              <a:t>stanje</a:t>
            </a:r>
            <a:r>
              <a:rPr lang="en-US" sz="5400" b="1" dirty="0" smtClean="0">
                <a:solidFill>
                  <a:srgbClr val="002060"/>
                </a:solidFill>
              </a:rPr>
              <a:t> u </a:t>
            </a:r>
            <a:r>
              <a:rPr lang="en-US" sz="5400" b="1" dirty="0" err="1" smtClean="0">
                <a:solidFill>
                  <a:srgbClr val="002060"/>
                </a:solidFill>
              </a:rPr>
              <a:t>kojem</a:t>
            </a:r>
            <a:r>
              <a:rPr lang="en-US" sz="5400" b="1" dirty="0" smtClean="0">
                <a:solidFill>
                  <a:srgbClr val="002060"/>
                </a:solidFill>
              </a:rPr>
              <a:t> je </a:t>
            </a:r>
            <a:r>
              <a:rPr lang="en-US" sz="5400" b="1" dirty="0" err="1" smtClean="0">
                <a:solidFill>
                  <a:srgbClr val="002060"/>
                </a:solidFill>
              </a:rPr>
              <a:t>učenik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trajno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učestalo</a:t>
            </a:r>
            <a:r>
              <a:rPr lang="sr-Latn-ME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izložen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negativnim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postupcima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od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strane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jednog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ili</a:t>
            </a:r>
            <a:r>
              <a:rPr lang="sr-Latn-ME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više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učenika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koji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ga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namjerno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žele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povrijediti</a:t>
            </a:r>
            <a:r>
              <a:rPr lang="sr-Latn-ME" sz="5400" b="1" dirty="0" smtClean="0">
                <a:solidFill>
                  <a:srgbClr val="002060"/>
                </a:solidFill>
              </a:rPr>
              <a:t>, </a:t>
            </a:r>
            <a:r>
              <a:rPr lang="en-US" sz="5400" b="1" dirty="0" err="1" smtClean="0">
                <a:solidFill>
                  <a:srgbClr val="002060"/>
                </a:solidFill>
              </a:rPr>
              <a:t>poniziti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ili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izložiti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neugodnostima</a:t>
            </a:r>
            <a:r>
              <a:rPr lang="en-US" sz="5400" b="1" dirty="0" smtClean="0">
                <a:solidFill>
                  <a:srgbClr val="002060"/>
                </a:solidFill>
              </a:rPr>
              <a:t>. </a:t>
            </a:r>
            <a:r>
              <a:rPr lang="sr-Latn-ME" sz="4000" b="1" dirty="0" smtClean="0">
                <a:solidFill>
                  <a:srgbClr val="002060"/>
                </a:solidFill>
              </a:rPr>
              <a:t/>
            </a:r>
            <a:br>
              <a:rPr lang="sr-Latn-ME" sz="4000" b="1" dirty="0" smtClean="0">
                <a:solidFill>
                  <a:srgbClr val="002060"/>
                </a:solidFill>
              </a:rPr>
            </a:b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8036" y="6320853"/>
            <a:ext cx="325271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1"/>
            <a:ext cx="12192000" cy="1132764"/>
          </a:xfrm>
        </p:spPr>
        <p:txBody>
          <a:bodyPr>
            <a:normAutofit/>
          </a:bodyPr>
          <a:lstStyle/>
          <a:p>
            <a:r>
              <a:rPr lang="en-US" altLang="en-US" sz="4400" b="1" dirty="0" smtClean="0">
                <a:solidFill>
                  <a:srgbClr val="002060"/>
                </a:solidFill>
              </a:rPr>
              <a:t>     KOJE SU POSLJEDICE </a:t>
            </a:r>
            <a:r>
              <a:rPr lang="hr-HR" altLang="en-US" sz="4400" b="1" dirty="0" smtClean="0">
                <a:solidFill>
                  <a:srgbClr val="002060"/>
                </a:solidFill>
              </a:rPr>
              <a:t>NASILJ</a:t>
            </a:r>
            <a:r>
              <a:rPr lang="en-US" altLang="en-US" sz="4400" b="1" dirty="0" smtClean="0">
                <a:solidFill>
                  <a:srgbClr val="002060"/>
                </a:solidFill>
              </a:rPr>
              <a:t>A</a:t>
            </a:r>
            <a:r>
              <a:rPr lang="sr-Latn-ME" altLang="en-US" sz="4400" b="1" dirty="0" smtClean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untitled.png"/>
          <p:cNvPicPr>
            <a:picLocks noChangeAspect="1" noChangeArrowheads="1"/>
          </p:cNvPicPr>
          <p:nvPr/>
        </p:nvPicPr>
        <p:blipFill>
          <a:blip r:embed="rId2"/>
          <a:srcRect l="12889" t="10380" r="15091" b="6708"/>
          <a:stretch>
            <a:fillRect/>
          </a:stretch>
        </p:blipFill>
        <p:spPr bwMode="auto">
          <a:xfrm>
            <a:off x="668741" y="4612943"/>
            <a:ext cx="2306471" cy="224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333767" y="709683"/>
            <a:ext cx="410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 b="1" dirty="0" smtClean="0">
                <a:solidFill>
                  <a:srgbClr val="002060"/>
                </a:solidFill>
              </a:rPr>
              <a:t>.</a:t>
            </a:r>
            <a:endParaRPr lang="en-US" alt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6148" name="Picture 4" descr="C:\Users\user\Desktop\untitled3.png"/>
          <p:cNvPicPr>
            <a:picLocks noChangeAspect="1" noChangeArrowheads="1"/>
          </p:cNvPicPr>
          <p:nvPr/>
        </p:nvPicPr>
        <p:blipFill>
          <a:blip r:embed="rId3"/>
          <a:srcRect l="5524" t="7429" r="7293" b="10465"/>
          <a:stretch>
            <a:fillRect/>
          </a:stretch>
        </p:blipFill>
        <p:spPr bwMode="auto">
          <a:xfrm>
            <a:off x="8993876" y="4503760"/>
            <a:ext cx="2470244" cy="235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277970" y="0"/>
            <a:ext cx="403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hr-HR" alt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50" name="Picture 6" descr="C:\Users\user\Desktop\imagesCAGIT9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16" y="3723848"/>
            <a:ext cx="2347415" cy="2649656"/>
          </a:xfrm>
          <a:prstGeom prst="rect">
            <a:avLst/>
          </a:prstGeom>
          <a:noFill/>
        </p:spPr>
      </p:pic>
      <p:sp>
        <p:nvSpPr>
          <p:cNvPr id="22" name="Cloud Callout 21"/>
          <p:cNvSpPr/>
          <p:nvPr/>
        </p:nvSpPr>
        <p:spPr>
          <a:xfrm>
            <a:off x="450376" y="1255596"/>
            <a:ext cx="5063320" cy="2483891"/>
          </a:xfrm>
          <a:prstGeom prst="cloudCallout">
            <a:avLst>
              <a:gd name="adj1" fmla="val -9243"/>
              <a:gd name="adj2" fmla="val 849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2889" y="1555846"/>
            <a:ext cx="338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 b="1" dirty="0" smtClean="0">
                <a:solidFill>
                  <a:srgbClr val="002060"/>
                </a:solidFill>
              </a:rPr>
              <a:t>NASILJE IZAZIVA KOD LJUDI, OSJEĆAJ STRAHA, TUGE I NERASPOLOŽENJA.</a:t>
            </a:r>
            <a:endParaRPr lang="en-US" sz="2400" dirty="0"/>
          </a:p>
        </p:txBody>
      </p:sp>
      <p:sp>
        <p:nvSpPr>
          <p:cNvPr id="24" name="Cloud Callout 23"/>
          <p:cNvSpPr/>
          <p:nvPr/>
        </p:nvSpPr>
        <p:spPr>
          <a:xfrm flipH="1">
            <a:off x="5977715" y="1310185"/>
            <a:ext cx="5199797" cy="2579427"/>
          </a:xfrm>
          <a:prstGeom prst="cloudCallout">
            <a:avLst>
              <a:gd name="adj1" fmla="val -26870"/>
              <a:gd name="adj2" fmla="val 83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09731" y="1651380"/>
            <a:ext cx="4804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2400" b="1" dirty="0" smtClean="0">
                <a:solidFill>
                  <a:srgbClr val="002060"/>
                </a:solidFill>
              </a:rPr>
              <a:t>NASILJE UNIŠTAVA SAMOPOUZDANJE,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I</a:t>
            </a:r>
            <a:r>
              <a:rPr lang="sr-Latn-ME" altLang="en-US" sz="2400" b="1" dirty="0" smtClean="0">
                <a:solidFill>
                  <a:srgbClr val="002060"/>
                </a:solidFill>
              </a:rPr>
              <a:t>ZAZIVA</a:t>
            </a:r>
            <a:r>
              <a:rPr lang="hr-HR" altLang="en-US" sz="2400" b="1" dirty="0" smtClean="0">
                <a:solidFill>
                  <a:srgbClr val="002060"/>
                </a:solidFill>
              </a:rPr>
              <a:t> POVLAČENJE U SEBE, </a:t>
            </a:r>
          </a:p>
          <a:p>
            <a:r>
              <a:rPr lang="hr-HR" altLang="en-US" sz="2400" b="1" smtClean="0">
                <a:solidFill>
                  <a:srgbClr val="002060"/>
                </a:solidFill>
              </a:rPr>
              <a:t>       OSTAVLJA </a:t>
            </a:r>
            <a:r>
              <a:rPr lang="hr-HR" altLang="en-US" sz="2400" b="1" dirty="0" smtClean="0">
                <a:solidFill>
                  <a:srgbClr val="002060"/>
                </a:solidFill>
              </a:rPr>
              <a:t>STRAŠNE                    </a:t>
            </a:r>
          </a:p>
          <a:p>
            <a:r>
              <a:rPr lang="hr-HR" altLang="en-US" sz="2400" b="1" dirty="0" smtClean="0">
                <a:solidFill>
                  <a:srgbClr val="002060"/>
                </a:solidFill>
              </a:rPr>
              <a:t>                POSLJEDICE</a:t>
            </a:r>
            <a:r>
              <a:rPr lang="hr-HR" sz="2400" b="1" dirty="0" smtClean="0">
                <a:solidFill>
                  <a:srgbClr val="002060"/>
                </a:solidFill>
              </a:rPr>
              <a:t>!</a:t>
            </a:r>
            <a:endParaRPr lang="en-US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104" y="163773"/>
            <a:ext cx="8393861" cy="1037230"/>
          </a:xfrm>
        </p:spPr>
        <p:txBody>
          <a:bodyPr>
            <a:normAutofit/>
          </a:bodyPr>
          <a:lstStyle/>
          <a:p>
            <a:r>
              <a:rPr lang="sr-Latn-ME" sz="6600" dirty="0" smtClean="0">
                <a:solidFill>
                  <a:srgbClr val="002060"/>
                </a:solidFill>
              </a:rPr>
              <a:t>Vrste nasilja!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003"/>
            <a:ext cx="12425082" cy="532262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r-Latn-ME" sz="3600" b="1" dirty="0" smtClean="0">
                <a:solidFill>
                  <a:srgbClr val="002060"/>
                </a:solidFill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</a:rPr>
              <a:t>Postoji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više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vrsta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nasilja</a:t>
            </a:r>
            <a:r>
              <a:rPr lang="en-US" sz="3600" b="1" dirty="0" smtClean="0">
                <a:solidFill>
                  <a:srgbClr val="002060"/>
                </a:solidFill>
              </a:rPr>
              <a:t> :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Fizičko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Psihičko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Verbalno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Socijalno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Seksualno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endParaRPr lang="sr-Latn-ME" sz="3600" b="1" dirty="0" smtClean="0">
              <a:solidFill>
                <a:srgbClr val="002060"/>
              </a:solidFill>
            </a:endParaRPr>
          </a:p>
          <a:p>
            <a:pPr lvl="0"/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Nasilje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uzrokovano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predrasudama</a:t>
            </a:r>
            <a:r>
              <a:rPr lang="sr-Latn-ME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STOP-BULLYING-POSTER-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612" y="1364776"/>
            <a:ext cx="4840941" cy="40142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57398" y="6266261"/>
            <a:ext cx="3402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b="1" dirty="0" smtClean="0">
                <a:solidFill>
                  <a:srgbClr val="FFFF00"/>
                </a:solidFill>
              </a:rPr>
              <a:t>       </a:t>
            </a:r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b="1" dirty="0" smtClean="0">
                <a:solidFill>
                  <a:srgbClr val="FFFF00"/>
                </a:solidFill>
              </a:rPr>
              <a:t>       </a:t>
            </a:r>
            <a:r>
              <a:rPr lang="sr-Latn-ME" sz="1100" b="1" dirty="0" smtClean="0">
                <a:solidFill>
                  <a:srgbClr val="FFFF00"/>
                </a:solidFill>
              </a:rPr>
              <a:t> 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9612" y="0"/>
            <a:ext cx="7902388" cy="7035421"/>
          </a:xfrm>
        </p:spPr>
        <p:txBody>
          <a:bodyPr>
            <a:noAutofit/>
          </a:bodyPr>
          <a:lstStyle/>
          <a:p>
            <a:pPr lvl="0"/>
            <a:r>
              <a:rPr lang="en-US" sz="5400" b="1" dirty="0" err="1" smtClean="0">
                <a:solidFill>
                  <a:srgbClr val="002060"/>
                </a:solidFill>
              </a:rPr>
              <a:t>Fizičko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je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neko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povređuje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tijelo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druge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osobe</a:t>
            </a:r>
            <a:r>
              <a:rPr lang="en-US" sz="4000" b="1" dirty="0" smtClean="0">
                <a:solidFill>
                  <a:srgbClr val="002060"/>
                </a:solidFill>
              </a:rPr>
              <a:t>. To </a:t>
            </a:r>
            <a:r>
              <a:rPr lang="en-US" sz="4000" b="1" dirty="0" err="1" smtClean="0">
                <a:solidFill>
                  <a:srgbClr val="002060"/>
                </a:solidFill>
              </a:rPr>
              <a:t>može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biti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udaranje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šutiranje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guranje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davljenje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čupanje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zatvaranje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zaključavanje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otimanje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sr-Latn-ME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uništavanje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stvari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napad</a:t>
            </a:r>
            <a:r>
              <a:rPr lang="sr-Latn-ME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oružjem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trovanje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paljenje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posipanje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vrućom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vodom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bockanje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</a:rPr>
              <a:t>bolno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zavrtanje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ruke</a:t>
            </a:r>
            <a:r>
              <a:rPr lang="en-US" sz="4000" b="1" dirty="0" smtClean="0">
                <a:solidFill>
                  <a:srgbClr val="FF0000"/>
                </a:solidFill>
              </a:rPr>
              <a:t>, </a:t>
            </a:r>
            <a:r>
              <a:rPr lang="sr-Latn-ME" sz="4000" b="1" dirty="0" smtClean="0">
                <a:solidFill>
                  <a:srgbClr val="FF0000"/>
                </a:solidFill>
              </a:rPr>
              <a:t>otimanje</a:t>
            </a:r>
            <a:br>
              <a:rPr lang="sr-Latn-ME" sz="4000" b="1" dirty="0" smtClean="0">
                <a:solidFill>
                  <a:srgbClr val="FF0000"/>
                </a:solidFill>
              </a:rPr>
            </a:br>
            <a:r>
              <a:rPr lang="en-US" sz="4000" b="1" dirty="0" err="1" smtClean="0">
                <a:solidFill>
                  <a:srgbClr val="FF0000"/>
                </a:solidFill>
              </a:rPr>
              <a:t>hrane</a:t>
            </a:r>
            <a:r>
              <a:rPr lang="sr-Latn-ME" sz="4000" b="1" dirty="0" smtClean="0">
                <a:solidFill>
                  <a:srgbClr val="FF0000"/>
                </a:solidFill>
              </a:rPr>
              <a:t>...</a:t>
            </a:r>
            <a:endParaRPr lang="en-US" sz="4000" dirty="0"/>
          </a:p>
        </p:txBody>
      </p:sp>
      <p:pic>
        <p:nvPicPr>
          <p:cNvPr id="4" name="Picture 2" descr="big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954"/>
            <a:ext cx="4376057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99009" y="6252613"/>
            <a:ext cx="3411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b="1" dirty="0" smtClean="0">
                <a:solidFill>
                  <a:srgbClr val="FFFF00"/>
                </a:solidFill>
              </a:rPr>
              <a:t> </a:t>
            </a:r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</a:rPr>
              <a:t>Psihičko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nasilje</a:t>
            </a:r>
            <a:r>
              <a:rPr lang="en-US" sz="5400" b="1" dirty="0" smtClean="0">
                <a:solidFill>
                  <a:srgbClr val="002060"/>
                </a:solidFill>
              </a:rPr>
              <a:t>!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29" y="1752600"/>
            <a:ext cx="11255189" cy="449807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3600" dirty="0" smtClean="0"/>
              <a:t>  </a:t>
            </a:r>
            <a:r>
              <a:rPr lang="en-US" sz="4000" b="1" dirty="0" smtClean="0">
                <a:solidFill>
                  <a:srgbClr val="002060"/>
                </a:solidFill>
              </a:rPr>
              <a:t>Pod </a:t>
            </a:r>
            <a:r>
              <a:rPr lang="en-US" sz="4000" b="1" dirty="0" err="1" smtClean="0">
                <a:solidFill>
                  <a:srgbClr val="002060"/>
                </a:solidFill>
              </a:rPr>
              <a:t>psihičkim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podrazumijevamo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trajno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neprijateljsko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raspoloženje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prema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djetetu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neprihvatanje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odbijanje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djeteta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osobe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iskaze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radnje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postupke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pomoću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kojih</a:t>
            </a:r>
            <a:r>
              <a:rPr lang="en-US" sz="4000" b="1" dirty="0" smtClean="0">
                <a:solidFill>
                  <a:srgbClr val="002060"/>
                </a:solidFill>
              </a:rPr>
              <a:t> se </a:t>
            </a:r>
            <a:r>
              <a:rPr lang="en-US" sz="4000" b="1" dirty="0" err="1" smtClean="0">
                <a:solidFill>
                  <a:srgbClr val="002060"/>
                </a:solidFill>
              </a:rPr>
              <a:t>dijete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vrijeđa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omalovažava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ucjenjuje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ponižava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kažnjava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zastrašuje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terori</a:t>
            </a:r>
            <a:r>
              <a:rPr lang="sr-Latn-ME" sz="4000" b="1" dirty="0" smtClean="0">
                <a:solidFill>
                  <a:srgbClr val="002060"/>
                </a:solidFill>
              </a:rPr>
              <a:t>še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izol</a:t>
            </a:r>
            <a:r>
              <a:rPr lang="sr-Latn-ME" sz="4000" b="1" dirty="0" smtClean="0">
                <a:solidFill>
                  <a:srgbClr val="002060"/>
                </a:solidFill>
              </a:rPr>
              <a:t>uje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etiketira</a:t>
            </a:r>
            <a:r>
              <a:rPr lang="en-US" sz="4000" b="1" dirty="0" smtClean="0">
                <a:solidFill>
                  <a:srgbClr val="002060"/>
                </a:solidFill>
              </a:rPr>
              <a:t>..</a:t>
            </a:r>
            <a:r>
              <a:rPr lang="sr-Latn-ME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12491" y="6266261"/>
            <a:ext cx="277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   </a:t>
            </a:r>
          </a:p>
          <a:p>
            <a:r>
              <a:rPr lang="sr-Latn-ME" b="1" dirty="0" smtClean="0">
                <a:solidFill>
                  <a:srgbClr val="FFFF00"/>
                </a:solidFill>
              </a:rPr>
              <a:t> </a:t>
            </a:r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7433329" cy="122368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Verbalno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nasilje</a:t>
            </a:r>
            <a:r>
              <a:rPr lang="sr-Latn-ME" sz="6000" b="1" dirty="0" smtClean="0">
                <a:solidFill>
                  <a:srgbClr val="002060"/>
                </a:solidFill>
              </a:rPr>
              <a:t>!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1269241"/>
            <a:ext cx="12014579" cy="7219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 smtClean="0">
                <a:solidFill>
                  <a:srgbClr val="002060"/>
                </a:solidFill>
              </a:rPr>
              <a:t>Verbalno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nasilje</a:t>
            </a:r>
            <a:r>
              <a:rPr lang="en-US" sz="4000" b="1" dirty="0" smtClean="0">
                <a:solidFill>
                  <a:srgbClr val="002060"/>
                </a:solidFill>
              </a:rPr>
              <a:t> je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neko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koristi</a:t>
            </a:r>
            <a:r>
              <a:rPr lang="en-US" sz="4000" b="1" u="sng" dirty="0" smtClean="0">
                <a:solidFill>
                  <a:srgbClr val="FF0000"/>
                </a:solidFill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riječi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da</a:t>
            </a:r>
            <a:r>
              <a:rPr lang="en-US" sz="4000" b="1" dirty="0" smtClean="0">
                <a:solidFill>
                  <a:srgbClr val="002060"/>
                </a:solidFill>
              </a:rPr>
              <a:t> bi </a:t>
            </a:r>
            <a:r>
              <a:rPr lang="en-US" sz="4000" b="1" dirty="0" err="1" smtClean="0">
                <a:solidFill>
                  <a:srgbClr val="002060"/>
                </a:solidFill>
              </a:rPr>
              <a:t>povrijedio</a:t>
            </a:r>
            <a:r>
              <a:rPr lang="en-US" sz="4000" b="1" dirty="0" smtClean="0">
                <a:solidFill>
                  <a:srgbClr val="002060"/>
                </a:solidFill>
              </a:rPr>
              <a:t>               </a:t>
            </a:r>
            <a:r>
              <a:rPr lang="en-US" sz="4000" b="1" dirty="0" err="1" smtClean="0">
                <a:solidFill>
                  <a:srgbClr val="002060"/>
                </a:solidFill>
              </a:rPr>
              <a:t>nečija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osjećanja</a:t>
            </a:r>
            <a:r>
              <a:rPr lang="sr-Latn-ME" sz="4000" b="1" dirty="0" smtClean="0">
                <a:solidFill>
                  <a:srgbClr val="002060"/>
                </a:solidFill>
              </a:rPr>
              <a:t>/ličnost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hr-HR" altLang="en-US" sz="4000" b="1" dirty="0" smtClean="0">
                <a:solidFill>
                  <a:srgbClr val="002060"/>
                </a:solidFill>
              </a:rPr>
              <a:t> Verbalno nasilništvo je najčešći oblik nasilja koji koriste dječaci i djevojčice.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To </a:t>
            </a:r>
            <a:r>
              <a:rPr lang="en-US" sz="4000" b="1" dirty="0" err="1" smtClean="0">
                <a:solidFill>
                  <a:srgbClr val="002060"/>
                </a:solidFill>
              </a:rPr>
              <a:t>može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biti</a:t>
            </a:r>
            <a:r>
              <a:rPr lang="en-US" sz="4000" b="1" dirty="0" smtClean="0">
                <a:solidFill>
                  <a:srgbClr val="002060"/>
                </a:solidFill>
              </a:rPr>
              <a:t>: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vrijeđanje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ismijavanje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omalovažavanje</a:t>
            </a:r>
            <a:r>
              <a:rPr lang="en-US" sz="4000" b="1" dirty="0" smtClean="0">
                <a:solidFill>
                  <a:srgbClr val="002060"/>
                </a:solidFill>
              </a:rPr>
              <a:t> , </a:t>
            </a:r>
            <a:r>
              <a:rPr lang="en-US" sz="4000" b="1" dirty="0" err="1" smtClean="0">
                <a:solidFill>
                  <a:srgbClr val="002060"/>
                </a:solidFill>
              </a:rPr>
              <a:t>kada</a:t>
            </a:r>
            <a:r>
              <a:rPr lang="sr-Latn-ME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se </a:t>
            </a:r>
            <a:r>
              <a:rPr lang="en-US" sz="4000" b="1" dirty="0" err="1" smtClean="0">
                <a:solidFill>
                  <a:srgbClr val="002060"/>
                </a:solidFill>
              </a:rPr>
              <a:t>neko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okrivljuje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za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nešto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što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nije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uradio</a:t>
            </a:r>
            <a:r>
              <a:rPr lang="en-US" sz="4000" b="1" dirty="0" smtClean="0">
                <a:solidFill>
                  <a:srgbClr val="002060"/>
                </a:solidFill>
              </a:rPr>
              <a:t>/la, </a:t>
            </a:r>
            <a:r>
              <a:rPr lang="en-US" sz="4000" b="1" dirty="0" err="1" smtClean="0">
                <a:solidFill>
                  <a:srgbClr val="002060"/>
                </a:solidFill>
              </a:rPr>
              <a:t>ili</a:t>
            </a:r>
            <a:r>
              <a:rPr lang="en-US" sz="4000" b="1" dirty="0" smtClean="0">
                <a:solidFill>
                  <a:srgbClr val="002060"/>
                </a:solidFill>
              </a:rPr>
              <a:t> mu se </a:t>
            </a:r>
            <a:r>
              <a:rPr lang="en-US" sz="4000" b="1" dirty="0" err="1" smtClean="0">
                <a:solidFill>
                  <a:srgbClr val="002060"/>
                </a:solidFill>
              </a:rPr>
              <a:t>prijeti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</a:rPr>
              <a:t> sl.</a:t>
            </a:r>
            <a:endParaRPr lang="sr-Latn-ME" sz="4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hr-HR" altLang="en-US" dirty="0" smtClean="0"/>
              <a:t/>
            </a:r>
            <a:br>
              <a:rPr lang="hr-HR" altLang="en-US" dirty="0" smtClean="0"/>
            </a:br>
            <a:endParaRPr lang="hr-HR" alt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bull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5" y="384427"/>
            <a:ext cx="3920562" cy="2317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85196" y="6238965"/>
            <a:ext cx="2829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Nasilje</a:t>
            </a:r>
            <a:r>
              <a:rPr lang="en-US" b="1" dirty="0" smtClean="0">
                <a:solidFill>
                  <a:srgbClr val="FFFF00"/>
                </a:solidFill>
              </a:rPr>
              <a:t> u </a:t>
            </a:r>
            <a:r>
              <a:rPr lang="sr-Latn-ME" b="1" dirty="0" smtClean="0">
                <a:solidFill>
                  <a:srgbClr val="FFFF00"/>
                </a:solidFill>
              </a:rPr>
              <a:t>školi</a:t>
            </a:r>
          </a:p>
          <a:p>
            <a:r>
              <a:rPr lang="sr-Latn-ME" b="1" dirty="0" smtClean="0">
                <a:solidFill>
                  <a:srgbClr val="FFFF00"/>
                </a:solidFill>
              </a:rPr>
              <a:t> </a:t>
            </a:r>
            <a:r>
              <a:rPr lang="sr-Latn-ME" sz="1100" b="1" dirty="0" smtClean="0">
                <a:solidFill>
                  <a:srgbClr val="FFFF00"/>
                </a:solidFill>
              </a:rPr>
              <a:t>by Irena Mugoša &amp; Tatjana Papan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S10343137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1230</Words>
  <Application>Microsoft Office PowerPoint</Application>
  <PresentationFormat>Custom</PresentationFormat>
  <Paragraphs>151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TS103431377</vt:lpstr>
      <vt:lpstr>Zaustavimo nasilje u školi</vt:lpstr>
      <vt:lpstr>PowerPoint Presentation</vt:lpstr>
      <vt:lpstr>   Od grube riječI teško se liječi!!!  </vt:lpstr>
      <vt:lpstr>* Nasilje je stanje u kojem je učenik trajno i učestalo izložen negativnim postupcima od strane jednog ili više učenika koji ga namjerno žele povrijediti, poniziti ili izložiti neugodnostima.  </vt:lpstr>
      <vt:lpstr>     KOJE SU POSLJEDICE NASILJA?</vt:lpstr>
      <vt:lpstr>Vrste nasilja!</vt:lpstr>
      <vt:lpstr>Fizičko nasilje je kada neko povređuje tijelo druge osobe. To može biti:  udaranje, šutiranje, guranje, davljenje, čupanje, zatvaranje i zaključavanje, otimanje i uništavanje stvari, napad oružjem, trovanje, paljenje, posipanje vrućom vodom, bockanje, bolno zavrtanje ruke, otimanje hrane...</vt:lpstr>
      <vt:lpstr>Psihičko nasilje!</vt:lpstr>
      <vt:lpstr>Verbalno nasilje!</vt:lpstr>
      <vt:lpstr>PowerPoint Presentation</vt:lpstr>
      <vt:lpstr>Zlostavljajuće telefonske pozive, zastrašujuće SMS poruke takođe smatramo verbalnim nasiljem!!!</vt:lpstr>
      <vt:lpstr>Socijalno nasilje!</vt:lpstr>
      <vt:lpstr>Seksualno nasilje!</vt:lpstr>
      <vt:lpstr>Nasilje uzrokovano predrasudama!</vt:lpstr>
      <vt:lpstr>    Vršnjačko nasilje!</vt:lpstr>
      <vt:lpstr> Profil nasilnika:</vt:lpstr>
      <vt:lpstr>• Profil osobe koje trpi nasilje:</vt:lpstr>
      <vt:lpstr>Nasilništvo od strane učenika</vt:lpstr>
      <vt:lpstr>Nasilništvo od strane nastavnika!</vt:lpstr>
      <vt:lpstr>Prevencija nasilništva!</vt:lpstr>
      <vt:lpstr>  Zaključak!</vt:lpstr>
      <vt:lpstr>PowerPoint Presentation</vt:lpstr>
      <vt:lpstr>Kome se možemo obratiti kada primijetimo nasilje u školi?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2014-02-23T09:36:18Z</dcterms:created>
  <dcterms:modified xsi:type="dcterms:W3CDTF">2015-08-31T08:48:19Z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