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3" r:id="rId3"/>
    <p:sldId id="264" r:id="rId4"/>
    <p:sldId id="265" r:id="rId5"/>
    <p:sldId id="266" r:id="rId6"/>
    <p:sldId id="267" r:id="rId7"/>
    <p:sldId id="256" r:id="rId8"/>
    <p:sldId id="257" r:id="rId9"/>
    <p:sldId id="258" r:id="rId10"/>
    <p:sldId id="259" r:id="rId11"/>
    <p:sldId id="260" r:id="rId12"/>
    <p:sldId id="261" r:id="rId13"/>
    <p:sldId id="262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09-Feb-15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09-Feb-15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09-Feb-15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09-Feb-15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4527" y="2438400"/>
            <a:ext cx="58673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ME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Na livadi</a:t>
            </a:r>
            <a:endParaRPr lang="en-US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057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hlinkClick r:id="" action="ppaction://noaction" highlightClick="1">
              <a:snd r:embed="rId2" name="voltage.wav"/>
            </a:hlinkClick>
          </p:cNvPr>
          <p:cNvSpPr/>
          <p:nvPr/>
        </p:nvSpPr>
        <p:spPr>
          <a:xfrm>
            <a:off x="228600" y="2438400"/>
            <a:ext cx="2514600" cy="2057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bolje ispaše</a:t>
            </a:r>
            <a:endParaRPr lang="en-US" sz="2800" dirty="0"/>
          </a:p>
        </p:txBody>
      </p:sp>
      <p:sp>
        <p:nvSpPr>
          <p:cNvPr id="8" name="Oval 7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3390900" y="4114800"/>
            <a:ext cx="2514600" cy="2057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da bi se očuvao kvalitet pašnjaka</a:t>
            </a:r>
            <a:endParaRPr lang="en-US" sz="2800" dirty="0"/>
          </a:p>
        </p:txBody>
      </p:sp>
      <p:sp>
        <p:nvSpPr>
          <p:cNvPr id="9" name="Oval 8">
            <a:hlinkClick r:id="" action="ppaction://noaction" highlightClick="1">
              <a:snd r:embed="rId2" name="voltage.wav"/>
            </a:hlinkClick>
          </p:cNvPr>
          <p:cNvSpPr/>
          <p:nvPr/>
        </p:nvSpPr>
        <p:spPr>
          <a:xfrm>
            <a:off x="6019800" y="2131849"/>
            <a:ext cx="2895600" cy="236395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da bi mlijeko i meso stoke bilo kvalitetnije</a:t>
            </a:r>
            <a:endParaRPr lang="en-US" sz="2800" dirty="0"/>
          </a:p>
        </p:txBody>
      </p:sp>
      <p:cxnSp>
        <p:nvCxnSpPr>
          <p:cNvPr id="11" name="Straight Arrow Connector 10"/>
          <p:cNvCxnSpPr>
            <a:endCxn id="5" idx="7"/>
          </p:cNvCxnSpPr>
          <p:nvPr/>
        </p:nvCxnSpPr>
        <p:spPr>
          <a:xfrm flipH="1">
            <a:off x="2374945" y="1524000"/>
            <a:ext cx="825455" cy="1215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2"/>
            <a:endCxn id="8" idx="0"/>
          </p:cNvCxnSpPr>
          <p:nvPr/>
        </p:nvCxnSpPr>
        <p:spPr>
          <a:xfrm>
            <a:off x="4610100" y="1524000"/>
            <a:ext cx="3810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096000" y="1524000"/>
            <a:ext cx="533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miley Face 16"/>
          <p:cNvSpPr/>
          <p:nvPr/>
        </p:nvSpPr>
        <p:spPr>
          <a:xfrm>
            <a:off x="4267200" y="684924"/>
            <a:ext cx="762000" cy="763751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ghtning Bolt 18"/>
          <p:cNvSpPr/>
          <p:nvPr/>
        </p:nvSpPr>
        <p:spPr>
          <a:xfrm>
            <a:off x="3009900" y="638908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ghtning Bolt 19"/>
          <p:cNvSpPr/>
          <p:nvPr/>
        </p:nvSpPr>
        <p:spPr>
          <a:xfrm>
            <a:off x="5524500" y="647700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219200" y="609600"/>
            <a:ext cx="67818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Pregonsko stočarenje je neophodno radi...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317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9417E-6 L -3.33333E-6 0.455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7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19223E-7 L -0.2125 0.2345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25" y="117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9417E-6 L 0.17084 0.1887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42" y="94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228600" y="2438400"/>
            <a:ext cx="2514600" cy="2057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cvijet</a:t>
            </a:r>
          </a:p>
          <a:p>
            <a:pPr algn="ctr"/>
            <a:r>
              <a:rPr lang="sr-Latn-ME" sz="2800" dirty="0" smtClean="0"/>
              <a:t>list</a:t>
            </a:r>
          </a:p>
          <a:p>
            <a:pPr algn="ctr"/>
            <a:r>
              <a:rPr lang="sr-Latn-ME" sz="2800" dirty="0" smtClean="0"/>
              <a:t>stabljika</a:t>
            </a:r>
          </a:p>
          <a:p>
            <a:pPr algn="ctr"/>
            <a:r>
              <a:rPr lang="sr-Latn-ME" sz="2800" dirty="0" smtClean="0"/>
              <a:t>korijen</a:t>
            </a:r>
            <a:endParaRPr lang="en-US" sz="2800" dirty="0"/>
          </a:p>
        </p:txBody>
      </p:sp>
      <p:sp>
        <p:nvSpPr>
          <p:cNvPr id="8" name="Oval 7">
            <a:hlinkClick r:id="" action="ppaction://noaction" highlightClick="1">
              <a:snd r:embed="rId3" name="voltage.wav"/>
            </a:hlinkClick>
          </p:cNvPr>
          <p:cNvSpPr/>
          <p:nvPr/>
        </p:nvSpPr>
        <p:spPr>
          <a:xfrm>
            <a:off x="2133600" y="4465890"/>
            <a:ext cx="2514600" cy="2057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cvijet</a:t>
            </a:r>
          </a:p>
          <a:p>
            <a:pPr algn="ctr"/>
            <a:r>
              <a:rPr lang="sr-Latn-ME" sz="2800" dirty="0" smtClean="0"/>
              <a:t>grane</a:t>
            </a:r>
          </a:p>
          <a:p>
            <a:pPr algn="ctr"/>
            <a:r>
              <a:rPr lang="sr-Latn-ME" sz="2800" dirty="0" smtClean="0"/>
              <a:t>list</a:t>
            </a:r>
          </a:p>
          <a:p>
            <a:pPr algn="ctr"/>
            <a:r>
              <a:rPr lang="sr-Latn-ME" sz="2800" dirty="0" smtClean="0"/>
              <a:t>korijen</a:t>
            </a:r>
            <a:endParaRPr lang="en-US" sz="2800" dirty="0"/>
          </a:p>
        </p:txBody>
      </p:sp>
      <p:sp>
        <p:nvSpPr>
          <p:cNvPr id="9" name="Oval 8">
            <a:hlinkClick r:id="" action="ppaction://noaction" highlightClick="1">
              <a:snd r:embed="rId3" name="voltage.wav"/>
            </a:hlinkClick>
          </p:cNvPr>
          <p:cNvSpPr/>
          <p:nvPr/>
        </p:nvSpPr>
        <p:spPr>
          <a:xfrm>
            <a:off x="6407565" y="2120128"/>
            <a:ext cx="2514600" cy="2057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grane</a:t>
            </a:r>
          </a:p>
          <a:p>
            <a:pPr algn="ctr"/>
            <a:r>
              <a:rPr lang="sr-Latn-ME" sz="2800" dirty="0" smtClean="0"/>
              <a:t>korijen</a:t>
            </a:r>
          </a:p>
          <a:p>
            <a:pPr algn="ctr"/>
            <a:r>
              <a:rPr lang="sr-Latn-ME" sz="2800" dirty="0" smtClean="0"/>
              <a:t>stablo</a:t>
            </a:r>
          </a:p>
          <a:p>
            <a:pPr algn="ctr"/>
            <a:r>
              <a:rPr lang="sr-Latn-ME" sz="2800" dirty="0" smtClean="0"/>
              <a:t>cvijet</a:t>
            </a:r>
            <a:endParaRPr lang="en-US" sz="2800" dirty="0"/>
          </a:p>
        </p:txBody>
      </p:sp>
      <p:cxnSp>
        <p:nvCxnSpPr>
          <p:cNvPr id="11" name="Straight Arrow Connector 10"/>
          <p:cNvCxnSpPr>
            <a:endCxn id="5" idx="7"/>
          </p:cNvCxnSpPr>
          <p:nvPr/>
        </p:nvCxnSpPr>
        <p:spPr>
          <a:xfrm flipH="1">
            <a:off x="2374945" y="1524000"/>
            <a:ext cx="825455" cy="1215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2"/>
            <a:endCxn id="8" idx="0"/>
          </p:cNvCxnSpPr>
          <p:nvPr/>
        </p:nvCxnSpPr>
        <p:spPr>
          <a:xfrm flipH="1">
            <a:off x="3390900" y="1524000"/>
            <a:ext cx="1257300" cy="2941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9" idx="1"/>
          </p:cNvCxnSpPr>
          <p:nvPr/>
        </p:nvCxnSpPr>
        <p:spPr>
          <a:xfrm>
            <a:off x="6200686" y="1512279"/>
            <a:ext cx="575134" cy="9091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miley Face 16"/>
          <p:cNvSpPr/>
          <p:nvPr/>
        </p:nvSpPr>
        <p:spPr>
          <a:xfrm>
            <a:off x="4267200" y="684924"/>
            <a:ext cx="762000" cy="763751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ghtning Bolt 18"/>
          <p:cNvSpPr/>
          <p:nvPr/>
        </p:nvSpPr>
        <p:spPr>
          <a:xfrm>
            <a:off x="3009900" y="638908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ghtning Bolt 19"/>
          <p:cNvSpPr/>
          <p:nvPr/>
        </p:nvSpPr>
        <p:spPr>
          <a:xfrm>
            <a:off x="5524500" y="647700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hlinkClick r:id="" action="ppaction://noaction" highlightClick="1">
              <a:snd r:embed="rId3" name="voltage.wav"/>
            </a:hlinkClick>
          </p:cNvPr>
          <p:cNvSpPr/>
          <p:nvPr/>
        </p:nvSpPr>
        <p:spPr>
          <a:xfrm>
            <a:off x="5150265" y="4343400"/>
            <a:ext cx="2514600" cy="2057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korijen</a:t>
            </a:r>
          </a:p>
          <a:p>
            <a:pPr algn="ctr"/>
            <a:r>
              <a:rPr lang="sr-Latn-ME" sz="2800" dirty="0" smtClean="0"/>
              <a:t>stablo</a:t>
            </a:r>
          </a:p>
          <a:p>
            <a:pPr algn="ctr"/>
            <a:r>
              <a:rPr lang="sr-Latn-ME" sz="2800" dirty="0" smtClean="0"/>
              <a:t>cvijet</a:t>
            </a:r>
          </a:p>
          <a:p>
            <a:pPr algn="ctr"/>
            <a:r>
              <a:rPr lang="sr-Latn-ME" sz="2800" dirty="0" smtClean="0"/>
              <a:t>plod</a:t>
            </a:r>
            <a:endParaRPr lang="en-US" sz="28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953000" y="1524000"/>
            <a:ext cx="952500" cy="2941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ightning Bolt 17"/>
          <p:cNvSpPr/>
          <p:nvPr/>
        </p:nvSpPr>
        <p:spPr>
          <a:xfrm>
            <a:off x="6290134" y="661587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752600" y="609600"/>
            <a:ext cx="57912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Djelovi biljke...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317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9417E-6 L -0.20416 0.532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26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9417E-6 L -0.275 0.2442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50" y="122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19223E-7 L 0.4625 0.1790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25" y="89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5.06593E-7 L -0.03784 0.4864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2" y="243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hlinkClick r:id="" action="ppaction://noaction" highlightClick="1">
              <a:snd r:embed="rId2" name="voltage.wav"/>
            </a:hlinkClick>
          </p:cNvPr>
          <p:cNvSpPr/>
          <p:nvPr/>
        </p:nvSpPr>
        <p:spPr>
          <a:xfrm>
            <a:off x="228600" y="2438400"/>
            <a:ext cx="2667000" cy="2057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maslačak</a:t>
            </a:r>
          </a:p>
          <a:p>
            <a:pPr algn="ctr"/>
            <a:r>
              <a:rPr lang="sr-Latn-ME" sz="2800" dirty="0" smtClean="0"/>
              <a:t>kamilica</a:t>
            </a:r>
          </a:p>
          <a:p>
            <a:pPr algn="ctr"/>
            <a:r>
              <a:rPr lang="sr-Latn-ME" sz="2800" dirty="0" smtClean="0"/>
              <a:t>majčina dušica</a:t>
            </a:r>
            <a:endParaRPr lang="en-US" sz="2800" dirty="0"/>
          </a:p>
        </p:txBody>
      </p:sp>
      <p:sp>
        <p:nvSpPr>
          <p:cNvPr id="8" name="Oval 7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2895600" y="4267200"/>
            <a:ext cx="2514600" cy="2057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bijela rada</a:t>
            </a:r>
          </a:p>
          <a:p>
            <a:pPr algn="ctr"/>
            <a:r>
              <a:rPr lang="sr-Latn-ME" sz="2800" dirty="0" smtClean="0"/>
              <a:t>maslačak</a:t>
            </a:r>
          </a:p>
          <a:p>
            <a:pPr algn="ctr"/>
            <a:r>
              <a:rPr lang="sr-Latn-ME" sz="2800" dirty="0" smtClean="0"/>
              <a:t>kamilica</a:t>
            </a:r>
            <a:endParaRPr lang="en-US" sz="2800" dirty="0"/>
          </a:p>
        </p:txBody>
      </p:sp>
      <p:sp>
        <p:nvSpPr>
          <p:cNvPr id="9" name="Oval 8">
            <a:hlinkClick r:id="" action="ppaction://noaction" highlightClick="1">
              <a:snd r:embed="rId2" name="voltage.wav"/>
            </a:hlinkClick>
          </p:cNvPr>
          <p:cNvSpPr/>
          <p:nvPr/>
        </p:nvSpPr>
        <p:spPr>
          <a:xfrm>
            <a:off x="5257800" y="2438400"/>
            <a:ext cx="3733800" cy="2057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crvena djetelina</a:t>
            </a:r>
          </a:p>
          <a:p>
            <a:pPr algn="ctr"/>
            <a:r>
              <a:rPr lang="sr-Latn-ME" sz="2800" dirty="0" smtClean="0"/>
              <a:t>kamilica</a:t>
            </a:r>
          </a:p>
          <a:p>
            <a:pPr algn="ctr"/>
            <a:r>
              <a:rPr lang="sr-Latn-ME" sz="2800" dirty="0" smtClean="0"/>
              <a:t>maslačak</a:t>
            </a:r>
            <a:endParaRPr lang="en-US" sz="2800" dirty="0"/>
          </a:p>
        </p:txBody>
      </p:sp>
      <p:cxnSp>
        <p:nvCxnSpPr>
          <p:cNvPr id="11" name="Straight Arrow Connector 10"/>
          <p:cNvCxnSpPr>
            <a:endCxn id="5" idx="7"/>
          </p:cNvCxnSpPr>
          <p:nvPr/>
        </p:nvCxnSpPr>
        <p:spPr>
          <a:xfrm flipH="1">
            <a:off x="2505027" y="1524000"/>
            <a:ext cx="695374" cy="1215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2"/>
            <a:endCxn id="8" idx="0"/>
          </p:cNvCxnSpPr>
          <p:nvPr/>
        </p:nvCxnSpPr>
        <p:spPr>
          <a:xfrm flipH="1">
            <a:off x="4152900" y="1524000"/>
            <a:ext cx="495300" cy="2743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096000" y="1524000"/>
            <a:ext cx="762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miley Face 16"/>
          <p:cNvSpPr/>
          <p:nvPr/>
        </p:nvSpPr>
        <p:spPr>
          <a:xfrm>
            <a:off x="4267200" y="684924"/>
            <a:ext cx="762000" cy="763751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ghtning Bolt 18"/>
          <p:cNvSpPr/>
          <p:nvPr/>
        </p:nvSpPr>
        <p:spPr>
          <a:xfrm>
            <a:off x="3009900" y="638908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ghtning Bolt 19"/>
          <p:cNvSpPr/>
          <p:nvPr/>
        </p:nvSpPr>
        <p:spPr>
          <a:xfrm>
            <a:off x="5524500" y="647700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752600" y="609600"/>
            <a:ext cx="57912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U glavočike spadaju...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748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9417E-6 L -0.05 0.488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244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19223E-7 L -0.2125 0.2345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25" y="117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9417E-6 L 0.1625 0.2220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25" y="111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hlinkClick r:id="" action="ppaction://noaction" highlightClick="1">
              <a:snd r:embed="rId2" name="voltage.wav"/>
            </a:hlinkClick>
          </p:cNvPr>
          <p:cNvSpPr/>
          <p:nvPr/>
        </p:nvSpPr>
        <p:spPr>
          <a:xfrm>
            <a:off x="228600" y="2438400"/>
            <a:ext cx="2514600" cy="2057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glavočike</a:t>
            </a:r>
          </a:p>
          <a:p>
            <a:pPr algn="ctr"/>
            <a:r>
              <a:rPr lang="sr-Latn-ME" sz="2800" dirty="0" smtClean="0"/>
              <a:t>leptirice</a:t>
            </a:r>
          </a:p>
          <a:p>
            <a:pPr algn="ctr"/>
            <a:r>
              <a:rPr lang="sr-Latn-ME" sz="2800" dirty="0" smtClean="0"/>
              <a:t>usnatice</a:t>
            </a:r>
            <a:endParaRPr lang="en-US" sz="2800" dirty="0"/>
          </a:p>
        </p:txBody>
      </p:sp>
      <p:sp>
        <p:nvSpPr>
          <p:cNvPr id="8" name="Oval 7">
            <a:hlinkClick r:id="" action="ppaction://noaction" highlightClick="1">
              <a:snd r:embed="rId2" name="voltage.wav"/>
            </a:hlinkClick>
          </p:cNvPr>
          <p:cNvSpPr/>
          <p:nvPr/>
        </p:nvSpPr>
        <p:spPr>
          <a:xfrm>
            <a:off x="3390900" y="4114800"/>
            <a:ext cx="2514600" cy="2057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krilatice</a:t>
            </a:r>
          </a:p>
          <a:p>
            <a:pPr algn="ctr"/>
            <a:r>
              <a:rPr lang="sr-Latn-ME" sz="2800" dirty="0" smtClean="0"/>
              <a:t>glavatice</a:t>
            </a:r>
          </a:p>
          <a:p>
            <a:pPr algn="ctr"/>
            <a:r>
              <a:rPr lang="sr-Latn-ME" sz="2800" dirty="0" smtClean="0"/>
              <a:t>usnatice</a:t>
            </a:r>
            <a:endParaRPr lang="en-US" sz="2800" dirty="0"/>
          </a:p>
        </p:txBody>
      </p:sp>
      <p:sp>
        <p:nvSpPr>
          <p:cNvPr id="9" name="Oval 8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6286500" y="2438400"/>
            <a:ext cx="2514600" cy="2057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leptirnjače</a:t>
            </a:r>
          </a:p>
          <a:p>
            <a:pPr algn="ctr"/>
            <a:r>
              <a:rPr lang="sr-Latn-ME" sz="2800" dirty="0" smtClean="0"/>
              <a:t>usnatice</a:t>
            </a:r>
          </a:p>
          <a:p>
            <a:pPr algn="ctr"/>
            <a:r>
              <a:rPr lang="sr-Latn-ME" sz="2800" dirty="0" smtClean="0"/>
              <a:t>glavočike</a:t>
            </a:r>
            <a:endParaRPr lang="en-US" sz="2800" dirty="0"/>
          </a:p>
        </p:txBody>
      </p:sp>
      <p:cxnSp>
        <p:nvCxnSpPr>
          <p:cNvPr id="11" name="Straight Arrow Connector 10"/>
          <p:cNvCxnSpPr>
            <a:endCxn id="5" idx="7"/>
          </p:cNvCxnSpPr>
          <p:nvPr/>
        </p:nvCxnSpPr>
        <p:spPr>
          <a:xfrm flipH="1">
            <a:off x="2374945" y="1524000"/>
            <a:ext cx="825455" cy="1215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2"/>
            <a:endCxn id="8" idx="0"/>
          </p:cNvCxnSpPr>
          <p:nvPr/>
        </p:nvCxnSpPr>
        <p:spPr>
          <a:xfrm>
            <a:off x="4648200" y="1524000"/>
            <a:ext cx="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096000" y="1524000"/>
            <a:ext cx="762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miley Face 16"/>
          <p:cNvSpPr/>
          <p:nvPr/>
        </p:nvSpPr>
        <p:spPr>
          <a:xfrm>
            <a:off x="4267200" y="684924"/>
            <a:ext cx="762000" cy="763751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ghtning Bolt 18"/>
          <p:cNvSpPr/>
          <p:nvPr/>
        </p:nvSpPr>
        <p:spPr>
          <a:xfrm>
            <a:off x="3009900" y="638908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ghtning Bolt 19"/>
          <p:cNvSpPr/>
          <p:nvPr/>
        </p:nvSpPr>
        <p:spPr>
          <a:xfrm>
            <a:off x="5524500" y="647700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752600" y="609600"/>
            <a:ext cx="57912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Biljke livada se dijele na...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748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9417E-6 L -0.1125 0.477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25" y="238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19223E-7 L -0.2125 0.2345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25" y="117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9417E-6 L 0.31667 0.2442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33" y="122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hlinkClick r:id="" action="ppaction://noaction" highlightClick="1">
              <a:snd r:embed="rId2" name="voltage.wav"/>
            </a:hlinkClick>
          </p:cNvPr>
          <p:cNvSpPr/>
          <p:nvPr/>
        </p:nvSpPr>
        <p:spPr>
          <a:xfrm>
            <a:off x="1117645" y="3200400"/>
            <a:ext cx="2514600" cy="2057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da</a:t>
            </a:r>
            <a:endParaRPr lang="en-US" sz="2800" dirty="0"/>
          </a:p>
        </p:txBody>
      </p:sp>
      <p:sp>
        <p:nvSpPr>
          <p:cNvPr id="9" name="Oval 8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5486400" y="3200400"/>
            <a:ext cx="2514600" cy="2057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ne</a:t>
            </a:r>
            <a:endParaRPr lang="en-US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565446" y="1600200"/>
            <a:ext cx="711154" cy="15984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096000" y="1524000"/>
            <a:ext cx="609600" cy="16746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miley Face 16"/>
          <p:cNvSpPr/>
          <p:nvPr/>
        </p:nvSpPr>
        <p:spPr>
          <a:xfrm>
            <a:off x="4267200" y="684924"/>
            <a:ext cx="762000" cy="763751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ghtning Bolt 18"/>
          <p:cNvSpPr/>
          <p:nvPr/>
        </p:nvSpPr>
        <p:spPr>
          <a:xfrm>
            <a:off x="3009900" y="638908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752600" y="609600"/>
            <a:ext cx="57912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Lekovite biljke se koriste samo za spravljanje čaja.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362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19223E-7 L -0.12083 0.334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42" y="167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9417E-6 L 0.18334 0.333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166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5219700" y="4381500"/>
            <a:ext cx="2514600" cy="2057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skakavci</a:t>
            </a:r>
          </a:p>
          <a:p>
            <a:pPr algn="ctr"/>
            <a:r>
              <a:rPr lang="sr-Latn-ME" sz="2800" dirty="0" smtClean="0"/>
              <a:t>insekti</a:t>
            </a:r>
          </a:p>
          <a:p>
            <a:pPr algn="ctr"/>
            <a:r>
              <a:rPr lang="sr-Latn-ME" sz="2800" dirty="0" smtClean="0"/>
              <a:t>zrikavci</a:t>
            </a:r>
            <a:endParaRPr lang="en-US" sz="2800" dirty="0"/>
          </a:p>
        </p:txBody>
      </p:sp>
      <p:sp>
        <p:nvSpPr>
          <p:cNvPr id="5" name="Oval 4">
            <a:hlinkClick r:id="" action="ppaction://noaction" highlightClick="1">
              <a:snd r:embed="rId3" name="voltage.wav"/>
            </a:hlinkClick>
          </p:cNvPr>
          <p:cNvSpPr/>
          <p:nvPr/>
        </p:nvSpPr>
        <p:spPr>
          <a:xfrm>
            <a:off x="228600" y="2438400"/>
            <a:ext cx="2514600" cy="2057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insekti</a:t>
            </a:r>
          </a:p>
          <a:p>
            <a:pPr algn="ctr"/>
            <a:r>
              <a:rPr lang="sr-Latn-ME" sz="2800" dirty="0" smtClean="0"/>
              <a:t>skakavci</a:t>
            </a:r>
          </a:p>
          <a:p>
            <a:pPr algn="ctr"/>
            <a:r>
              <a:rPr lang="sr-Latn-ME" sz="2800" dirty="0" smtClean="0"/>
              <a:t>zelembaći</a:t>
            </a:r>
            <a:endParaRPr lang="en-US" sz="2800" dirty="0"/>
          </a:p>
        </p:txBody>
      </p:sp>
      <p:sp>
        <p:nvSpPr>
          <p:cNvPr id="8" name="Oval 7">
            <a:hlinkClick r:id="" action="ppaction://noaction" highlightClick="1">
              <a:snd r:embed="rId3" name="voltage.wav"/>
            </a:hlinkClick>
          </p:cNvPr>
          <p:cNvSpPr/>
          <p:nvPr/>
        </p:nvSpPr>
        <p:spPr>
          <a:xfrm>
            <a:off x="2229028" y="4495800"/>
            <a:ext cx="2514600" cy="2057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zelembaći</a:t>
            </a:r>
          </a:p>
          <a:p>
            <a:pPr algn="ctr"/>
            <a:r>
              <a:rPr lang="sr-Latn-ME" sz="2800" dirty="0" smtClean="0"/>
              <a:t>zrikavci</a:t>
            </a:r>
          </a:p>
          <a:p>
            <a:pPr algn="ctr"/>
            <a:r>
              <a:rPr lang="sr-Latn-ME" sz="2800" dirty="0" smtClean="0"/>
              <a:t>skakavci</a:t>
            </a:r>
            <a:endParaRPr lang="en-US" sz="2800" dirty="0"/>
          </a:p>
        </p:txBody>
      </p:sp>
      <p:sp>
        <p:nvSpPr>
          <p:cNvPr id="9" name="Oval 8">
            <a:hlinkClick r:id="" action="ppaction://noaction" highlightClick="1">
              <a:snd r:embed="rId3" name="voltage.wav"/>
            </a:hlinkClick>
          </p:cNvPr>
          <p:cNvSpPr/>
          <p:nvPr/>
        </p:nvSpPr>
        <p:spPr>
          <a:xfrm>
            <a:off x="6172200" y="2131849"/>
            <a:ext cx="2743200" cy="2057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poljska ševa</a:t>
            </a:r>
          </a:p>
          <a:p>
            <a:pPr algn="ctr"/>
            <a:r>
              <a:rPr lang="sr-Latn-ME" sz="2800" dirty="0" smtClean="0"/>
              <a:t>miš</a:t>
            </a:r>
          </a:p>
          <a:p>
            <a:pPr algn="ctr"/>
            <a:r>
              <a:rPr lang="sr-Latn-ME" sz="2800" dirty="0" smtClean="0"/>
              <a:t>žaba</a:t>
            </a:r>
            <a:endParaRPr lang="en-US" sz="2800" dirty="0"/>
          </a:p>
        </p:txBody>
      </p:sp>
      <p:cxnSp>
        <p:nvCxnSpPr>
          <p:cNvPr id="11" name="Straight Arrow Connector 10"/>
          <p:cNvCxnSpPr>
            <a:endCxn id="5" idx="7"/>
          </p:cNvCxnSpPr>
          <p:nvPr/>
        </p:nvCxnSpPr>
        <p:spPr>
          <a:xfrm flipH="1">
            <a:off x="2374945" y="1524000"/>
            <a:ext cx="825455" cy="1215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2"/>
            <a:endCxn id="8" idx="0"/>
          </p:cNvCxnSpPr>
          <p:nvPr/>
        </p:nvCxnSpPr>
        <p:spPr>
          <a:xfrm flipH="1">
            <a:off x="3486328" y="1524000"/>
            <a:ext cx="1161872" cy="297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096000" y="1524000"/>
            <a:ext cx="990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miley Face 16"/>
          <p:cNvSpPr/>
          <p:nvPr/>
        </p:nvSpPr>
        <p:spPr>
          <a:xfrm>
            <a:off x="4267200" y="684924"/>
            <a:ext cx="762000" cy="763751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ghtning Bolt 18"/>
          <p:cNvSpPr/>
          <p:nvPr/>
        </p:nvSpPr>
        <p:spPr>
          <a:xfrm>
            <a:off x="3009900" y="638908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ghtning Bolt 19"/>
          <p:cNvSpPr/>
          <p:nvPr/>
        </p:nvSpPr>
        <p:spPr>
          <a:xfrm>
            <a:off x="5524500" y="647700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219700" y="1524000"/>
            <a:ext cx="952500" cy="2857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Lightning Bolt 20"/>
          <p:cNvSpPr/>
          <p:nvPr/>
        </p:nvSpPr>
        <p:spPr>
          <a:xfrm>
            <a:off x="6641507" y="638908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752600" y="609600"/>
            <a:ext cx="57912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Na livadi se biljkama hrane...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362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9417E-6 L -0.25416 0.521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8" y="26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19223E-7 L -0.2125 0.2345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25" y="117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9417E-6 L 0.125 0.5218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26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19223E-7 L 0.04027 0.1790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4" y="89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228600" y="2435550"/>
            <a:ext cx="2514600" cy="259364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mirisavka</a:t>
            </a:r>
          </a:p>
          <a:p>
            <a:pPr algn="ctr"/>
            <a:r>
              <a:rPr lang="sr-Latn-ME" sz="2800" dirty="0" smtClean="0"/>
              <a:t>skakavac</a:t>
            </a:r>
          </a:p>
          <a:p>
            <a:pPr algn="ctr"/>
            <a:r>
              <a:rPr lang="sr-Latn-ME" sz="2800" dirty="0" smtClean="0"/>
              <a:t>žaba</a:t>
            </a:r>
          </a:p>
          <a:p>
            <a:pPr algn="ctr"/>
            <a:r>
              <a:rPr lang="sr-Latn-ME" sz="2800" dirty="0" smtClean="0"/>
              <a:t>zmija</a:t>
            </a:r>
          </a:p>
          <a:p>
            <a:pPr algn="ctr"/>
            <a:r>
              <a:rPr lang="sr-Latn-ME" sz="2800" dirty="0" smtClean="0"/>
              <a:t>jastreb</a:t>
            </a:r>
            <a:endParaRPr lang="en-US" sz="2800" dirty="0"/>
          </a:p>
        </p:txBody>
      </p:sp>
      <p:sp>
        <p:nvSpPr>
          <p:cNvPr id="8" name="Oval 7">
            <a:hlinkClick r:id="" action="ppaction://noaction" highlightClick="1">
              <a:snd r:embed="rId3" name="voltage.wav"/>
            </a:hlinkClick>
          </p:cNvPr>
          <p:cNvSpPr/>
          <p:nvPr/>
        </p:nvSpPr>
        <p:spPr>
          <a:xfrm>
            <a:off x="3276600" y="3657600"/>
            <a:ext cx="2819400" cy="2514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maslačak</a:t>
            </a:r>
          </a:p>
          <a:p>
            <a:pPr algn="ctr"/>
            <a:r>
              <a:rPr lang="sr-Latn-ME" sz="2800" dirty="0" smtClean="0"/>
              <a:t>bogomoljka</a:t>
            </a:r>
          </a:p>
          <a:p>
            <a:pPr algn="ctr"/>
            <a:r>
              <a:rPr lang="sr-Latn-ME" sz="2800" dirty="0" smtClean="0"/>
              <a:t>zelembać</a:t>
            </a:r>
          </a:p>
          <a:p>
            <a:pPr algn="ctr"/>
            <a:r>
              <a:rPr lang="sr-Latn-ME" sz="2800" dirty="0" smtClean="0"/>
              <a:t>soko</a:t>
            </a:r>
            <a:endParaRPr lang="en-US" sz="2800" dirty="0"/>
          </a:p>
        </p:txBody>
      </p:sp>
      <p:sp>
        <p:nvSpPr>
          <p:cNvPr id="9" name="Oval 8">
            <a:hlinkClick r:id="" action="ppaction://noaction" highlightClick="1">
              <a:snd r:embed="rId3" name="voltage.wav"/>
            </a:hlinkClick>
          </p:cNvPr>
          <p:cNvSpPr/>
          <p:nvPr/>
        </p:nvSpPr>
        <p:spPr>
          <a:xfrm>
            <a:off x="6019800" y="2438399"/>
            <a:ext cx="2781300" cy="259079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muva lebdilica</a:t>
            </a:r>
          </a:p>
          <a:p>
            <a:pPr algn="ctr"/>
            <a:r>
              <a:rPr lang="sr-Latn-ME" sz="2800" dirty="0" smtClean="0"/>
              <a:t>poljska ševa</a:t>
            </a:r>
          </a:p>
          <a:p>
            <a:pPr algn="ctr"/>
            <a:r>
              <a:rPr lang="sr-Latn-ME" sz="2800" dirty="0" smtClean="0"/>
              <a:t>jastreb</a:t>
            </a:r>
            <a:endParaRPr lang="en-US" sz="2800" dirty="0"/>
          </a:p>
        </p:txBody>
      </p:sp>
      <p:cxnSp>
        <p:nvCxnSpPr>
          <p:cNvPr id="11" name="Straight Arrow Connector 10"/>
          <p:cNvCxnSpPr>
            <a:endCxn id="5" idx="7"/>
          </p:cNvCxnSpPr>
          <p:nvPr/>
        </p:nvCxnSpPr>
        <p:spPr>
          <a:xfrm flipH="1">
            <a:off x="2374945" y="1521151"/>
            <a:ext cx="825456" cy="1294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2"/>
            <a:endCxn id="8" idx="0"/>
          </p:cNvCxnSpPr>
          <p:nvPr/>
        </p:nvCxnSpPr>
        <p:spPr>
          <a:xfrm>
            <a:off x="4648200" y="1524000"/>
            <a:ext cx="38100" cy="213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096000" y="1524000"/>
            <a:ext cx="762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miley Face 16"/>
          <p:cNvSpPr/>
          <p:nvPr/>
        </p:nvSpPr>
        <p:spPr>
          <a:xfrm>
            <a:off x="4267200" y="684924"/>
            <a:ext cx="762000" cy="763751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ghtning Bolt 18"/>
          <p:cNvSpPr/>
          <p:nvPr/>
        </p:nvSpPr>
        <p:spPr>
          <a:xfrm>
            <a:off x="3009900" y="638908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ghtning Bolt 19"/>
          <p:cNvSpPr/>
          <p:nvPr/>
        </p:nvSpPr>
        <p:spPr>
          <a:xfrm>
            <a:off x="5524500" y="647700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752600" y="609600"/>
            <a:ext cx="57912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Lanac ishrane na livadi...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362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9417E-6 L -0.1125 0.477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25" y="238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9417E-6 L -0.33333 0.2220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67" y="111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19223E-7 L 0.3875 0.2789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75" y="13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hlinkClick r:id="" action="ppaction://noaction" highlightClick="1">
              <a:snd r:embed="rId2" name="voltage.wav"/>
            </a:hlinkClick>
          </p:cNvPr>
          <p:cNvSpPr/>
          <p:nvPr/>
        </p:nvSpPr>
        <p:spPr>
          <a:xfrm>
            <a:off x="228600" y="2438400"/>
            <a:ext cx="2743200" cy="2667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insekti</a:t>
            </a:r>
          </a:p>
          <a:p>
            <a:pPr algn="ctr"/>
            <a:r>
              <a:rPr lang="sr-Latn-ME" sz="2800" dirty="0" smtClean="0"/>
              <a:t>miš</a:t>
            </a:r>
          </a:p>
          <a:p>
            <a:pPr algn="ctr"/>
            <a:r>
              <a:rPr lang="sr-Latn-ME" sz="2800" dirty="0" smtClean="0"/>
              <a:t>polska ševa</a:t>
            </a:r>
          </a:p>
          <a:p>
            <a:pPr algn="ctr"/>
            <a:r>
              <a:rPr lang="sr-Latn-ME" sz="2800" dirty="0" smtClean="0"/>
              <a:t>osa</a:t>
            </a:r>
            <a:endParaRPr lang="en-US" sz="2800" dirty="0"/>
          </a:p>
        </p:txBody>
      </p:sp>
      <p:sp>
        <p:nvSpPr>
          <p:cNvPr id="8" name="Oval 7">
            <a:hlinkClick r:id="" action="ppaction://noaction" highlightClick="1">
              <a:snd r:embed="rId2" name="voltage.wav"/>
            </a:hlinkClick>
          </p:cNvPr>
          <p:cNvSpPr/>
          <p:nvPr/>
        </p:nvSpPr>
        <p:spPr>
          <a:xfrm>
            <a:off x="3390900" y="3771900"/>
            <a:ext cx="2895600" cy="24003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soko</a:t>
            </a:r>
          </a:p>
          <a:p>
            <a:pPr algn="ctr"/>
            <a:r>
              <a:rPr lang="sr-Latn-ME" sz="2800" dirty="0" smtClean="0"/>
              <a:t>slijepo kuče</a:t>
            </a:r>
          </a:p>
          <a:p>
            <a:pPr algn="ctr"/>
            <a:r>
              <a:rPr lang="sr-Latn-ME" sz="2800" dirty="0" smtClean="0"/>
              <a:t>rovac</a:t>
            </a:r>
          </a:p>
          <a:p>
            <a:pPr algn="ctr"/>
            <a:r>
              <a:rPr lang="sr-Latn-ME" sz="2800" dirty="0" smtClean="0"/>
              <a:t>krtica</a:t>
            </a:r>
            <a:endParaRPr lang="en-US" sz="2800" dirty="0"/>
          </a:p>
        </p:txBody>
      </p:sp>
      <p:sp>
        <p:nvSpPr>
          <p:cNvPr id="9" name="Oval 8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6286500" y="2438400"/>
            <a:ext cx="2514600" cy="2057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mrav</a:t>
            </a:r>
          </a:p>
          <a:p>
            <a:pPr algn="ctr"/>
            <a:r>
              <a:rPr lang="sr-Latn-ME" sz="2800" dirty="0" smtClean="0"/>
              <a:t>kišna glista</a:t>
            </a:r>
          </a:p>
          <a:p>
            <a:pPr algn="ctr"/>
            <a:r>
              <a:rPr lang="sr-Latn-ME" sz="2800" dirty="0" smtClean="0"/>
              <a:t>rovac</a:t>
            </a:r>
          </a:p>
          <a:p>
            <a:pPr algn="ctr"/>
            <a:r>
              <a:rPr lang="sr-Latn-ME" sz="2800" dirty="0" smtClean="0"/>
              <a:t>krtica</a:t>
            </a:r>
            <a:endParaRPr lang="en-US" sz="2800" dirty="0"/>
          </a:p>
        </p:txBody>
      </p:sp>
      <p:cxnSp>
        <p:nvCxnSpPr>
          <p:cNvPr id="11" name="Straight Arrow Connector 10"/>
          <p:cNvCxnSpPr>
            <a:endCxn id="5" idx="7"/>
          </p:cNvCxnSpPr>
          <p:nvPr/>
        </p:nvCxnSpPr>
        <p:spPr>
          <a:xfrm flipH="1">
            <a:off x="2570068" y="1524000"/>
            <a:ext cx="630334" cy="13049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2"/>
            <a:endCxn id="8" idx="0"/>
          </p:cNvCxnSpPr>
          <p:nvPr/>
        </p:nvCxnSpPr>
        <p:spPr>
          <a:xfrm>
            <a:off x="4648200" y="1524000"/>
            <a:ext cx="190500" cy="2247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096000" y="1524000"/>
            <a:ext cx="762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miley Face 16"/>
          <p:cNvSpPr/>
          <p:nvPr/>
        </p:nvSpPr>
        <p:spPr>
          <a:xfrm>
            <a:off x="4267200" y="684924"/>
            <a:ext cx="762000" cy="763751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ghtning Bolt 18"/>
          <p:cNvSpPr/>
          <p:nvPr/>
        </p:nvSpPr>
        <p:spPr>
          <a:xfrm>
            <a:off x="3009900" y="638908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ghtning Bolt 19"/>
          <p:cNvSpPr/>
          <p:nvPr/>
        </p:nvSpPr>
        <p:spPr>
          <a:xfrm>
            <a:off x="5524500" y="647700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752600" y="609600"/>
            <a:ext cx="57912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Kopaju hodnike...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362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9417E-6 L -0.1125 0.477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25" y="238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19223E-7 L -0.2125 0.2345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25" y="117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9417E-6 L 0.31667 0.2442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33" y="122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1149288" y="720675"/>
            <a:ext cx="6629400" cy="1043595"/>
          </a:xfrm>
        </p:spPr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IGRA ASOCIJACIJA</a:t>
            </a:r>
            <a:endParaRPr lang="hr-HR" dirty="0">
              <a:solidFill>
                <a:schemeClr val="bg1"/>
              </a:solidFill>
            </a:endParaRPr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607267"/>
              </p:ext>
            </p:extLst>
          </p:nvPr>
        </p:nvGraphicFramePr>
        <p:xfrm>
          <a:off x="1763688" y="1772816"/>
          <a:ext cx="54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000"/>
                <a:gridCol w="1800000"/>
                <a:gridCol w="1800000"/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ZELENA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VISOKE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POTOK</a:t>
                      </a:r>
                      <a:endParaRPr lang="hr-HR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MESOJED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BUJNE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RIJEKA</a:t>
                      </a:r>
                      <a:endParaRPr lang="hr-HR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SKAČE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SOČNE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JEZERO</a:t>
                      </a:r>
                      <a:endParaRPr lang="hr-HR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ŽABA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TRAVE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VODA</a:t>
                      </a:r>
                      <a:endParaRPr lang="hr-HR" dirty="0"/>
                    </a:p>
                  </a:txBody>
                  <a:tcPr anchor="ctr"/>
                </a:tc>
              </a:tr>
              <a:tr h="720000">
                <a:tc gridSpan="3"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DOLINSKA LIVADA</a:t>
                      </a:r>
                      <a:endParaRPr lang="hr-HR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Pravokutnik 9"/>
          <p:cNvSpPr/>
          <p:nvPr/>
        </p:nvSpPr>
        <p:spPr>
          <a:xfrm>
            <a:off x="1763688" y="1772816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26" name="Pravokutnik 26"/>
          <p:cNvSpPr/>
          <p:nvPr/>
        </p:nvSpPr>
        <p:spPr>
          <a:xfrm>
            <a:off x="1763688" y="2492896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49" name="Pravokutnik 30"/>
          <p:cNvSpPr/>
          <p:nvPr/>
        </p:nvSpPr>
        <p:spPr>
          <a:xfrm>
            <a:off x="1763688" y="3933056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KOLONA A</a:t>
            </a:r>
            <a:endParaRPr lang="hr-HR" dirty="0"/>
          </a:p>
        </p:txBody>
      </p:sp>
      <p:sp>
        <p:nvSpPr>
          <p:cNvPr id="50" name="Pravokutnik 31"/>
          <p:cNvSpPr/>
          <p:nvPr/>
        </p:nvSpPr>
        <p:spPr>
          <a:xfrm>
            <a:off x="1763688" y="3212976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51" name="Pravokutnik 32"/>
          <p:cNvSpPr/>
          <p:nvPr/>
        </p:nvSpPr>
        <p:spPr>
          <a:xfrm>
            <a:off x="3563888" y="3212976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53" name="Pravokutnik 34"/>
          <p:cNvSpPr/>
          <p:nvPr/>
        </p:nvSpPr>
        <p:spPr>
          <a:xfrm>
            <a:off x="5364088" y="3212976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55" name="Pravokutnik 36"/>
          <p:cNvSpPr/>
          <p:nvPr/>
        </p:nvSpPr>
        <p:spPr>
          <a:xfrm>
            <a:off x="3563888" y="2492896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56" name="Pravokutnik 37"/>
          <p:cNvSpPr/>
          <p:nvPr/>
        </p:nvSpPr>
        <p:spPr>
          <a:xfrm>
            <a:off x="5364088" y="2492896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57" name="Pravokutnik 38"/>
          <p:cNvSpPr/>
          <p:nvPr/>
        </p:nvSpPr>
        <p:spPr>
          <a:xfrm>
            <a:off x="3563888" y="1772816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58" name="Pravokutnik 39"/>
          <p:cNvSpPr/>
          <p:nvPr/>
        </p:nvSpPr>
        <p:spPr>
          <a:xfrm>
            <a:off x="5364088" y="1772816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62" name="Pravokutnik 43"/>
          <p:cNvSpPr/>
          <p:nvPr/>
        </p:nvSpPr>
        <p:spPr>
          <a:xfrm>
            <a:off x="1763688" y="4653136"/>
            <a:ext cx="54006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KONAČAN  ODGOVOR</a:t>
            </a:r>
            <a:endParaRPr lang="hr-HR" dirty="0"/>
          </a:p>
        </p:txBody>
      </p:sp>
      <p:sp>
        <p:nvSpPr>
          <p:cNvPr id="64" name="Pravokutnik 45"/>
          <p:cNvSpPr/>
          <p:nvPr/>
        </p:nvSpPr>
        <p:spPr>
          <a:xfrm>
            <a:off x="5364088" y="3933056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KOLONA C</a:t>
            </a:r>
            <a:endParaRPr lang="hr-HR" dirty="0"/>
          </a:p>
        </p:txBody>
      </p:sp>
      <p:sp>
        <p:nvSpPr>
          <p:cNvPr id="65" name="Pravokutnik 46"/>
          <p:cNvSpPr/>
          <p:nvPr/>
        </p:nvSpPr>
        <p:spPr>
          <a:xfrm>
            <a:off x="3563888" y="3933056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KOLONA B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2036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49" grpId="0" animBg="1"/>
      <p:bldP spid="50" grpId="0" animBg="1"/>
      <p:bldP spid="51" grpId="0" animBg="1"/>
      <p:bldP spid="53" grpId="0" animBg="1"/>
      <p:bldP spid="55" grpId="0" animBg="1"/>
      <p:bldP spid="56" grpId="0" animBg="1"/>
      <p:bldP spid="57" grpId="0" animBg="1"/>
      <p:bldP spid="58" grpId="0" animBg="1"/>
      <p:bldP spid="62" grpId="0" animBg="1"/>
      <p:bldP spid="64" grpId="0" animBg="1"/>
      <p:bldP spid="6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228600" y="2438400"/>
            <a:ext cx="3657600" cy="3048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Zaravnjena površina na kojoj se napasa stoka i održava se košenjem</a:t>
            </a:r>
            <a:endParaRPr lang="en-US" sz="2800" dirty="0"/>
          </a:p>
        </p:txBody>
      </p:sp>
      <p:sp>
        <p:nvSpPr>
          <p:cNvPr id="9" name="Oval 8">
            <a:hlinkClick r:id="" action="ppaction://noaction" highlightClick="1">
              <a:snd r:embed="rId3" name="voltage.wav"/>
            </a:hlinkClick>
          </p:cNvPr>
          <p:cNvSpPr/>
          <p:nvPr/>
        </p:nvSpPr>
        <p:spPr>
          <a:xfrm>
            <a:off x="5029200" y="2438400"/>
            <a:ext cx="3771900" cy="2895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Zaravnjena površina zasađena vinovom lozom</a:t>
            </a:r>
            <a:endParaRPr lang="en-US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438400" y="1524000"/>
            <a:ext cx="762001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096000" y="1524000"/>
            <a:ext cx="685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miley Face 16"/>
          <p:cNvSpPr/>
          <p:nvPr/>
        </p:nvSpPr>
        <p:spPr>
          <a:xfrm>
            <a:off x="4267200" y="684924"/>
            <a:ext cx="762000" cy="763751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ghtning Bolt 19"/>
          <p:cNvSpPr/>
          <p:nvPr/>
        </p:nvSpPr>
        <p:spPr>
          <a:xfrm>
            <a:off x="5524500" y="647700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752600" y="609600"/>
            <a:ext cx="57912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Šta je livada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567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9417E-6 L -0.20833 0.244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7" y="122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9417E-6 L 0.05417 0.2331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116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5219700" y="4572000"/>
            <a:ext cx="2514600" cy="2057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u proljeće i ljeto ako ima kiše</a:t>
            </a:r>
            <a:endParaRPr lang="en-US" sz="2800" dirty="0"/>
          </a:p>
        </p:txBody>
      </p:sp>
      <p:sp>
        <p:nvSpPr>
          <p:cNvPr id="14" name="Oval 13">
            <a:hlinkClick r:id="" action="ppaction://noaction" highlightClick="1">
              <a:snd r:embed="rId3" name="voltage.wav"/>
            </a:hlinkClick>
          </p:cNvPr>
          <p:cNvSpPr/>
          <p:nvPr/>
        </p:nvSpPr>
        <p:spPr>
          <a:xfrm>
            <a:off x="1606253" y="4600486"/>
            <a:ext cx="2514600" cy="2057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u jesen i zimi</a:t>
            </a:r>
            <a:endParaRPr lang="sr-Latn-ME" sz="2800" dirty="0"/>
          </a:p>
        </p:txBody>
      </p:sp>
      <p:sp>
        <p:nvSpPr>
          <p:cNvPr id="5" name="Oval 4">
            <a:hlinkClick r:id="" action="ppaction://noaction" highlightClick="1">
              <a:snd r:embed="rId3" name="voltage.wav"/>
            </a:hlinkClick>
          </p:cNvPr>
          <p:cNvSpPr/>
          <p:nvPr/>
        </p:nvSpPr>
        <p:spPr>
          <a:xfrm>
            <a:off x="228600" y="2438400"/>
            <a:ext cx="2514600" cy="2057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u jesen i proljeće</a:t>
            </a:r>
            <a:endParaRPr lang="en-US" sz="2800" dirty="0"/>
          </a:p>
        </p:txBody>
      </p:sp>
      <p:sp>
        <p:nvSpPr>
          <p:cNvPr id="8" name="Oval 7">
            <a:hlinkClick r:id="" action="ppaction://noaction" highlightClick="1">
              <a:snd r:embed="rId3" name="voltage.wav"/>
            </a:hlinkClick>
          </p:cNvPr>
          <p:cNvSpPr/>
          <p:nvPr/>
        </p:nvSpPr>
        <p:spPr>
          <a:xfrm>
            <a:off x="3390900" y="2739699"/>
            <a:ext cx="2514600" cy="2057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u proljeće i ljeto</a:t>
            </a:r>
            <a:endParaRPr lang="en-US" sz="2800" dirty="0"/>
          </a:p>
        </p:txBody>
      </p:sp>
      <p:sp>
        <p:nvSpPr>
          <p:cNvPr id="9" name="Oval 8">
            <a:hlinkClick r:id="" action="ppaction://noaction" highlightClick="1">
              <a:snd r:embed="rId3" name="voltage.wav"/>
            </a:hlinkClick>
          </p:cNvPr>
          <p:cNvSpPr/>
          <p:nvPr/>
        </p:nvSpPr>
        <p:spPr>
          <a:xfrm>
            <a:off x="6286500" y="2438400"/>
            <a:ext cx="2514600" cy="2057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zimi i ljeti</a:t>
            </a:r>
            <a:endParaRPr lang="en-US" sz="2800" dirty="0"/>
          </a:p>
        </p:txBody>
      </p:sp>
      <p:cxnSp>
        <p:nvCxnSpPr>
          <p:cNvPr id="11" name="Straight Arrow Connector 10"/>
          <p:cNvCxnSpPr>
            <a:endCxn id="5" idx="7"/>
          </p:cNvCxnSpPr>
          <p:nvPr/>
        </p:nvCxnSpPr>
        <p:spPr>
          <a:xfrm flipH="1">
            <a:off x="2374945" y="1524000"/>
            <a:ext cx="825455" cy="1215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2"/>
            <a:endCxn id="8" idx="0"/>
          </p:cNvCxnSpPr>
          <p:nvPr/>
        </p:nvCxnSpPr>
        <p:spPr>
          <a:xfrm>
            <a:off x="4648200" y="1524000"/>
            <a:ext cx="0" cy="1215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096000" y="1524000"/>
            <a:ext cx="762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miley Face 16"/>
          <p:cNvSpPr/>
          <p:nvPr/>
        </p:nvSpPr>
        <p:spPr>
          <a:xfrm>
            <a:off x="4267200" y="684924"/>
            <a:ext cx="762000" cy="763751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ghtning Bolt 18"/>
          <p:cNvSpPr/>
          <p:nvPr/>
        </p:nvSpPr>
        <p:spPr>
          <a:xfrm>
            <a:off x="3009900" y="638908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ghtning Bolt 19"/>
          <p:cNvSpPr/>
          <p:nvPr/>
        </p:nvSpPr>
        <p:spPr>
          <a:xfrm>
            <a:off x="5524500" y="647700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410200" y="1524000"/>
            <a:ext cx="876300" cy="3048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009900" y="1524000"/>
            <a:ext cx="495300" cy="30764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ightning Bolt 21"/>
          <p:cNvSpPr/>
          <p:nvPr/>
        </p:nvSpPr>
        <p:spPr>
          <a:xfrm>
            <a:off x="1963040" y="638908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ightning Bolt 22"/>
          <p:cNvSpPr/>
          <p:nvPr/>
        </p:nvSpPr>
        <p:spPr>
          <a:xfrm>
            <a:off x="6438900" y="647700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752600" y="609600"/>
            <a:ext cx="57912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Livada se kosi...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567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9417E-6 L -0.14583 0.2775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138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9417E-6 L 0.0875 0.2442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75" y="122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9417E-6 L 0.18334 0.5329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6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19223E-7 L -0.0625 0.5454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5" y="27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19223E-7 L -0.10642 0.2345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30" y="117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152400" y="1969247"/>
            <a:ext cx="2971800" cy="252655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premještanje stoke sa jednog pašnjaka na drugi</a:t>
            </a:r>
            <a:endParaRPr lang="en-US" sz="2800" dirty="0"/>
          </a:p>
        </p:txBody>
      </p:sp>
      <p:sp>
        <p:nvSpPr>
          <p:cNvPr id="8" name="Oval 7">
            <a:hlinkClick r:id="" action="ppaction://noaction" highlightClick="1">
              <a:snd r:embed="rId3" name="voltage.wav"/>
            </a:hlinkClick>
          </p:cNvPr>
          <p:cNvSpPr/>
          <p:nvPr/>
        </p:nvSpPr>
        <p:spPr>
          <a:xfrm>
            <a:off x="2944697" y="3810000"/>
            <a:ext cx="3613128" cy="2667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napasanje stoke na visoko-planinskim livadama i pašnjacima</a:t>
            </a:r>
            <a:endParaRPr lang="en-US" sz="2800" dirty="0"/>
          </a:p>
        </p:txBody>
      </p:sp>
      <p:sp>
        <p:nvSpPr>
          <p:cNvPr id="9" name="Oval 8">
            <a:hlinkClick r:id="" action="ppaction://noaction" highlightClick="1">
              <a:snd r:embed="rId3" name="voltage.wav"/>
            </a:hlinkClick>
          </p:cNvPr>
          <p:cNvSpPr/>
          <p:nvPr/>
        </p:nvSpPr>
        <p:spPr>
          <a:xfrm>
            <a:off x="6286500" y="2438400"/>
            <a:ext cx="2514600" cy="2057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đubrenje livada i pašnjaka</a:t>
            </a:r>
            <a:endParaRPr lang="en-US" sz="2800" dirty="0"/>
          </a:p>
        </p:txBody>
      </p:sp>
      <p:cxnSp>
        <p:nvCxnSpPr>
          <p:cNvPr id="11" name="Straight Arrow Connector 10"/>
          <p:cNvCxnSpPr>
            <a:endCxn id="5" idx="7"/>
          </p:cNvCxnSpPr>
          <p:nvPr/>
        </p:nvCxnSpPr>
        <p:spPr>
          <a:xfrm flipH="1">
            <a:off x="2688990" y="1524000"/>
            <a:ext cx="511414" cy="8152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2"/>
            <a:endCxn id="8" idx="0"/>
          </p:cNvCxnSpPr>
          <p:nvPr/>
        </p:nvCxnSpPr>
        <p:spPr>
          <a:xfrm>
            <a:off x="4648200" y="1524000"/>
            <a:ext cx="103061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096000" y="1524000"/>
            <a:ext cx="762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miley Face 16"/>
          <p:cNvSpPr/>
          <p:nvPr/>
        </p:nvSpPr>
        <p:spPr>
          <a:xfrm>
            <a:off x="4267200" y="684924"/>
            <a:ext cx="762000" cy="763751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ghtning Bolt 18"/>
          <p:cNvSpPr/>
          <p:nvPr/>
        </p:nvSpPr>
        <p:spPr>
          <a:xfrm>
            <a:off x="3009900" y="638908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ghtning Bolt 19"/>
          <p:cNvSpPr/>
          <p:nvPr/>
        </p:nvSpPr>
        <p:spPr>
          <a:xfrm>
            <a:off x="5524500" y="647700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752600" y="609600"/>
            <a:ext cx="57912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Pregonsko stočarstvo je...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567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9417E-6 L -0.1125 0.477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25" y="238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9417E-6 L -0.20833 0.2775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7" y="138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19223E-7 L 0.44584 0.2234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92" y="11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228600" y="2438400"/>
            <a:ext cx="2514600" cy="2057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ishranu stoke</a:t>
            </a:r>
            <a:endParaRPr lang="en-US" sz="2800" dirty="0"/>
          </a:p>
        </p:txBody>
      </p:sp>
      <p:sp>
        <p:nvSpPr>
          <p:cNvPr id="8" name="Oval 7">
            <a:hlinkClick r:id="" action="ppaction://noaction" highlightClick="1">
              <a:snd r:embed="rId3" name="voltage.wav"/>
            </a:hlinkClick>
          </p:cNvPr>
          <p:cNvSpPr/>
          <p:nvPr/>
        </p:nvSpPr>
        <p:spPr>
          <a:xfrm>
            <a:off x="3390900" y="4114800"/>
            <a:ext cx="2514600" cy="2057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rast zeljastih biljaka</a:t>
            </a:r>
            <a:endParaRPr lang="en-US" sz="2800" dirty="0"/>
          </a:p>
        </p:txBody>
      </p:sp>
      <p:sp>
        <p:nvSpPr>
          <p:cNvPr id="9" name="Oval 8">
            <a:hlinkClick r:id="" action="ppaction://noaction" highlightClick="1">
              <a:snd r:embed="rId3" name="voltage.wav"/>
            </a:hlinkClick>
          </p:cNvPr>
          <p:cNvSpPr/>
          <p:nvPr/>
        </p:nvSpPr>
        <p:spPr>
          <a:xfrm>
            <a:off x="6286500" y="2438400"/>
            <a:ext cx="2514600" cy="2057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rast ljekovitih biljaka</a:t>
            </a:r>
            <a:endParaRPr lang="en-US" sz="2800" dirty="0"/>
          </a:p>
        </p:txBody>
      </p:sp>
      <p:cxnSp>
        <p:nvCxnSpPr>
          <p:cNvPr id="11" name="Straight Arrow Connector 10"/>
          <p:cNvCxnSpPr>
            <a:endCxn id="5" idx="7"/>
          </p:cNvCxnSpPr>
          <p:nvPr/>
        </p:nvCxnSpPr>
        <p:spPr>
          <a:xfrm flipH="1">
            <a:off x="2374945" y="1524000"/>
            <a:ext cx="825455" cy="1215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2"/>
            <a:endCxn id="8" idx="0"/>
          </p:cNvCxnSpPr>
          <p:nvPr/>
        </p:nvCxnSpPr>
        <p:spPr>
          <a:xfrm>
            <a:off x="4648200" y="1524000"/>
            <a:ext cx="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096000" y="1524000"/>
            <a:ext cx="762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miley Face 16"/>
          <p:cNvSpPr/>
          <p:nvPr/>
        </p:nvSpPr>
        <p:spPr>
          <a:xfrm>
            <a:off x="4267200" y="684924"/>
            <a:ext cx="762000" cy="763751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ghtning Bolt 18"/>
          <p:cNvSpPr/>
          <p:nvPr/>
        </p:nvSpPr>
        <p:spPr>
          <a:xfrm>
            <a:off x="3009900" y="638908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ghtning Bolt 19"/>
          <p:cNvSpPr/>
          <p:nvPr/>
        </p:nvSpPr>
        <p:spPr>
          <a:xfrm>
            <a:off x="5524500" y="647700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752600" y="609600"/>
            <a:ext cx="57912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Livade i pašnjaci su važni za...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567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9417E-6 L -0.35 0.233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00" y="116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9417E-6 L 0.1375 0.2442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122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19223E-7 L 0.07084 0.4899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244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hlinkClick r:id="" action="ppaction://noaction" highlightClick="1">
              <a:snd r:embed="rId2" name="voltage.wav"/>
            </a:hlinkClick>
          </p:cNvPr>
          <p:cNvSpPr/>
          <p:nvPr/>
        </p:nvSpPr>
        <p:spPr>
          <a:xfrm>
            <a:off x="228600" y="2438400"/>
            <a:ext cx="2514600" cy="2057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siju se ljekovite biljke i djetelina</a:t>
            </a:r>
            <a:endParaRPr lang="en-US" sz="2800" dirty="0"/>
          </a:p>
        </p:txBody>
      </p:sp>
      <p:sp>
        <p:nvSpPr>
          <p:cNvPr id="8" name="Oval 7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3390900" y="4114800"/>
            <a:ext cx="2514600" cy="2057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siju se crvena i bijela djetelina</a:t>
            </a:r>
            <a:endParaRPr lang="en-US" sz="2800" dirty="0"/>
          </a:p>
        </p:txBody>
      </p:sp>
      <p:sp>
        <p:nvSpPr>
          <p:cNvPr id="9" name="Oval 8">
            <a:hlinkClick r:id="" action="ppaction://noaction" highlightClick="1">
              <a:snd r:embed="rId2" name="voltage.wav"/>
            </a:hlinkClick>
          </p:cNvPr>
          <p:cNvSpPr/>
          <p:nvPr/>
        </p:nvSpPr>
        <p:spPr>
          <a:xfrm>
            <a:off x="6286500" y="2438400"/>
            <a:ext cx="2514600" cy="2057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siju se trave mirisavka i livadarka</a:t>
            </a:r>
            <a:endParaRPr lang="en-US" sz="2800" dirty="0"/>
          </a:p>
        </p:txBody>
      </p:sp>
      <p:cxnSp>
        <p:nvCxnSpPr>
          <p:cNvPr id="11" name="Straight Arrow Connector 10"/>
          <p:cNvCxnSpPr>
            <a:endCxn id="5" idx="7"/>
          </p:cNvCxnSpPr>
          <p:nvPr/>
        </p:nvCxnSpPr>
        <p:spPr>
          <a:xfrm flipH="1">
            <a:off x="2374945" y="1524000"/>
            <a:ext cx="825455" cy="1215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2"/>
            <a:endCxn id="8" idx="0"/>
          </p:cNvCxnSpPr>
          <p:nvPr/>
        </p:nvCxnSpPr>
        <p:spPr>
          <a:xfrm>
            <a:off x="4648200" y="1524000"/>
            <a:ext cx="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096000" y="1524000"/>
            <a:ext cx="762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miley Face 16"/>
          <p:cNvSpPr/>
          <p:nvPr/>
        </p:nvSpPr>
        <p:spPr>
          <a:xfrm>
            <a:off x="4267200" y="684924"/>
            <a:ext cx="762000" cy="763751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ghtning Bolt 18"/>
          <p:cNvSpPr/>
          <p:nvPr/>
        </p:nvSpPr>
        <p:spPr>
          <a:xfrm>
            <a:off x="3009900" y="638908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ghtning Bolt 19"/>
          <p:cNvSpPr/>
          <p:nvPr/>
        </p:nvSpPr>
        <p:spPr>
          <a:xfrm>
            <a:off x="5524500" y="647700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752600" y="609600"/>
            <a:ext cx="57912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Na kultivisane livade...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567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9417E-6 L -0.01666 0.466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233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19223E-7 L -0.2125 0.2345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25" y="117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9417E-6 L 0.0875 0.2553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75" y="12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hlinkClick r:id="" action="ppaction://noaction" highlightClick="1">
              <a:snd r:embed="rId2" name="voltage.wav"/>
            </a:hlinkClick>
          </p:cNvPr>
          <p:cNvSpPr/>
          <p:nvPr/>
        </p:nvSpPr>
        <p:spPr>
          <a:xfrm>
            <a:off x="228600" y="2438400"/>
            <a:ext cx="2514600" cy="2057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/>
              <a:t>m</a:t>
            </a:r>
            <a:r>
              <a:rPr lang="sr-Latn-ME" sz="2800" dirty="0" smtClean="0"/>
              <a:t>očvarne livade</a:t>
            </a:r>
            <a:endParaRPr lang="en-US" sz="2800" dirty="0"/>
          </a:p>
        </p:txBody>
      </p:sp>
      <p:sp>
        <p:nvSpPr>
          <p:cNvPr id="8" name="Oval 7">
            <a:hlinkClick r:id="" action="ppaction://noaction" highlightClick="1">
              <a:snd r:embed="rId2" name="voltage.wav"/>
            </a:hlinkClick>
          </p:cNvPr>
          <p:cNvSpPr/>
          <p:nvPr/>
        </p:nvSpPr>
        <p:spPr>
          <a:xfrm>
            <a:off x="3390900" y="4114800"/>
            <a:ext cx="2514600" cy="2057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visoko-planinske livade i pašnjaci</a:t>
            </a:r>
            <a:endParaRPr lang="en-US" sz="2800" dirty="0"/>
          </a:p>
        </p:txBody>
      </p:sp>
      <p:sp>
        <p:nvSpPr>
          <p:cNvPr id="9" name="Oval 8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6286500" y="2438400"/>
            <a:ext cx="2514600" cy="2057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/>
              <a:t>b</a:t>
            </a:r>
            <a:r>
              <a:rPr lang="sr-Latn-ME" sz="2800" dirty="0" smtClean="0"/>
              <a:t>rdske livade i pašnjaci</a:t>
            </a:r>
            <a:endParaRPr lang="en-US" sz="2800" dirty="0"/>
          </a:p>
        </p:txBody>
      </p:sp>
      <p:cxnSp>
        <p:nvCxnSpPr>
          <p:cNvPr id="11" name="Straight Arrow Connector 10"/>
          <p:cNvCxnSpPr>
            <a:endCxn id="5" idx="7"/>
          </p:cNvCxnSpPr>
          <p:nvPr/>
        </p:nvCxnSpPr>
        <p:spPr>
          <a:xfrm flipH="1">
            <a:off x="2374945" y="1524000"/>
            <a:ext cx="825455" cy="1215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2"/>
            <a:endCxn id="8" idx="0"/>
          </p:cNvCxnSpPr>
          <p:nvPr/>
        </p:nvCxnSpPr>
        <p:spPr>
          <a:xfrm>
            <a:off x="4648200" y="1524000"/>
            <a:ext cx="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096000" y="1524000"/>
            <a:ext cx="762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miley Face 16"/>
          <p:cNvSpPr/>
          <p:nvPr/>
        </p:nvSpPr>
        <p:spPr>
          <a:xfrm>
            <a:off x="4267200" y="684924"/>
            <a:ext cx="762000" cy="763751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ghtning Bolt 18"/>
          <p:cNvSpPr/>
          <p:nvPr/>
        </p:nvSpPr>
        <p:spPr>
          <a:xfrm>
            <a:off x="3009900" y="638908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ghtning Bolt 19"/>
          <p:cNvSpPr/>
          <p:nvPr/>
        </p:nvSpPr>
        <p:spPr>
          <a:xfrm>
            <a:off x="5524500" y="647700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752600" y="609600"/>
            <a:ext cx="57912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Sječom šuma na uzvišenju nastaju...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744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9417E-6 L -0.1125 0.477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25" y="238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19223E-7 L -0.2125 0.2345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25" y="117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9417E-6 L 0.31667 0.2442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33" y="122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hlinkClick r:id="" action="ppaction://noaction" highlightClick="1">
              <a:snd r:embed="rId2" name="voltage.wav"/>
            </a:hlinkClick>
          </p:cNvPr>
          <p:cNvSpPr/>
          <p:nvPr/>
        </p:nvSpPr>
        <p:spPr>
          <a:xfrm>
            <a:off x="228600" y="2438400"/>
            <a:ext cx="2514600" cy="2057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smtClean="0"/>
              <a:t>dolinskim </a:t>
            </a:r>
            <a:r>
              <a:rPr lang="sr-Latn-ME" sz="2800" dirty="0" smtClean="0"/>
              <a:t>livadama</a:t>
            </a:r>
            <a:endParaRPr lang="en-US" sz="2800" dirty="0"/>
          </a:p>
        </p:txBody>
      </p:sp>
      <p:sp>
        <p:nvSpPr>
          <p:cNvPr id="8" name="Oval 7">
            <a:hlinkClick r:id="" action="ppaction://noaction" highlightClick="1">
              <a:snd r:embed="rId2" name="voltage.wav"/>
            </a:hlinkClick>
          </p:cNvPr>
          <p:cNvSpPr/>
          <p:nvPr/>
        </p:nvSpPr>
        <p:spPr>
          <a:xfrm>
            <a:off x="3390900" y="4114800"/>
            <a:ext cx="2514600" cy="2057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/>
              <a:t>b</a:t>
            </a:r>
            <a:r>
              <a:rPr lang="sr-Latn-ME" sz="2800" dirty="0" smtClean="0"/>
              <a:t>rdskim livadama</a:t>
            </a:r>
            <a:endParaRPr lang="en-US" sz="2800" dirty="0"/>
          </a:p>
        </p:txBody>
      </p:sp>
      <p:sp>
        <p:nvSpPr>
          <p:cNvPr id="9" name="Oval 8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6286500" y="2438400"/>
            <a:ext cx="2628900" cy="2057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močvarnim livadama</a:t>
            </a:r>
            <a:endParaRPr lang="en-US" sz="2800" dirty="0"/>
          </a:p>
        </p:txBody>
      </p:sp>
      <p:cxnSp>
        <p:nvCxnSpPr>
          <p:cNvPr id="11" name="Straight Arrow Connector 10"/>
          <p:cNvCxnSpPr>
            <a:endCxn id="5" idx="7"/>
          </p:cNvCxnSpPr>
          <p:nvPr/>
        </p:nvCxnSpPr>
        <p:spPr>
          <a:xfrm flipH="1">
            <a:off x="2374945" y="1524000"/>
            <a:ext cx="825455" cy="1215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2"/>
            <a:endCxn id="8" idx="0"/>
          </p:cNvCxnSpPr>
          <p:nvPr/>
        </p:nvCxnSpPr>
        <p:spPr>
          <a:xfrm>
            <a:off x="4648200" y="1524000"/>
            <a:ext cx="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096000" y="1524000"/>
            <a:ext cx="762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miley Face 16"/>
          <p:cNvSpPr/>
          <p:nvPr/>
        </p:nvSpPr>
        <p:spPr>
          <a:xfrm>
            <a:off x="4267200" y="684924"/>
            <a:ext cx="762000" cy="763751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ghtning Bolt 18"/>
          <p:cNvSpPr/>
          <p:nvPr/>
        </p:nvSpPr>
        <p:spPr>
          <a:xfrm>
            <a:off x="3009900" y="638908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ghtning Bolt 19"/>
          <p:cNvSpPr/>
          <p:nvPr/>
        </p:nvSpPr>
        <p:spPr>
          <a:xfrm>
            <a:off x="5524500" y="647700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752600" y="609600"/>
            <a:ext cx="57912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Oštrica je biljka koja raste na...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317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9417E-6 L -0.1125 0.477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25" y="238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19223E-7 L -0.2125 0.2345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25" y="117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9417E-6 L 0.31667 0.2442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33" y="122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hlinkClick r:id="" action="ppaction://noaction" highlightClick="1">
              <a:snd r:embed="rId2" name="voltage.wav"/>
            </a:hlinkClick>
          </p:cNvPr>
          <p:cNvSpPr/>
          <p:nvPr/>
        </p:nvSpPr>
        <p:spPr>
          <a:xfrm>
            <a:off x="228600" y="2438400"/>
            <a:ext cx="2514600" cy="2057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/>
              <a:t>visoko-planinske livade i pašnjaci</a:t>
            </a:r>
            <a:endParaRPr lang="en-US" sz="2800" dirty="0"/>
          </a:p>
        </p:txBody>
      </p:sp>
      <p:sp>
        <p:nvSpPr>
          <p:cNvPr id="8" name="Oval 7">
            <a:hlinkClick r:id="" action="ppaction://noaction" highlightClick="1">
              <a:snd r:embed="rId2" name="voltage.wav"/>
            </a:hlinkClick>
          </p:cNvPr>
          <p:cNvSpPr/>
          <p:nvPr/>
        </p:nvSpPr>
        <p:spPr>
          <a:xfrm>
            <a:off x="3276600" y="4114800"/>
            <a:ext cx="2628900" cy="2057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močvarnim livadama</a:t>
            </a:r>
            <a:endParaRPr lang="en-US" sz="2800" dirty="0"/>
          </a:p>
        </p:txBody>
      </p:sp>
      <p:sp>
        <p:nvSpPr>
          <p:cNvPr id="9" name="Oval 8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6286500" y="2438400"/>
            <a:ext cx="2514600" cy="2057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dolinskim livadama</a:t>
            </a:r>
            <a:endParaRPr lang="en-US" sz="2800" dirty="0"/>
          </a:p>
        </p:txBody>
      </p:sp>
      <p:cxnSp>
        <p:nvCxnSpPr>
          <p:cNvPr id="11" name="Straight Arrow Connector 10"/>
          <p:cNvCxnSpPr>
            <a:endCxn id="5" idx="7"/>
          </p:cNvCxnSpPr>
          <p:nvPr/>
        </p:nvCxnSpPr>
        <p:spPr>
          <a:xfrm flipH="1">
            <a:off x="2374945" y="1524000"/>
            <a:ext cx="825455" cy="1215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2"/>
            <a:endCxn id="8" idx="0"/>
          </p:cNvCxnSpPr>
          <p:nvPr/>
        </p:nvCxnSpPr>
        <p:spPr>
          <a:xfrm flipH="1">
            <a:off x="4591050" y="1524000"/>
            <a:ext cx="5715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096000" y="1524000"/>
            <a:ext cx="762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miley Face 16"/>
          <p:cNvSpPr/>
          <p:nvPr/>
        </p:nvSpPr>
        <p:spPr>
          <a:xfrm>
            <a:off x="4267200" y="684924"/>
            <a:ext cx="762000" cy="763751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ghtning Bolt 18"/>
          <p:cNvSpPr/>
          <p:nvPr/>
        </p:nvSpPr>
        <p:spPr>
          <a:xfrm>
            <a:off x="3009900" y="638908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ghtning Bolt 19"/>
          <p:cNvSpPr/>
          <p:nvPr/>
        </p:nvSpPr>
        <p:spPr>
          <a:xfrm>
            <a:off x="5524500" y="647700"/>
            <a:ext cx="762000" cy="8382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752600" y="609600"/>
            <a:ext cx="57912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ME" sz="2800" dirty="0" smtClean="0"/>
              <a:t>Biljke su bujne visoke na...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317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9417E-6 L -0.1125 0.477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25" y="238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19223E-7 L -0.2125 0.2345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25" y="117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9417E-6 L 0.31667 0.2442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33" y="122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321</Words>
  <Application>Microsoft Office PowerPoint</Application>
  <PresentationFormat>On-screen Show (4:3)</PresentationFormat>
  <Paragraphs>144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IGRA ASOCIJACIJA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veroi</dc:creator>
  <cp:lastModifiedBy>veroi</cp:lastModifiedBy>
  <cp:revision>20</cp:revision>
  <dcterms:created xsi:type="dcterms:W3CDTF">2006-08-16T00:00:00Z</dcterms:created>
  <dcterms:modified xsi:type="dcterms:W3CDTF">2015-02-09T16:25:19Z</dcterms:modified>
</cp:coreProperties>
</file>