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57" r:id="rId4"/>
    <p:sldId id="258" r:id="rId5"/>
    <p:sldId id="259" r:id="rId6"/>
    <p:sldId id="265" r:id="rId7"/>
    <p:sldId id="266" r:id="rId8"/>
    <p:sldId id="267" r:id="rId9"/>
    <p:sldId id="270" r:id="rId10"/>
    <p:sldId id="269" r:id="rId11"/>
    <p:sldId id="271" r:id="rId12"/>
    <p:sldId id="268" r:id="rId13"/>
    <p:sldId id="275" r:id="rId14"/>
    <p:sldId id="272" r:id="rId15"/>
    <p:sldId id="273" r:id="rId16"/>
    <p:sldId id="277" r:id="rId17"/>
    <p:sldId id="278" r:id="rId18"/>
    <p:sldId id="274" r:id="rId19"/>
    <p:sldId id="276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B0347-E6FE-47C5-B487-25BF24CBAD97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3DB5A-0F13-4D68-9A0D-24628CD0A0D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915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3DB5A-0F13-4D68-9A0D-24628CD0A0D7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298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A4E3-DD4D-4F5E-AAAF-0980C1901528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242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8F46-62CB-41B1-B7A7-7953C9602C82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51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358-E40B-4A42-9EA8-3A145B0B351A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05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6BDB-1FB2-4092-9016-93C732D0319F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940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183-333C-4FFE-AB31-BC050ACF320F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87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08A-5BF4-4AA1-BA88-6221DC9B7B55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233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114B-DA5B-4D7C-AA6C-AD4761D2B2CE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49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5AEB-30D3-4BE6-A07D-88E658357981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17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EFCE-072B-4356-AAAF-3B44609C76DA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69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27B9-8E1A-4897-9FCC-55F3AC900EB1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713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E608-C72A-4395-8611-261892A838F1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024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13FD-F0D9-4457-8029-535E03457279}" type="datetime1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Tatjana Papan, Marica Kovačević, Dejana Trifunović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FBFEE-6138-4CE7-9AB2-9AC477080B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5517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7664896" cy="5450160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026" name="Picture 2" descr="C:\Users\Toshiba\Desktop\PPT\SLIKE ZA ptt\3004-educating-children-powerpoint-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79" y="0"/>
            <a:ext cx="9143999" cy="686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4509120"/>
            <a:ext cx="3943264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3"/>
                </a:solidFill>
              </a:rPr>
              <a:t> </a:t>
            </a:r>
            <a:endParaRPr lang="sr-Cyrl-ME" dirty="0" smtClean="0">
              <a:solidFill>
                <a:schemeClr val="accent3"/>
              </a:solidFill>
            </a:endParaRPr>
          </a:p>
          <a:p>
            <a:r>
              <a:rPr lang="sr-Cyrl-ME" b="1" dirty="0" smtClean="0"/>
              <a:t>Татјана  Папан</a:t>
            </a:r>
          </a:p>
          <a:p>
            <a:r>
              <a:rPr lang="sr-Cyrl-ME" b="1" dirty="0" smtClean="0"/>
              <a:t>Марица Ковачевић</a:t>
            </a:r>
          </a:p>
          <a:p>
            <a:r>
              <a:rPr lang="sr-Cyrl-ME" b="1" dirty="0" smtClean="0"/>
              <a:t>Дејана Трифуновић </a:t>
            </a:r>
          </a:p>
          <a:p>
            <a:r>
              <a:rPr lang="sr-Cyrl-ME" b="1" dirty="0" smtClean="0"/>
              <a:t>ОШ“21.МАЈ“  Подгорица </a:t>
            </a:r>
          </a:p>
          <a:p>
            <a:endParaRPr lang="sr-Latn-R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71633" y="6263446"/>
            <a:ext cx="4048167" cy="458029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959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20245"/>
            <a:ext cx="9036496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Рунда питања</a:t>
            </a:r>
            <a:endParaRPr kumimoji="0" lang="sr-Cyrl-ME" sz="1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ва метода је погодна за различите фазе часа: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 увод у тему;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 продубљивање теме;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 обраду нових тема;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 контролу циљева учења;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Начин рада: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Увести тему, јасно изложити циљ;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Групу под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елити на мање групе од 4 до 6 ученика;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Објаснити методу: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формулишу по једно питање на дату тему и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записују га на картицама;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Питања се 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ч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итају једно за другим и у малим групама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се о њима разговара, дају се одговори, разматрају се;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Отворена питања се постављају у пленуму и могу се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интегрисати у даљу обраду градива.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Може се догодити да ученици преуско или прешироко формулишу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питања, због тога би им на почетку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требало помоћи</a:t>
            </a:r>
            <a:r>
              <a:rPr kumimoji="0" lang="sr-Latn-RS" sz="1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..</a:t>
            </a:r>
            <a:endParaRPr kumimoji="0" lang="sr-Latn-RS" sz="1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4184104" cy="412155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317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19" y="0"/>
            <a:ext cx="9177619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-1084727"/>
            <a:ext cx="8640960" cy="744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Плакати са импулсима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 ову методу се на зидове, флип чарт или модерацијске табле каче плакати на којима  су започете реченице које се односе на тему која се обрађује.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Позиваj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 се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уч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сни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ци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да обиђу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плакате и допусте да их почеци реченица мотивишу, дају им стваралачки импулс.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Тражит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од уч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сника да допишу започете реченице или да нацртају слике или скице.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Прим</a:t>
            </a:r>
            <a:r>
              <a:rPr kumimoji="0" lang="sr-Cyrl-ME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ери за започињање реченице: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Ова тема је за мене као ...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Бојим се да ...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Моје идеално р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ешење / жеља је ...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Прим</a:t>
            </a:r>
            <a:r>
              <a:rPr kumimoji="0" lang="sr-Cyrl-ME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ери за отворена питања: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Надам се да ћу везано за ову тему искусити како ...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Моје најбоље искуство везано за ову тему било је: ...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63466"/>
            <a:ext cx="4472136" cy="358009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274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://www.okcseminari.rs/pluginfile.php/5318/mod_imscp/content/1/metode_1.jpg"/>
          <p:cNvSpPr>
            <a:spLocks noChangeAspect="1" noChangeArrowheads="1"/>
          </p:cNvSpPr>
          <p:nvPr/>
        </p:nvSpPr>
        <p:spPr bwMode="auto">
          <a:xfrm>
            <a:off x="138113" y="-2649538"/>
            <a:ext cx="11258294" cy="895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8" name="AutoShape 6" descr="http://www.okcseminari.rs/pluginfile.php/5318/mod_imscp/content/1/metode_1.jpg"/>
          <p:cNvSpPr>
            <a:spLocks noChangeAspect="1" noChangeArrowheads="1"/>
          </p:cNvSpPr>
          <p:nvPr/>
        </p:nvSpPr>
        <p:spPr bwMode="auto">
          <a:xfrm>
            <a:off x="138113" y="-2649538"/>
            <a:ext cx="3590925" cy="28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9" name="AutoShape 7" descr="http://www.okcseminari.rs/pluginfile.php/5318/mod_imscp/content/1/metode_2.jpg"/>
          <p:cNvSpPr>
            <a:spLocks noChangeAspect="1" noChangeArrowheads="1"/>
          </p:cNvSpPr>
          <p:nvPr/>
        </p:nvSpPr>
        <p:spPr bwMode="auto">
          <a:xfrm>
            <a:off x="138113" y="-1736725"/>
            <a:ext cx="3581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10" name="AutoShape 8" descr="http://www.okcseminari.rs/pluginfile.php/5318/mod_imscp/content/1/metode_3.jpg"/>
          <p:cNvSpPr>
            <a:spLocks noChangeAspect="1" noChangeArrowheads="1"/>
          </p:cNvSpPr>
          <p:nvPr/>
        </p:nvSpPr>
        <p:spPr bwMode="auto">
          <a:xfrm>
            <a:off x="138113" y="-246063"/>
            <a:ext cx="5353050" cy="156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11" name="Rectangle 10"/>
          <p:cNvSpPr/>
          <p:nvPr/>
        </p:nvSpPr>
        <p:spPr>
          <a:xfrm>
            <a:off x="138113" y="0"/>
            <a:ext cx="875436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ME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Моје  становиште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R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П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росторија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у којој се одржава час </a:t>
            </a:r>
            <a:r>
              <a:rPr lang="sr-Latn-RS" sz="20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под</a:t>
            </a:r>
            <a:r>
              <a:rPr lang="sr-Cyrl-ME" sz="20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иј</a:t>
            </a:r>
            <a:r>
              <a:rPr lang="sr-Latn-RS" sz="2000" dirty="0" smtClean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ели</a:t>
            </a:r>
            <a:r>
              <a:rPr lang="sr-Cyrl-ME" sz="2000" dirty="0" smtClean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 се</a:t>
            </a:r>
            <a:r>
              <a:rPr lang="sr-Latn-RS" sz="2000" dirty="0" smtClean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на два д</a:t>
            </a:r>
            <a:r>
              <a:rPr lang="sr-Cyrl-ME" sz="20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иј</a:t>
            </a:r>
            <a:r>
              <a:rPr lang="sr-Latn-RS" sz="20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ела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се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по поду траком од креп папира, неком другом траком или линијом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нацртаном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кредом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уздужно.</a:t>
            </a: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Ученици стоје на тој средишњој линији један иза другог. Читају се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унапред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формулисани искази на задату тему. </a:t>
            </a: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Ученици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треба у правом смислу те речи да заузму став, при чему останак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на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средишњој линији означава неутралан став. </a:t>
            </a: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Зидови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паралелни са средишњом линијом представљају потпуно слагање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односно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потпуно неслагање са исказом. </a:t>
            </a: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Што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се ученици више удаљавају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од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средишње линије према </a:t>
            </a: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зидовима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то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је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јасније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исказано слагање или неслагање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са</a:t>
            </a: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датим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исказом.</a:t>
            </a: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Након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што су сви ученици заузели став, могу се испитати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мотиви</a:t>
            </a: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за њихова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становишта и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разм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иј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енити аргументи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за и против.</a:t>
            </a: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ME" sz="20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09321"/>
            <a:ext cx="3968080" cy="360040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08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2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-1276927"/>
            <a:ext cx="9036496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Сн</a:t>
            </a:r>
            <a:r>
              <a:rPr kumimoji="0" lang="sr-Cyrl-ME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иј</a:t>
            </a:r>
            <a:r>
              <a:rPr kumimoji="0" lang="sr-Latn-R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ежна лавина</a:t>
            </a:r>
            <a:endParaRPr kumimoji="0" lang="sr-Cyrl-ME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ици имају прилик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да сазнају различита мишљења на одређену тему, да се суоче са њима и разм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ене аргументе. Након што се метода спроведе, преостају најважнији аргументи.</a:t>
            </a:r>
            <a:endParaRPr kumimoji="0" lang="sr-Latn-R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Тема се заб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иљ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ежи на табли, нпр. „Школа у којој се добро ос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ећамо мора бити..."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 првом кораку сваки ученик индивидуално размишља о томе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(Шта је важно за мене лично?), при чему свако треба за себе да заб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иљ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ежи 3 битна аспекта.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Ф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ормирају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се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парови и разм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ењују мишљења, при чему треба да се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договоре о највише 3 важна аспекта, што значи да ће три аспекта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евентуално морати да буду одбачена.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 следећем кораку по два пара граде групу од четири члана,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поново са истим</a:t>
            </a:r>
            <a:r>
              <a:rPr kumimoji="0" lang="sr-Cyrl-M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задатком.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endParaRPr kumimoji="0" lang="sr-Cyrl-M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 крају се резултати представљају у пленуму и дискутује се о њима.</a:t>
            </a:r>
            <a:endParaRPr kumimoji="0" lang="sr-Latn-R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94377"/>
            <a:ext cx="4040088" cy="230968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612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2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3" y="-1266979"/>
            <a:ext cx="8856985" cy="778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Писмени разговор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могућава интензивну дискусију међу ученицима, али без усменог разговора </a:t>
            </a: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између њих.</a:t>
            </a: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 столовима су велики плакати или листови </a:t>
            </a:r>
            <a:r>
              <a:rPr kumimoji="0" lang="sr-Cyrl-ME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папира</a:t>
            </a: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за зидне новине и фломастери. </a:t>
            </a: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 средини плаката стоји</a:t>
            </a:r>
            <a:r>
              <a:rPr lang="ru-RU" sz="2000" dirty="0">
                <a:latin typeface="Trebuchet MS" pitchFamily="34" charset="0"/>
              </a:rPr>
              <a:t> </a:t>
            </a:r>
            <a:r>
              <a:rPr lang="ru-RU" sz="2000" dirty="0" smtClean="0">
                <a:latin typeface="Trebuchet MS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rebuchet MS" pitchFamily="34" charset="0"/>
              </a:rPr>
              <a:t>питање </a:t>
            </a: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или исказ, за које се тражи мишљење учесника. </a:t>
            </a:r>
            <a:endParaRPr lang="ru-RU" sz="20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rebuchet MS" pitchFamily="34" charset="0"/>
              </a:rPr>
              <a:t>Прво </a:t>
            </a: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се граде мале групе. Чланови групе иду око плаката и </a:t>
            </a:r>
            <a:endParaRPr lang="ru-RU" sz="20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rebuchet MS" pitchFamily="34" charset="0"/>
              </a:rPr>
              <a:t>своје </a:t>
            </a: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мишљење.</a:t>
            </a: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Остали чланови групе могу и треба да, као у усменом </a:t>
            </a:r>
            <a:r>
              <a:rPr lang="ru-RU" sz="2000" dirty="0" smtClean="0">
                <a:solidFill>
                  <a:schemeClr val="bg1"/>
                </a:solidFill>
                <a:latin typeface="Trebuchet MS" pitchFamily="34" charset="0"/>
              </a:rPr>
              <a:t> разговору</a:t>
            </a: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, прокоментаришу и овај пут писмено допуне исказе </a:t>
            </a:r>
            <a:r>
              <a:rPr lang="ru-RU" sz="2000" dirty="0" smtClean="0">
                <a:solidFill>
                  <a:schemeClr val="bg1"/>
                </a:solidFill>
                <a:latin typeface="Trebuchet MS" pitchFamily="34" charset="0"/>
              </a:rPr>
              <a:t>других  чланова.</a:t>
            </a: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ME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</a:t>
            </a: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азвија живахна дискусија у тишини.</a:t>
            </a: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Cyrl-ME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3896072" cy="282457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227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7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-655885"/>
            <a:ext cx="9036496" cy="780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300" b="1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1300" b="1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1300" b="1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Дискусија на вртешци (куглично лежиште)</a:t>
            </a: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/>
            </a:r>
            <a:br>
              <a:rPr kumimoji="0" lang="sr-Latn-R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</a:b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Саставити листу са темама 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Под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елити ученике у дв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 групе, и распоредити их у унутрашњи и спољашњи круг. 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ици одређују тему или одговарајуће питање за дискусију и сваки од њих дискутује о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изабраној теми са учеником преко пута (око 3-5 минута).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Прекинути дискусију тако да сви чују 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Предати свеску са темама спољашњем кругу.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у спољашњем кругу се пом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ерају једно м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есто у л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ево (десно).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у спољашњем кругу одређују тему за дискусију, даље као 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унутрашњи круг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Предати свеску са темама унутрашњем кругу - пом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ерити се за још једно м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есто ...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Заједничка анализа и оц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ена у пленуму.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ME" sz="14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Помоћ за анализу и оц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ену (трајање око 15 минута):</a:t>
            </a: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Које теме сам изабрао, а које изб</a:t>
            </a:r>
            <a:r>
              <a:rPr kumimoji="0" lang="sr-Cyrl-M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егао?</a:t>
            </a: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Шта су ме питали?</a:t>
            </a: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Ко ме је највише изненадио?</a:t>
            </a: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 којим темама је група разговарала више пута?</a:t>
            </a: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Шта је пријатније за мене, да ме питају или да сам/а одредим тему?</a:t>
            </a: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Атмосфера постаје живахна и може постати веома гласно. То по себи и није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проблематично; долази да активирања и учешћа свих ученика групе; </a:t>
            </a: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6309320"/>
            <a:ext cx="4608512" cy="412155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992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2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3" y="-1282735"/>
            <a:ext cx="8928993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Плакат за и против</a:t>
            </a: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Наставник хоће да испита мишљење ученика о некој теми за коју постоје различита схватања.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Д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ели плакат на дв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 колоне и изнад једне пише </a:t>
            </a:r>
            <a:r>
              <a:rPr kumimoji="0" lang="sr-Latn-R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про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 (+, за), а изнад друге </a:t>
            </a:r>
            <a:r>
              <a:rPr kumimoji="0" lang="sr-Latn-R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цонтра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 (-, против).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Са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купља све исказе од ученика, који из публике долазе усмено и записује их у одговарајућу колону, про или контра.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Ову методу треба прим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ењивати само онда када заиста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постоје мање-више равноправни искази за и против.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Предност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ове методе је у томе што буди радозналост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учесника пр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 свега за разматрања наставника која ће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усл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едити.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21288"/>
            <a:ext cx="4040088" cy="432049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828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271728" cy="689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-114374"/>
            <a:ext cx="9036496" cy="706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1300" b="1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Игре улога</a:t>
            </a: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Помаже заједничком доживљавању,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откривању вишеслојности друштвених опажања као и заједничком размишљању.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Игра улога се у основном облику састоји из више фаза: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Фаза припреме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кратко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описати сценарио</a:t>
            </a:r>
            <a:endParaRPr lang="sr-Cyrl-ME" sz="20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M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изабрати </a:t>
            </a:r>
            <a:r>
              <a:rPr lang="sr-Cyrl-M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играче</a:t>
            </a: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под</a:t>
            </a:r>
            <a:r>
              <a:rPr lang="sr-Cyrl-ME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иј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елити им картице са описом улоге</a:t>
            </a: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кратко поразговарати о задатку посматрања</a:t>
            </a:r>
            <a:endParaRPr lang="sr-Cyrl-ME" sz="20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Фаза игре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ME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Назнаке </a:t>
            </a:r>
            <a:r>
              <a:rPr lang="sr-Cyrl-ME" sz="2000" u="sng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за играче: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у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логе игра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ти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слободно и спонтано; </a:t>
            </a:r>
            <a:endParaRPr lang="sr-Cyrl-ME" sz="20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д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рж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ати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се унапр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иј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ед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датих профила улога и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см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ј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ерница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.</a:t>
            </a: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п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окуша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јте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да будете реалистични</a:t>
            </a:r>
            <a:endParaRPr lang="sr-Cyrl-ME" sz="20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r-Cyrl-ME" sz="20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u="sng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За посматраче: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за вр</a:t>
            </a:r>
            <a:r>
              <a:rPr lang="sr-Cyrl-ME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иј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еме игре улога нема м</a:t>
            </a:r>
            <a:r>
              <a:rPr lang="sr-Cyrl-ME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иј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ешања споља.</a:t>
            </a: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/>
            </a:pPr>
            <a:endParaRPr lang="sr-Cyrl-ME" sz="20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3.   Ф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аза анализе и оц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ене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309321"/>
            <a:ext cx="4536504" cy="144016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390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9144000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-253859"/>
            <a:ext cx="8784976" cy="723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Акваријум</a:t>
            </a:r>
            <a:endParaRPr kumimoji="0" lang="sr-Cyrl-M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Мал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 група ученика у унутрашњем кругу (у „акваријуму за златне рибице") дискутује о некој тем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користећи прим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ере, док остали учесници дискусију посматрају из спољашњег круга.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Када неки од ученика из спољашњег круга жели да се укључи у дискусију, може да зам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ије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ни м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есто са неким чланом унутрашњег круга.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/>
            </a:r>
            <a:br>
              <a:rPr kumimoji="0" lang="sr-Latn-R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</a:b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Сваки ученик који се налази у кругу за дискусију може исти напустити у сваком тренутку. Уколико неког од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ученика из унутрашњег круга „потапшу", он може да заврши мисао и затим напушта круг за дискусију. 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По могућности треба изб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егавати разговоре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са стране тј. изван круга за дискусију.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Предности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: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руг за дискусију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 је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преглед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н, јер у њему истовремено може да дискутује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  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мањи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број ученика. 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који иначе никада не долазе до р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ечи, могу да зам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ене м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есто 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    с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 неким из унутрашњег круга, 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да изнесу своје мишљење. 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ченик који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који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више није расположен да дискутује, може једноставно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  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да изађе из круга</a:t>
            </a: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за дискусију и слуша. 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Метода је посебно погодна да укаже на однос доминантности: 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   </a:t>
            </a:r>
            <a:r>
              <a:rPr kumimoji="0" lang="sr-Latn-R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наметљиви ученици увек морају бити у унутрашњем кругу.</a:t>
            </a: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16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63334"/>
            <a:ext cx="3896072" cy="358141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r>
              <a:rPr lang="sr-Cyrl-ME" dirty="0" smtClean="0"/>
              <a:t>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897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" y="0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307344"/>
            <a:ext cx="8784976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Дискусија на подијуму</a:t>
            </a: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 оквиру ове методе особе дискутују са супротних позиција тј. мишљења о датој теми, а публика им поставља питања.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Ова вербална могућност информисања је погодна за комплексне, когнитивне </a:t>
            </a:r>
            <a:r>
              <a:rPr lang="ru-RU" sz="2000" b="1" dirty="0" smtClean="0">
                <a:solidFill>
                  <a:schemeClr val="bg1"/>
                </a:solidFill>
                <a:latin typeface="Trebuchet MS" pitchFamily="34" charset="0"/>
              </a:rPr>
              <a:t>и </a:t>
            </a:r>
            <a:r>
              <a:rPr lang="ru-RU" sz="2000" b="1" dirty="0">
                <a:solidFill>
                  <a:schemeClr val="bg1"/>
                </a:solidFill>
                <a:latin typeface="Trebuchet MS" pitchFamily="34" charset="0"/>
              </a:rPr>
              <a:t>афективне садржаје, у којима треба директно супротставити различита мишљења, позиције, аспекте. </a:t>
            </a:r>
            <a:endParaRPr lang="ru-RU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rebuchet MS" pitchFamily="34" charset="0"/>
              </a:rPr>
              <a:t>Ученици </a:t>
            </a:r>
            <a:r>
              <a:rPr lang="ru-RU" sz="2000" b="1" dirty="0">
                <a:solidFill>
                  <a:schemeClr val="bg1"/>
                </a:solidFill>
                <a:latin typeface="Trebuchet MS" pitchFamily="34" charset="0"/>
              </a:rPr>
              <a:t>имају могућност да донесу сопствену </a:t>
            </a:r>
            <a:r>
              <a:rPr lang="ru-RU" sz="2000" b="1" dirty="0" smtClean="0">
                <a:solidFill>
                  <a:schemeClr val="bg1"/>
                </a:solidFill>
                <a:latin typeface="Trebuchet MS" pitchFamily="34" charset="0"/>
              </a:rPr>
              <a:t>оцјену</a:t>
            </a:r>
            <a:r>
              <a:rPr lang="ru-RU" sz="20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Осим постављања основне теме за дискусију, ученицима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у дискусији на подијуму се унапр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ед може дати листа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садржаја који морају бити обрађени.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Ученике дискусије треба одредити у складу са овим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каталогом односно листом садржаја.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3968080" cy="288033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389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2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375" y="1412776"/>
            <a:ext cx="8360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 </a:t>
            </a:r>
            <a:r>
              <a:rPr lang="sr-Latn-RS" sz="4000" b="1" dirty="0" smtClean="0">
                <a:solidFill>
                  <a:schemeClr val="bg1"/>
                </a:solidFill>
              </a:rPr>
              <a:t>NASTAVNE METODE KOJE MOŽEMO DA PRIMIJENIMO  U UVODNOM DIJELU  ČASA</a:t>
            </a:r>
            <a:endParaRPr lang="sr-Latn-RS" sz="4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http://www.okcseminari.rs/pluginfile.php/5336/mod_forum/attachment/18602/inde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5" name="AutoShape 4" descr="http://www.okcseminari.rs/pluginfile.php/5336/mod_forum/attachment/18602/index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pic>
        <p:nvPicPr>
          <p:cNvPr id="1029" name="Picture 5" descr="C:\Users\Toshiba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bright="-6000" contrast="-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319" y="3573016"/>
            <a:ext cx="4125978" cy="30944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09320"/>
            <a:ext cx="3896072" cy="412155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202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56" y="0"/>
            <a:ext cx="9186684" cy="689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9770" y="177281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</a:rPr>
              <a:t>    </a:t>
            </a: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5056" y="243512"/>
            <a:ext cx="917905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Структурисано представљање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Наставник се представља користећи припремљене aспекте  (име, посао, мjесто/град у коме ради, мjесто становања,...).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се представљају на основу њима својствених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аспеката.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љ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едеће аспекте за представљање можете унапр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ед дати,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на прим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ер на модерацијској табли, флип  чарту или фолији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 графоскоп: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име,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образовање,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школа,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есто/град у коме живиш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хоби,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жеље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309320"/>
            <a:ext cx="3752056" cy="412155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77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2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48478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-2801724"/>
            <a:ext cx="9036496" cy="921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300" b="1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sz="1300" b="1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300" b="1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sz="1300" b="1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300" b="1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Интервју у паровима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Замолит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ученике да упознају особу поред себе. Половина ученика интервјуише, а друга половина је интервјуисана. Они који интервјуишу питају за име, интересовања 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 сл.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Након неколико минута наставник даје знак за пром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ену (нпр. звоном или пиштаљком).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Они који интервјуишу и 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који су 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интервјуисани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,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зам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ењују улоге. 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л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еди представљање. Чланови парова представљају један другог.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Метода ће бити најуспешнија уколико се ученици 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међусобно још увек добро не познају.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Због тога би требало унапр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ед замолити 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групу да за спровођење интервјуа пронађу особу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коју још ув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ек добро не познају.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704" y="6237312"/>
            <a:ext cx="4112096" cy="437133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72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2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-307310"/>
            <a:ext cx="8856984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4 - 6 углова за упознавање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У сваком углу просторије каче се плакати или слике са неком фотографијом  или исказом.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У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ченицима се за сваку од одређених тема представљају могућности избора.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У складу са бројем ученика припреми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ти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4 до 6 плаката са неким исказом на одређену тему. 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Плакате  зал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иј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епити у сваки од четири угла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просторије</a:t>
            </a:r>
            <a:r>
              <a:rPr kumimoji="0" lang="sr-Cyrl-M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Код сваког плаката срећу се они ученици који су 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направили исти избор.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Могу да поразговарају о свом избору и при том се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упознају. </a:t>
            </a:r>
            <a:endParaRPr kumimoji="0" lang="sr-Cyrl-M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165304"/>
            <a:ext cx="3608040" cy="556172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539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-1055795"/>
            <a:ext cx="8964488" cy="798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1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b="1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Анализа очекивања</a:t>
            </a: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Анализа очекивања треба да ученике припреми за час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Ученици добијају модерацијске картице у четири различите боје и свако по један фломастер. 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Н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а једној </a:t>
            </a:r>
            <a:r>
              <a:rPr lang="sr-Latn-RS" sz="2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картици пишу по једно очекивање, 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при чему су различите боје картица предвиђене за четири различита питања: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Очекивања: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од теме која се обрађује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од наставника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од ученика у од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ј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ељењу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од самог/саме себе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Ученици сами каче картице на припремљене модерацијске 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т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абле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 образлажу их.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Број картица по боји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може да буде ограничен или остати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отворен.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338536"/>
            <a:ext cx="3608040" cy="382940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60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2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-794488"/>
            <a:ext cx="8856984" cy="718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Обрадити теме</a:t>
            </a:r>
            <a:endParaRPr kumimoji="0" lang="sr-Cyrl-ME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 обраде теме ученици би требало да имају могућност да искажу своје предзнање, искуства, доживљаје и сл. 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Да би се тема обрадила, ученици морају да воде много разговора,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метод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треба да подстакну на те разговоре. 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Т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реба имат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у виду следеће аспекте: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морају имати могућност да се искажу.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Тема мора да буде јасно постављена.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Различита, лична па и неуобичајена мишљења не ометају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већ </a:t>
            </a:r>
            <a:r>
              <a:rPr kumimoji="0" lang="sr-Cyrl-ME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 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разговор чине живљим, дају нове погледе на тему...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Ефикасан увод у тему: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Дати ученицима да изнесу своја искуства везана за тему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Изражавање мишљења (шта ми се ту допада, шта ми се</a:t>
            </a:r>
            <a:endParaRPr kumimoji="0" lang="sr-Cyrl-ME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не </a:t>
            </a:r>
            <a:r>
              <a:rPr lang="sr-Cyrl-ME" sz="21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допада...)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Дозволити ученицима да изнесу потешкоће, недоумице.</a:t>
            </a: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3896072" cy="340147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047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45"/>
            <a:ext cx="9144000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-2011088"/>
            <a:ext cx="8856984" cy="834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Испитивање помоћу картица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етода за обраду отворених питања, препознавање проблема као и за структурисање и представљање резултата.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б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иљ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еже своје исказе на картицама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које се могу закачити и по жељи прем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ештати на таблама. 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Начин рада: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Запи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сати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питање водиљу на флип чарту или табли.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Напи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сати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ваше одговоре на под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ељеним картицама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(највише 5 р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ечи)! Молимо Вас да пишете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ШТАМПАНИМ СЛОВИМА!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Запи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сати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само један исказ на једној картици.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Картице се читају наглас и каче на модерацијску таблу.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Дискут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овати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о томе 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кој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е</a:t>
            </a:r>
            <a:r>
              <a:rPr lang="sr-Latn-RS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sr-Latn-RS" sz="2000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консеквенце извући за даљи ток рада.</a:t>
            </a:r>
            <a:endParaRPr lang="sr-Latn-R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колико дође до различитих приступа или полазних тачака,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могуће је давање поена различитим </a:t>
            </a:r>
            <a:r>
              <a:rPr lang="ru-RU" sz="2000" dirty="0"/>
              <a:t> </a:t>
            </a:r>
            <a:r>
              <a:rPr lang="ru-RU" sz="2000" b="1" dirty="0">
                <a:solidFill>
                  <a:schemeClr val="bg1"/>
                </a:solidFill>
              </a:rPr>
              <a:t>исказима да би се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</a:rPr>
              <a:t>поставили </a:t>
            </a:r>
            <a:r>
              <a:rPr lang="ru-RU" sz="2000" b="1" dirty="0">
                <a:solidFill>
                  <a:schemeClr val="bg1"/>
                </a:solidFill>
              </a:rPr>
              <a:t>приоритети</a:t>
            </a:r>
            <a:r>
              <a:rPr lang="ru-RU" sz="1600" b="1" dirty="0" smtClean="0">
                <a:solidFill>
                  <a:schemeClr val="bg1"/>
                </a:solidFill>
              </a:rPr>
              <a:t>.</a:t>
            </a:r>
            <a:endParaRPr kumimoji="0" lang="sr-Cyrl-M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09321"/>
            <a:ext cx="3536032" cy="216024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485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1" name="Picture 3" descr="C:\Users\Toshiba\Desktop\PPT\SLIKE ZA ptt\76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856" cy="686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-671668"/>
            <a:ext cx="8784976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M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Кошнице</a:t>
            </a:r>
            <a:endParaRPr kumimoji="0" lang="sr-Cyrl-ME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Метода се може прим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ењивати приликом увођења у тему ради испитивања предзнања и мишљења,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а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ли и након фазе 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нформисања ради сакупљања питања, утисака, мишљења, 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ешења.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Начин рада: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формирају групе од по 6 особа. Ове мање групе добијају прецизан задатак везан за претходну информацију. Све групе имају 6 минута времена за дискусију.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Учесници пленуму преносе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резултате и питања.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Са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в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ети: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Резултати ученика могу да се преузму и искористе у даљем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раду,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као њихово учешће у одлучивању о процесу учења.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Ученици током дискусије заборављају на вр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иј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еме,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З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ато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lang="sr-Cyrl-ME" sz="2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треба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д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а се одреди особа која ће водити</a:t>
            </a:r>
            <a:r>
              <a:rPr kumimoji="0" lang="sr-Cyrl-M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рачуна о </a:t>
            </a:r>
            <a:endParaRPr kumimoji="0" lang="sr-Cyrl-M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предвиђеном времену.</a:t>
            </a:r>
            <a:endParaRPr kumimoji="0" lang="sr-Latn-R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45638"/>
            <a:ext cx="4040088" cy="375837"/>
          </a:xfrm>
        </p:spPr>
        <p:txBody>
          <a:bodyPr/>
          <a:lstStyle/>
          <a:p>
            <a:r>
              <a:rPr lang="es-ES" dirty="0" err="1" smtClean="0"/>
              <a:t>Tatjana</a:t>
            </a:r>
            <a:r>
              <a:rPr lang="es-ES" dirty="0" smtClean="0"/>
              <a:t> Papan, Marica </a:t>
            </a:r>
            <a:r>
              <a:rPr lang="es-ES" dirty="0" err="1" smtClean="0"/>
              <a:t>Kovačević</a:t>
            </a:r>
            <a:r>
              <a:rPr lang="es-ES" dirty="0" smtClean="0"/>
              <a:t>, </a:t>
            </a:r>
            <a:r>
              <a:rPr lang="es-ES" dirty="0" err="1" smtClean="0"/>
              <a:t>Dejana</a:t>
            </a:r>
            <a:r>
              <a:rPr lang="es-ES" dirty="0" smtClean="0"/>
              <a:t> </a:t>
            </a:r>
            <a:r>
              <a:rPr lang="es-ES" dirty="0" err="1" smtClean="0"/>
              <a:t>Trifunović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79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410</TotalTime>
  <Words>1735</Words>
  <Application>Microsoft Office PowerPoint</Application>
  <PresentationFormat>On-screen Show (4:3)</PresentationFormat>
  <Paragraphs>370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Gold</cp:lastModifiedBy>
  <cp:revision>57</cp:revision>
  <dcterms:created xsi:type="dcterms:W3CDTF">2014-10-19T19:10:13Z</dcterms:created>
  <dcterms:modified xsi:type="dcterms:W3CDTF">2014-11-05T10:32:15Z</dcterms:modified>
</cp:coreProperties>
</file>