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0" r:id="rId4"/>
    <p:sldId id="258" r:id="rId5"/>
    <p:sldId id="264" r:id="rId6"/>
    <p:sldId id="273" r:id="rId7"/>
    <p:sldId id="267" r:id="rId8"/>
    <p:sldId id="269" r:id="rId9"/>
    <p:sldId id="268" r:id="rId10"/>
    <p:sldId id="272" r:id="rId11"/>
    <p:sldId id="275" r:id="rId12"/>
    <p:sldId id="274" r:id="rId13"/>
    <p:sldId id="271" r:id="rId14"/>
    <p:sldId id="270" r:id="rId15"/>
    <p:sldId id="276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66"/>
    <a:srgbClr val="3366FF"/>
    <a:srgbClr val="40D4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78" autoAdjust="0"/>
  </p:normalViewPr>
  <p:slideViewPr>
    <p:cSldViewPr>
      <p:cViewPr>
        <p:scale>
          <a:sx n="50" d="100"/>
          <a:sy n="50" d="100"/>
        </p:scale>
        <p:origin x="-1734" y="-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953B0-1554-4CAA-A59D-4D2017694DD0}" type="datetimeFigureOut">
              <a:rPr lang="sr-Latn-RS" smtClean="0"/>
              <a:t>05.11.2014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8C097-5F55-4614-BDE0-05F0C07E70E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456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8C097-5F55-4614-BDE0-05F0C07E70E5}" type="slidenum">
              <a:rPr lang="sr-Latn-RS" smtClean="0"/>
              <a:t>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6496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0D6E-40E3-4434-AA49-DADDD56EFF72}" type="datetimeFigureOut">
              <a:rPr lang="sr-Latn-RS" smtClean="0"/>
              <a:t>05.11.2014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4FF-F75C-4B0E-9B60-7DAF9352142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6000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0D6E-40E3-4434-AA49-DADDD56EFF72}" type="datetimeFigureOut">
              <a:rPr lang="sr-Latn-RS" smtClean="0"/>
              <a:t>05.11.2014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4FF-F75C-4B0E-9B60-7DAF9352142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1970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0D6E-40E3-4434-AA49-DADDD56EFF72}" type="datetimeFigureOut">
              <a:rPr lang="sr-Latn-RS" smtClean="0"/>
              <a:t>05.11.2014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4FF-F75C-4B0E-9B60-7DAF9352142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5509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0D6E-40E3-4434-AA49-DADDD56EFF72}" type="datetimeFigureOut">
              <a:rPr lang="sr-Latn-RS" smtClean="0"/>
              <a:t>05.11.2014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4FF-F75C-4B0E-9B60-7DAF9352142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9059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0D6E-40E3-4434-AA49-DADDD56EFF72}" type="datetimeFigureOut">
              <a:rPr lang="sr-Latn-RS" smtClean="0"/>
              <a:t>05.11.2014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4FF-F75C-4B0E-9B60-7DAF9352142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6839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0D6E-40E3-4434-AA49-DADDD56EFF72}" type="datetimeFigureOut">
              <a:rPr lang="sr-Latn-RS" smtClean="0"/>
              <a:t>05.11.2014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4FF-F75C-4B0E-9B60-7DAF9352142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4449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0D6E-40E3-4434-AA49-DADDD56EFF72}" type="datetimeFigureOut">
              <a:rPr lang="sr-Latn-RS" smtClean="0"/>
              <a:t>05.11.2014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4FF-F75C-4B0E-9B60-7DAF9352142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9460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0D6E-40E3-4434-AA49-DADDD56EFF72}" type="datetimeFigureOut">
              <a:rPr lang="sr-Latn-RS" smtClean="0"/>
              <a:t>05.11.2014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4FF-F75C-4B0E-9B60-7DAF9352142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7528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0D6E-40E3-4434-AA49-DADDD56EFF72}" type="datetimeFigureOut">
              <a:rPr lang="sr-Latn-RS" smtClean="0"/>
              <a:t>05.11.2014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4FF-F75C-4B0E-9B60-7DAF9352142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8431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0D6E-40E3-4434-AA49-DADDD56EFF72}" type="datetimeFigureOut">
              <a:rPr lang="sr-Latn-RS" smtClean="0"/>
              <a:t>05.11.2014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4FF-F75C-4B0E-9B60-7DAF9352142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4841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0D6E-40E3-4434-AA49-DADDD56EFF72}" type="datetimeFigureOut">
              <a:rPr lang="sr-Latn-RS" smtClean="0"/>
              <a:t>05.11.2014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84FF-F75C-4B0E-9B60-7DAF9352142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6335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D0D6E-40E3-4434-AA49-DADDD56EFF72}" type="datetimeFigureOut">
              <a:rPr lang="sr-Latn-RS" smtClean="0"/>
              <a:t>05.11.2014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F84FF-F75C-4B0E-9B60-7DAF9352142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1794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7016824" cy="5018112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1026" name="Picture 2" descr="C:\Users\Toshiba\Desktop\PPT\SLIKE ZA ptt\416_exampl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820"/>
            <a:ext cx="9144000" cy="692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83967" y="1628800"/>
            <a:ext cx="40103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ME" sz="2800" b="1" dirty="0">
                <a:solidFill>
                  <a:srgbClr val="FF0000"/>
                </a:solidFill>
              </a:rPr>
              <a:t>НАСТАВНЕ МЕТОДЕ КОЈЕ СЕ МОГУ ПРИМИЈЕНИТИ У ЗАВРШНОМ ДИЈЕЛУ ЧАСА</a:t>
            </a:r>
          </a:p>
          <a:p>
            <a:pPr lvl="0" algn="ctr"/>
            <a:endParaRPr lang="sr-Cyrl-ME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8264" y="5910526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ME" sz="1400" dirty="0">
                <a:solidFill>
                  <a:srgbClr val="FF0000"/>
                </a:solidFill>
              </a:rPr>
              <a:t>Татјана Папан</a:t>
            </a:r>
          </a:p>
          <a:p>
            <a:pPr lvl="0"/>
            <a:r>
              <a:rPr lang="sr-Cyrl-ME" sz="1400" dirty="0">
                <a:solidFill>
                  <a:srgbClr val="FF0000"/>
                </a:solidFill>
              </a:rPr>
              <a:t>Марица Ковачевић</a:t>
            </a:r>
          </a:p>
          <a:p>
            <a:pPr lvl="0"/>
            <a:r>
              <a:rPr lang="sr-Cyrl-ME" sz="1400" dirty="0">
                <a:solidFill>
                  <a:srgbClr val="FF0000"/>
                </a:solidFill>
              </a:rPr>
              <a:t>Дејана Трифуновић</a:t>
            </a:r>
          </a:p>
          <a:p>
            <a:pPr lvl="0"/>
            <a:r>
              <a:rPr lang="sr-Cyrl-ME" sz="1400" dirty="0">
                <a:solidFill>
                  <a:srgbClr val="FF0000"/>
                </a:solidFill>
              </a:rPr>
              <a:t>ОШ“21:МАЈ“ Подгорица</a:t>
            </a:r>
            <a:endParaRPr lang="sr-Latn-R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2050" name="Picture 2" descr="C:\Users\Toshiba\Desktop\76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91"/>
            <a:ext cx="9144000" cy="686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16632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332656"/>
            <a:ext cx="8784976" cy="6360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0700" algn="ctr">
              <a:lnSpc>
                <a:spcPct val="115000"/>
              </a:lnSpc>
              <a:spcAft>
                <a:spcPts val="0"/>
              </a:spcAft>
            </a:pP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Овд</a:t>
            </a:r>
            <a:r>
              <a:rPr lang="sr-Cyrl-ME" sz="2400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ј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е </a:t>
            </a:r>
            <a:r>
              <a:rPr lang="sr-Cyrl-ME" sz="2400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и</a:t>
            </a:r>
            <a:r>
              <a:rPr lang="sr-Cyrl-ME" sz="2400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Сада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и</a:t>
            </a:r>
            <a:r>
              <a:rPr lang="sr-Cyrl-ME" sz="2400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Тамо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sr-Cyrl-ME" sz="2400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и </a:t>
            </a:r>
            <a:r>
              <a:rPr lang="sr-Cyrl-ME" sz="2400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Тада</a:t>
            </a:r>
            <a:endParaRPr lang="sr-Latn-RS" sz="2400" dirty="0">
              <a:solidFill>
                <a:schemeClr val="accent5">
                  <a:lumMod val="50000"/>
                </a:schemeClr>
              </a:solidFill>
              <a:ea typeface="Times New Roman"/>
              <a:cs typeface="Times New Roman"/>
            </a:endParaRPr>
          </a:p>
          <a:p>
            <a:pPr>
              <a:lnSpc>
                <a:spcPts val="31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dirty="0">
              <a:ea typeface="Times New Roman"/>
              <a:cs typeface="Times New Roman"/>
            </a:endParaRPr>
          </a:p>
          <a:p>
            <a:pPr marL="76200" marR="50800" algn="just" hangingPunct="0">
              <a:lnSpc>
                <a:spcPct val="115000"/>
              </a:lnSpc>
              <a:spcAft>
                <a:spcPts val="0"/>
              </a:spcAft>
            </a:pP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Највећи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број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часова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стоји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у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следећем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sr-Cyrl-ME" sz="22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„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пољу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напона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“: </a:t>
            </a:r>
            <a:endParaRPr lang="sr-Latn-RS" sz="2200" dirty="0" smtClean="0">
              <a:solidFill>
                <a:schemeClr val="accent5">
                  <a:lumMod val="50000"/>
                </a:schemeClr>
              </a:solidFill>
              <a:ea typeface="Times New Roman"/>
              <a:cs typeface="Calibri"/>
            </a:endParaRPr>
          </a:p>
          <a:p>
            <a:pPr marL="76200" marR="50800" algn="just" hangingPunct="0">
              <a:lnSpc>
                <a:spcPct val="115000"/>
              </a:lnSpc>
              <a:spcAft>
                <a:spcPts val="0"/>
              </a:spcAft>
            </a:pP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Овд</a:t>
            </a:r>
            <a:r>
              <a:rPr lang="sr-Cyrl-ME" sz="22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ј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е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и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сада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,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заправо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,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на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часу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се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одвијају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ствари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или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се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обрађују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теме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које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ученици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тамо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и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тада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,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тј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. у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стварном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животу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,</a:t>
            </a:r>
            <a:r>
              <a:rPr lang="sr-Latn-RS" sz="22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код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куће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, у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породици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итд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.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треба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sr-Latn-RS" sz="22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да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прим</a:t>
            </a:r>
            <a:r>
              <a:rPr lang="sr-Cyrl-ME" sz="22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иј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ене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.</a:t>
            </a:r>
            <a:endParaRPr lang="sr-Latn-RS" sz="2200" dirty="0" smtClean="0">
              <a:solidFill>
                <a:schemeClr val="accent5">
                  <a:lumMod val="50000"/>
                </a:schemeClr>
              </a:solidFill>
              <a:ea typeface="Times New Roman"/>
              <a:cs typeface="Calibri"/>
            </a:endParaRPr>
          </a:p>
          <a:p>
            <a:pPr marL="76200" marR="50800" algn="just" hangingPunct="0">
              <a:lnSpc>
                <a:spcPct val="115000"/>
              </a:lnSpc>
              <a:spcAft>
                <a:spcPts val="0"/>
              </a:spcAft>
            </a:pPr>
            <a:endParaRPr lang="sr-Latn-RS" sz="2400" dirty="0" smtClean="0">
              <a:solidFill>
                <a:schemeClr val="accent5">
                  <a:lumMod val="50000"/>
                </a:schemeClr>
              </a:solidFill>
              <a:ea typeface="Times New Roman"/>
              <a:cs typeface="Calibri"/>
            </a:endParaRPr>
          </a:p>
          <a:p>
            <a:pPr marL="76200" marR="50800" algn="just" hangingPunct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Ситуација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на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часовима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је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ипак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другачија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од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ситуације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из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које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се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долази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, и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она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је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примарна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јер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је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просто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тренутно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актуелна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.</a:t>
            </a:r>
            <a:endParaRPr lang="sr-Cyrl-ME" sz="2400" dirty="0" smtClean="0">
              <a:solidFill>
                <a:schemeClr val="accent5">
                  <a:lumMod val="50000"/>
                </a:schemeClr>
              </a:solidFill>
              <a:ea typeface="Times New Roman"/>
              <a:cs typeface="Calibri"/>
            </a:endParaRPr>
          </a:p>
          <a:p>
            <a:pPr marL="76200" marR="50800" algn="just" hangingPunct="0">
              <a:lnSpc>
                <a:spcPct val="115000"/>
              </a:lnSpc>
              <a:spcAft>
                <a:spcPts val="0"/>
              </a:spcAft>
            </a:pPr>
            <a:endParaRPr lang="sr-Cyrl-ME" sz="2400" dirty="0" smtClean="0">
              <a:solidFill>
                <a:schemeClr val="accent5">
                  <a:lumMod val="50000"/>
                </a:schemeClr>
              </a:solidFill>
              <a:ea typeface="Times New Roman"/>
              <a:cs typeface="Calibri"/>
            </a:endParaRPr>
          </a:p>
          <a:p>
            <a:pPr marL="76200" marR="50800" algn="just" hangingPunct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Многи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ученици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то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доживљавају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збуњујућим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и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не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могу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да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одлуче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на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шта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би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требало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да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усм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ј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ере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своје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опажање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.</a:t>
            </a:r>
            <a:endParaRPr lang="sr-Cyrl-ME" sz="2400" dirty="0" smtClean="0">
              <a:solidFill>
                <a:schemeClr val="accent5">
                  <a:lumMod val="50000"/>
                </a:schemeClr>
              </a:solidFill>
              <a:ea typeface="Times New Roman"/>
              <a:cs typeface="Calibri"/>
            </a:endParaRPr>
          </a:p>
          <a:p>
            <a:pPr marL="76200" marR="50800" algn="just" hangingPunct="0">
              <a:lnSpc>
                <a:spcPct val="115000"/>
              </a:lnSpc>
              <a:spcAft>
                <a:spcPts val="0"/>
              </a:spcAft>
            </a:pPr>
            <a:endParaRPr lang="sr-Cyrl-ME" sz="2400" dirty="0">
              <a:solidFill>
                <a:schemeClr val="accent5">
                  <a:lumMod val="50000"/>
                </a:schemeClr>
              </a:solidFill>
              <a:ea typeface="Times New Roman"/>
              <a:cs typeface="Calibri"/>
            </a:endParaRPr>
          </a:p>
          <a:p>
            <a:pPr marL="76200" marR="50800" algn="just" hangingPunct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Ученицима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се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олакша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ва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ов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а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ситуациј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а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тако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што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им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јасно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став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љамо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до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знања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и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методски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пази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мо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на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то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када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се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ради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о „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овд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ј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е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и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сада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“ а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када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о „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ситуациј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и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напољ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е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“. </a:t>
            </a:r>
            <a:endParaRPr lang="sr-Latn-RS" dirty="0">
              <a:solidFill>
                <a:schemeClr val="accent5">
                  <a:lumMod val="50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537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2050" name="Picture 2" descr="C:\Users\Toshiba\Desktop\76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91"/>
            <a:ext cx="9144000" cy="686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16632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1804" y="532130"/>
            <a:ext cx="7920880" cy="479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Методе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за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давање</a:t>
            </a:r>
            <a:r>
              <a:rPr lang="sr-Cyrl-ME" sz="2800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feedback-a</a:t>
            </a:r>
            <a:endParaRPr lang="sr-Latn-RS" sz="2800" dirty="0">
              <a:solidFill>
                <a:schemeClr val="accent5">
                  <a:lumMod val="50000"/>
                </a:schemeClr>
              </a:solidFill>
              <a:ea typeface="Times New Roman"/>
              <a:cs typeface="Times New Roman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sr-Latn-RS" dirty="0">
              <a:solidFill>
                <a:schemeClr val="accent5">
                  <a:lumMod val="50000"/>
                </a:schemeClr>
              </a:solidFill>
              <a:ea typeface="Times New Roman"/>
              <a:cs typeface="Times New Roman"/>
            </a:endParaRPr>
          </a:p>
          <a:p>
            <a:pPr>
              <a:lnSpc>
                <a:spcPts val="194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dirty="0">
              <a:ea typeface="Times New Roman"/>
              <a:cs typeface="Times New Roman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ea typeface="Times New Roman"/>
                <a:cs typeface="Calibri"/>
              </a:rPr>
              <a:t>Кроз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ове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методе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се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разматра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протекли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 smtClean="0">
                <a:ea typeface="Times New Roman"/>
                <a:cs typeface="Calibri"/>
              </a:rPr>
              <a:t>час</a:t>
            </a:r>
            <a:r>
              <a:rPr lang="sr-Cyrl-ME" sz="2400" dirty="0" smtClean="0">
                <a:ea typeface="Times New Roman"/>
                <a:cs typeface="Calibri"/>
              </a:rPr>
              <a:t> </a:t>
            </a:r>
            <a:r>
              <a:rPr lang="en-US" sz="2400" dirty="0" err="1" smtClean="0">
                <a:ea typeface="Times New Roman"/>
                <a:cs typeface="Calibri"/>
              </a:rPr>
              <a:t>или</a:t>
            </a:r>
            <a:r>
              <a:rPr lang="en-US" sz="2400" dirty="0" smtClean="0">
                <a:ea typeface="Times New Roman"/>
                <a:cs typeface="Calibri"/>
              </a:rPr>
              <a:t>,</a:t>
            </a:r>
            <a:r>
              <a:rPr lang="sr-Cyrl-ME" sz="2400" dirty="0" smtClean="0">
                <a:ea typeface="Times New Roman"/>
                <a:cs typeface="Calibri"/>
              </a:rPr>
              <a:t> </a:t>
            </a:r>
            <a:r>
              <a:rPr lang="en-US" sz="2400" dirty="0" err="1" smtClean="0">
                <a:ea typeface="Times New Roman"/>
                <a:cs typeface="Calibri"/>
              </a:rPr>
              <a:t>боље</a:t>
            </a:r>
            <a:r>
              <a:rPr lang="en-US" sz="2400" dirty="0" smtClean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наставна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област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као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smtClean="0">
                <a:ea typeface="Times New Roman"/>
                <a:cs typeface="Calibri"/>
              </a:rPr>
              <a:t>ц</a:t>
            </a:r>
            <a:r>
              <a:rPr lang="sr-Cyrl-ME" sz="2400" dirty="0" smtClean="0">
                <a:ea typeface="Times New Roman"/>
                <a:cs typeface="Calibri"/>
              </a:rPr>
              <a:t>ј</a:t>
            </a:r>
            <a:r>
              <a:rPr lang="en-US" sz="2400" dirty="0" err="1" smtClean="0">
                <a:ea typeface="Times New Roman"/>
                <a:cs typeface="Calibri"/>
              </a:rPr>
              <a:t>елина</a:t>
            </a:r>
            <a:r>
              <a:rPr lang="sr-Latn-RS" sz="2400" dirty="0" smtClean="0">
                <a:ea typeface="Times New Roman"/>
                <a:cs typeface="Calibri"/>
              </a:rPr>
              <a:t>: - </a:t>
            </a:r>
            <a:r>
              <a:rPr lang="en-US" sz="2400" dirty="0" err="1" smtClean="0">
                <a:ea typeface="Times New Roman"/>
                <a:cs typeface="Calibri"/>
              </a:rPr>
              <a:t>процес</a:t>
            </a:r>
            <a:r>
              <a:rPr lang="en-US" sz="2400" dirty="0" smtClean="0">
                <a:ea typeface="Times New Roman"/>
                <a:cs typeface="Calibri"/>
              </a:rPr>
              <a:t>,</a:t>
            </a:r>
            <a:endParaRPr lang="sr-Latn-RS" sz="2400" dirty="0" smtClean="0">
              <a:ea typeface="Times New Roman"/>
              <a:cs typeface="Calibri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r>
              <a:rPr lang="sr-Latn-RS" sz="2400" dirty="0">
                <a:ea typeface="Times New Roman"/>
                <a:cs typeface="Calibri"/>
              </a:rPr>
              <a:t> </a:t>
            </a:r>
            <a:r>
              <a:rPr lang="sr-Latn-RS" sz="2400" dirty="0" smtClean="0">
                <a:ea typeface="Times New Roman"/>
                <a:cs typeface="Calibri"/>
              </a:rPr>
              <a:t>                                                       -</a:t>
            </a:r>
            <a:r>
              <a:rPr lang="en-US" sz="2400" dirty="0" smtClean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резултати</a:t>
            </a:r>
            <a:r>
              <a:rPr lang="en-US" sz="2400" dirty="0" smtClean="0">
                <a:ea typeface="Times New Roman"/>
                <a:cs typeface="Calibri"/>
              </a:rPr>
              <a:t>,</a:t>
            </a:r>
            <a:endParaRPr lang="sr-Latn-RS" sz="2400" dirty="0" smtClean="0">
              <a:ea typeface="Times New Roman"/>
              <a:cs typeface="Calibri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r>
              <a:rPr lang="sr-Latn-RS" sz="2400" dirty="0">
                <a:ea typeface="Times New Roman"/>
                <a:cs typeface="Calibri"/>
              </a:rPr>
              <a:t> </a:t>
            </a:r>
            <a:r>
              <a:rPr lang="sr-Latn-RS" sz="2400" dirty="0" smtClean="0">
                <a:ea typeface="Times New Roman"/>
                <a:cs typeface="Calibri"/>
              </a:rPr>
              <a:t>                                                       -</a:t>
            </a:r>
            <a:r>
              <a:rPr lang="en-US" sz="2400" dirty="0" smtClean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атмосфера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sr-Latn-RS" sz="2400" dirty="0" smtClean="0">
                <a:ea typeface="Times New Roman"/>
                <a:cs typeface="Calibri"/>
              </a:rPr>
              <a:t>...</a:t>
            </a:r>
            <a:r>
              <a:rPr lang="en-US" sz="2400" dirty="0" smtClean="0">
                <a:ea typeface="Times New Roman"/>
                <a:cs typeface="Calibri"/>
              </a:rPr>
              <a:t> </a:t>
            </a:r>
            <a:endParaRPr lang="sr-Latn-RS" sz="2400" dirty="0" smtClean="0">
              <a:ea typeface="Times New Roman"/>
              <a:cs typeface="Calibri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endParaRPr lang="sr-Cyrl-ME" sz="2400" dirty="0" smtClean="0">
              <a:ea typeface="Times New Roman"/>
              <a:cs typeface="Calibri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 smtClean="0">
                <a:ea typeface="Times New Roman"/>
                <a:cs typeface="Calibri"/>
              </a:rPr>
              <a:t>Овај</a:t>
            </a:r>
            <a:r>
              <a:rPr lang="en-US" sz="2400" dirty="0" smtClean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облик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повратне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информације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представља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евалуацију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једне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наставне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smtClean="0">
                <a:ea typeface="Times New Roman"/>
                <a:cs typeface="Calibri"/>
              </a:rPr>
              <a:t>ц</a:t>
            </a:r>
            <a:r>
              <a:rPr lang="sr-Cyrl-ME" sz="2400" dirty="0" smtClean="0">
                <a:ea typeface="Times New Roman"/>
                <a:cs typeface="Calibri"/>
              </a:rPr>
              <a:t>ј</a:t>
            </a:r>
            <a:r>
              <a:rPr lang="en-US" sz="2400" dirty="0" err="1" smtClean="0">
                <a:ea typeface="Times New Roman"/>
                <a:cs typeface="Calibri"/>
              </a:rPr>
              <a:t>елине</a:t>
            </a:r>
            <a:r>
              <a:rPr lang="en-US" sz="2400" dirty="0" smtClean="0">
                <a:ea typeface="Times New Roman"/>
                <a:cs typeface="Calibri"/>
              </a:rPr>
              <a:t>, </a:t>
            </a:r>
            <a:r>
              <a:rPr lang="en-US" sz="2400" dirty="0" err="1" smtClean="0">
                <a:ea typeface="Times New Roman"/>
                <a:cs typeface="Calibri"/>
              </a:rPr>
              <a:t>због</a:t>
            </a:r>
            <a:r>
              <a:rPr lang="en-US" sz="2400" dirty="0" smtClean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чега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је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за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наставника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важан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инструмент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који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му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помаже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да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 smtClean="0">
                <a:ea typeface="Times New Roman"/>
                <a:cs typeface="Calibri"/>
              </a:rPr>
              <a:t>унапр</a:t>
            </a:r>
            <a:r>
              <a:rPr lang="sr-Cyrl-ME" sz="2400" dirty="0" smtClean="0">
                <a:ea typeface="Times New Roman"/>
                <a:cs typeface="Calibri"/>
              </a:rPr>
              <a:t>иј</a:t>
            </a:r>
            <a:r>
              <a:rPr lang="en-US" sz="2400" dirty="0" err="1" smtClean="0">
                <a:ea typeface="Times New Roman"/>
                <a:cs typeface="Calibri"/>
              </a:rPr>
              <a:t>еди</a:t>
            </a:r>
            <a:r>
              <a:rPr lang="en-US" sz="2400" dirty="0" smtClean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будуће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часове</a:t>
            </a:r>
            <a:r>
              <a:rPr lang="en-US" sz="2400" dirty="0">
                <a:ea typeface="Times New Roman"/>
                <a:cs typeface="Calibri"/>
              </a:rPr>
              <a:t>.</a:t>
            </a:r>
            <a:endParaRPr lang="sr-Latn-RS" sz="2400" dirty="0">
              <a:ea typeface="Times New Roman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dirty="0">
              <a:ea typeface="Times New Roman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dirty="0">
              <a:ea typeface="Times New Roman"/>
              <a:cs typeface="Times New Roman"/>
            </a:endParaRPr>
          </a:p>
          <a:p>
            <a:pPr>
              <a:lnSpc>
                <a:spcPts val="138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957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2050" name="Picture 2" descr="C:\Users\Toshiba\Desktop\76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91"/>
            <a:ext cx="9144000" cy="686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756" y="109339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756" y="109339"/>
            <a:ext cx="8874732" cy="6830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latin typeface="Cambria"/>
                <a:ea typeface="Times New Roman"/>
                <a:cs typeface="Cambria"/>
              </a:rPr>
              <a:t> </a:t>
            </a:r>
            <a:r>
              <a:rPr lang="en-US" sz="2400" b="1" dirty="0" err="1">
                <a:latin typeface="Cambria"/>
                <a:ea typeface="Times New Roman"/>
                <a:cs typeface="Cambria"/>
              </a:rPr>
              <a:t>Мета</a:t>
            </a:r>
            <a:endParaRPr lang="sr-Latn-RS" sz="2400" b="1" dirty="0">
              <a:ea typeface="Times New Roman"/>
              <a:cs typeface="Times New Roman"/>
            </a:endParaRPr>
          </a:p>
          <a:p>
            <a:pPr indent="457200">
              <a:lnSpc>
                <a:spcPts val="135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dirty="0">
              <a:ea typeface="Times New Roman"/>
              <a:cs typeface="Times New Roman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r>
              <a:rPr lang="sr-Cyrl-ME" dirty="0" smtClean="0">
                <a:ea typeface="Times New Roman"/>
                <a:cs typeface="Calibri"/>
              </a:rPr>
              <a:t>Н</a:t>
            </a:r>
            <a:r>
              <a:rPr lang="en-US" dirty="0" err="1" smtClean="0">
                <a:ea typeface="Times New Roman"/>
                <a:cs typeface="Calibri"/>
              </a:rPr>
              <a:t>ацрта</a:t>
            </a:r>
            <a:r>
              <a:rPr lang="sr-Cyrl-ME" dirty="0" smtClean="0">
                <a:ea typeface="Times New Roman"/>
                <a:cs typeface="Calibri"/>
              </a:rPr>
              <a:t>мо </a:t>
            </a:r>
            <a:r>
              <a:rPr lang="en-US" dirty="0" err="1" smtClean="0">
                <a:ea typeface="Times New Roman"/>
                <a:cs typeface="Calibri"/>
              </a:rPr>
              <a:t>велики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круг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који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је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под</a:t>
            </a:r>
            <a:r>
              <a:rPr lang="sr-Cyrl-ME" dirty="0" smtClean="0">
                <a:ea typeface="Times New Roman"/>
                <a:cs typeface="Calibri"/>
              </a:rPr>
              <a:t>иј</a:t>
            </a:r>
            <a:r>
              <a:rPr lang="en-US" dirty="0" err="1" smtClean="0">
                <a:ea typeface="Times New Roman"/>
                <a:cs typeface="Calibri"/>
              </a:rPr>
              <a:t>ељен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на</a:t>
            </a:r>
            <a:r>
              <a:rPr lang="en-US" dirty="0">
                <a:ea typeface="Times New Roman"/>
                <a:cs typeface="Calibri"/>
              </a:rPr>
              <a:t> 4, 8 </a:t>
            </a:r>
            <a:r>
              <a:rPr lang="en-US" dirty="0" err="1">
                <a:ea typeface="Times New Roman"/>
                <a:cs typeface="Calibri"/>
              </a:rPr>
              <a:t>или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највише</a:t>
            </a:r>
            <a:r>
              <a:rPr lang="en-US" dirty="0">
                <a:ea typeface="Times New Roman"/>
                <a:cs typeface="Calibri"/>
              </a:rPr>
              <a:t> 16 </a:t>
            </a:r>
            <a:r>
              <a:rPr lang="en-US" dirty="0" err="1">
                <a:ea typeface="Times New Roman"/>
                <a:cs typeface="Calibri"/>
              </a:rPr>
              <a:t>поља</a:t>
            </a:r>
            <a:r>
              <a:rPr lang="en-US" dirty="0">
                <a:ea typeface="Times New Roman"/>
                <a:cs typeface="Calibri"/>
              </a:rPr>
              <a:t> – </a:t>
            </a:r>
            <a:r>
              <a:rPr lang="en-US" dirty="0" err="1">
                <a:ea typeface="Times New Roman"/>
                <a:cs typeface="Calibri"/>
              </a:rPr>
              <a:t>мета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као</a:t>
            </a:r>
            <a:r>
              <a:rPr lang="en-US" dirty="0">
                <a:ea typeface="Times New Roman"/>
                <a:cs typeface="Calibri"/>
              </a:rPr>
              <a:t> у </a:t>
            </a:r>
            <a:r>
              <a:rPr lang="en-US" dirty="0" err="1">
                <a:ea typeface="Times New Roman"/>
                <a:cs typeface="Calibri"/>
              </a:rPr>
              <a:t>пикаду</a:t>
            </a:r>
            <a:r>
              <a:rPr lang="en-US" dirty="0">
                <a:ea typeface="Times New Roman"/>
                <a:cs typeface="Calibri"/>
              </a:rPr>
              <a:t>. </a:t>
            </a:r>
            <a:endParaRPr lang="sr-Cyrl-ME" dirty="0" smtClean="0">
              <a:ea typeface="Times New Roman"/>
              <a:cs typeface="Calibri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endParaRPr lang="sr-Cyrl-ME" dirty="0" smtClean="0">
              <a:ea typeface="Times New Roman"/>
              <a:cs typeface="Calibri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ea typeface="Times New Roman"/>
                <a:cs typeface="Calibri"/>
              </a:rPr>
              <a:t>Под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насловом</a:t>
            </a:r>
            <a:r>
              <a:rPr lang="en-US" dirty="0">
                <a:ea typeface="Times New Roman"/>
                <a:cs typeface="Calibri"/>
              </a:rPr>
              <a:t> „</a:t>
            </a:r>
            <a:r>
              <a:rPr lang="en-US" dirty="0" err="1">
                <a:ea typeface="Times New Roman"/>
                <a:cs typeface="Calibri"/>
              </a:rPr>
              <a:t>Колико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сам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био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задовољан</a:t>
            </a:r>
            <a:r>
              <a:rPr lang="en-US" dirty="0">
                <a:ea typeface="Times New Roman"/>
                <a:cs typeface="Calibri"/>
              </a:rPr>
              <a:t> …?“ </a:t>
            </a:r>
            <a:r>
              <a:rPr lang="en-US" dirty="0" err="1">
                <a:ea typeface="Times New Roman"/>
                <a:cs typeface="Calibri"/>
              </a:rPr>
              <a:t>сваком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пољу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је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дод</a:t>
            </a:r>
            <a:r>
              <a:rPr lang="sr-Cyrl-ME" dirty="0" smtClean="0">
                <a:ea typeface="Times New Roman"/>
                <a:cs typeface="Calibri"/>
              </a:rPr>
              <a:t>иј</a:t>
            </a:r>
            <a:r>
              <a:rPr lang="en-US" dirty="0" err="1" smtClean="0">
                <a:ea typeface="Times New Roman"/>
                <a:cs typeface="Calibri"/>
              </a:rPr>
              <a:t>ељена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једна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тема</a:t>
            </a:r>
            <a:r>
              <a:rPr lang="en-US" dirty="0">
                <a:ea typeface="Times New Roman"/>
                <a:cs typeface="Calibri"/>
              </a:rPr>
              <a:t> (</a:t>
            </a:r>
            <a:r>
              <a:rPr lang="en-US" dirty="0" err="1">
                <a:ea typeface="Times New Roman"/>
                <a:cs typeface="Calibri"/>
              </a:rPr>
              <a:t>пише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поред</a:t>
            </a:r>
            <a:r>
              <a:rPr lang="en-US" dirty="0">
                <a:ea typeface="Times New Roman"/>
                <a:cs typeface="Calibri"/>
              </a:rPr>
              <a:t>, </a:t>
            </a:r>
            <a:r>
              <a:rPr lang="en-US" dirty="0" err="1">
                <a:ea typeface="Times New Roman"/>
                <a:cs typeface="Calibri"/>
              </a:rPr>
              <a:t>са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стране</a:t>
            </a:r>
            <a:r>
              <a:rPr lang="en-US" dirty="0">
                <a:ea typeface="Times New Roman"/>
                <a:cs typeface="Calibri"/>
              </a:rPr>
              <a:t>), </a:t>
            </a:r>
            <a:r>
              <a:rPr lang="en-US" dirty="0" err="1">
                <a:ea typeface="Times New Roman"/>
                <a:cs typeface="Calibri"/>
              </a:rPr>
              <a:t>као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нпр</a:t>
            </a:r>
            <a:r>
              <a:rPr lang="en-US" dirty="0">
                <a:ea typeface="Times New Roman"/>
                <a:cs typeface="Calibri"/>
              </a:rPr>
              <a:t>. </a:t>
            </a:r>
            <a:r>
              <a:rPr lang="en-US" dirty="0" err="1">
                <a:ea typeface="Times New Roman"/>
                <a:cs typeface="Calibri"/>
              </a:rPr>
              <a:t>како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је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припремљен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час</a:t>
            </a:r>
            <a:r>
              <a:rPr lang="en-US" dirty="0">
                <a:ea typeface="Times New Roman"/>
                <a:cs typeface="Calibri"/>
              </a:rPr>
              <a:t>, </a:t>
            </a:r>
            <a:r>
              <a:rPr lang="en-US" dirty="0" err="1">
                <a:ea typeface="Times New Roman"/>
                <a:cs typeface="Calibri"/>
              </a:rPr>
              <a:t>атмосфера</a:t>
            </a:r>
            <a:r>
              <a:rPr lang="en-US" dirty="0">
                <a:ea typeface="Times New Roman"/>
                <a:cs typeface="Calibri"/>
              </a:rPr>
              <a:t> у </a:t>
            </a:r>
            <a:r>
              <a:rPr lang="en-US" dirty="0" err="1" smtClean="0">
                <a:ea typeface="Times New Roman"/>
                <a:cs typeface="Calibri"/>
              </a:rPr>
              <a:t>од</a:t>
            </a:r>
            <a:r>
              <a:rPr lang="sr-Cyrl-ME" dirty="0" smtClean="0">
                <a:ea typeface="Times New Roman"/>
                <a:cs typeface="Calibri"/>
              </a:rPr>
              <a:t>ј</a:t>
            </a:r>
            <a:r>
              <a:rPr lang="en-US" dirty="0" err="1" smtClean="0">
                <a:ea typeface="Times New Roman"/>
                <a:cs typeface="Calibri"/>
              </a:rPr>
              <a:t>ељењу</a:t>
            </a:r>
            <a:r>
              <a:rPr lang="en-US" dirty="0">
                <a:ea typeface="Times New Roman"/>
                <a:cs typeface="Calibri"/>
              </a:rPr>
              <a:t>, </a:t>
            </a:r>
            <a:r>
              <a:rPr lang="en-US" dirty="0" smtClean="0">
                <a:ea typeface="Times New Roman"/>
                <a:cs typeface="Calibri"/>
              </a:rPr>
              <a:t>м</a:t>
            </a:r>
            <a:r>
              <a:rPr lang="sr-Cyrl-ME" dirty="0" smtClean="0">
                <a:ea typeface="Times New Roman"/>
                <a:cs typeface="Calibri"/>
              </a:rPr>
              <a:t>ј</a:t>
            </a:r>
            <a:r>
              <a:rPr lang="en-US" dirty="0" err="1" smtClean="0">
                <a:ea typeface="Times New Roman"/>
                <a:cs typeface="Calibri"/>
              </a:rPr>
              <a:t>есто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одржавања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часа</a:t>
            </a:r>
            <a:r>
              <a:rPr lang="en-US" dirty="0">
                <a:ea typeface="Times New Roman"/>
                <a:cs typeface="Calibri"/>
              </a:rPr>
              <a:t>, </a:t>
            </a:r>
            <a:r>
              <a:rPr lang="sr-Cyrl-ME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личност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наставника</a:t>
            </a:r>
            <a:r>
              <a:rPr lang="en-US" dirty="0" smtClean="0">
                <a:ea typeface="Times New Roman"/>
                <a:cs typeface="Calibri"/>
              </a:rPr>
              <a:t>,</a:t>
            </a:r>
            <a:r>
              <a:rPr lang="sr-Cyrl-ME" dirty="0" smtClean="0">
                <a:ea typeface="Times New Roman"/>
                <a:cs typeface="Calibri"/>
              </a:rPr>
              <a:t>  </a:t>
            </a:r>
            <a:r>
              <a:rPr lang="en-US" dirty="0" err="1" smtClean="0">
                <a:ea typeface="Times New Roman"/>
                <a:cs typeface="Calibri"/>
              </a:rPr>
              <a:t>начин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предавања</a:t>
            </a:r>
            <a:r>
              <a:rPr lang="en-US" dirty="0">
                <a:ea typeface="Times New Roman"/>
                <a:cs typeface="Calibri"/>
              </a:rPr>
              <a:t>, </a:t>
            </a:r>
            <a:r>
              <a:rPr lang="sr-Cyrl-ME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временски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план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итд</a:t>
            </a:r>
            <a:r>
              <a:rPr lang="en-US" dirty="0" smtClean="0">
                <a:ea typeface="Times New Roman"/>
                <a:cs typeface="Calibri"/>
              </a:rPr>
              <a:t>.</a:t>
            </a:r>
            <a:endParaRPr lang="sr-Cyrl-ME" dirty="0" smtClean="0">
              <a:ea typeface="Times New Roman"/>
              <a:cs typeface="Calibri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endParaRPr lang="sr-Latn-RS" dirty="0">
              <a:ea typeface="Times New Roman"/>
              <a:cs typeface="Times New Roman"/>
            </a:endParaRPr>
          </a:p>
          <a:p>
            <a:pPr>
              <a:lnSpc>
                <a:spcPts val="975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dirty="0">
              <a:ea typeface="Times New Roman"/>
              <a:cs typeface="Times New Roman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ea typeface="Times New Roman"/>
                <a:cs typeface="Calibri"/>
              </a:rPr>
              <a:t>Ученици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добијају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онолики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број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само</a:t>
            </a:r>
            <a:r>
              <a:rPr lang="sr-Cyrl-ME" dirty="0" smtClean="0">
                <a:ea typeface="Times New Roman"/>
                <a:cs typeface="Calibri"/>
              </a:rPr>
              <a:t>љ</a:t>
            </a:r>
            <a:r>
              <a:rPr lang="en-US" dirty="0" err="1" smtClean="0">
                <a:ea typeface="Times New Roman"/>
                <a:cs typeface="Calibri"/>
              </a:rPr>
              <a:t>епљивих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тачкица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sr-Cyrl-ME" dirty="0" smtClean="0">
                <a:ea typeface="Times New Roman"/>
                <a:cs typeface="Calibri"/>
              </a:rPr>
              <a:t>(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кој</a:t>
            </a:r>
            <a:r>
              <a:rPr lang="sr-Cyrl-ME" dirty="0" smtClean="0">
                <a:ea typeface="Times New Roman"/>
                <a:cs typeface="Calibri"/>
              </a:rPr>
              <a:t>е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означавају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поене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sr-Cyrl-ME" dirty="0" smtClean="0">
                <a:ea typeface="Times New Roman"/>
                <a:cs typeface="Calibri"/>
              </a:rPr>
              <a:t>)</a:t>
            </a:r>
            <a:r>
              <a:rPr lang="en-US" dirty="0" err="1" smtClean="0">
                <a:ea typeface="Times New Roman"/>
                <a:cs typeface="Calibri"/>
              </a:rPr>
              <a:t>колико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има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поља</a:t>
            </a:r>
            <a:r>
              <a:rPr lang="en-US" dirty="0" smtClean="0">
                <a:ea typeface="Times New Roman"/>
                <a:cs typeface="Calibri"/>
              </a:rPr>
              <a:t>.</a:t>
            </a:r>
            <a:endParaRPr lang="sr-Cyrl-ME" dirty="0" smtClean="0">
              <a:ea typeface="Times New Roman"/>
              <a:cs typeface="Calibri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Оц</a:t>
            </a:r>
            <a:r>
              <a:rPr lang="sr-Cyrl-ME" dirty="0" smtClean="0">
                <a:ea typeface="Times New Roman"/>
                <a:cs typeface="Calibri"/>
              </a:rPr>
              <a:t>ј</a:t>
            </a:r>
            <a:r>
              <a:rPr lang="en-US" dirty="0" err="1" smtClean="0">
                <a:ea typeface="Times New Roman"/>
                <a:cs typeface="Calibri"/>
              </a:rPr>
              <a:t>ена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спроводи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давањем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поена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од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стране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ученика</a:t>
            </a:r>
            <a:r>
              <a:rPr lang="sr-Cyrl-ME" dirty="0" smtClean="0">
                <a:ea typeface="Times New Roman"/>
                <a:cs typeface="Calibri"/>
              </a:rPr>
              <a:t>: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endParaRPr lang="sr-Latn-RS" dirty="0">
              <a:ea typeface="Times New Roman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dirty="0">
              <a:ea typeface="Times New Roman"/>
              <a:cs typeface="Times New Roman"/>
            </a:endParaRPr>
          </a:p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dirty="0">
                <a:ea typeface="Times New Roman"/>
                <a:cs typeface="Calibri"/>
              </a:rPr>
              <a:t>100% </a:t>
            </a:r>
            <a:r>
              <a:rPr lang="en-US" dirty="0" err="1">
                <a:ea typeface="Times New Roman"/>
                <a:cs typeface="Calibri"/>
              </a:rPr>
              <a:t>задовољни</a:t>
            </a:r>
            <a:r>
              <a:rPr lang="en-US" dirty="0">
                <a:ea typeface="Times New Roman"/>
                <a:cs typeface="Calibri"/>
              </a:rPr>
              <a:t>, </a:t>
            </a:r>
            <a:r>
              <a:rPr lang="en-US" dirty="0" err="1">
                <a:ea typeface="Times New Roman"/>
                <a:cs typeface="Calibri"/>
              </a:rPr>
              <a:t>поен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иде</a:t>
            </a:r>
            <a:r>
              <a:rPr lang="en-US" dirty="0">
                <a:ea typeface="Times New Roman"/>
                <a:cs typeface="Calibri"/>
              </a:rPr>
              <a:t> у </a:t>
            </a:r>
            <a:r>
              <a:rPr lang="en-US" dirty="0" err="1">
                <a:ea typeface="Times New Roman"/>
                <a:cs typeface="Calibri"/>
              </a:rPr>
              <a:t>средину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мете</a:t>
            </a:r>
            <a:r>
              <a:rPr lang="en-US" dirty="0">
                <a:ea typeface="Times New Roman"/>
                <a:cs typeface="Calibri"/>
              </a:rPr>
              <a:t> („</a:t>
            </a:r>
            <a:r>
              <a:rPr lang="en-US" dirty="0" err="1">
                <a:ea typeface="Times New Roman"/>
                <a:cs typeface="Calibri"/>
              </a:rPr>
              <a:t>погодак</a:t>
            </a:r>
            <a:r>
              <a:rPr lang="en-US" dirty="0">
                <a:ea typeface="Times New Roman"/>
                <a:cs typeface="Calibri"/>
              </a:rPr>
              <a:t> у </a:t>
            </a:r>
            <a:r>
              <a:rPr lang="en-US" dirty="0" err="1">
                <a:ea typeface="Times New Roman"/>
                <a:cs typeface="Calibri"/>
              </a:rPr>
              <a:t>центар</a:t>
            </a:r>
            <a:r>
              <a:rPr lang="en-US" dirty="0">
                <a:ea typeface="Times New Roman"/>
                <a:cs typeface="Calibri"/>
              </a:rPr>
              <a:t>“), </a:t>
            </a:r>
            <a:endParaRPr lang="sr-Latn-RS" dirty="0">
              <a:ea typeface="Times New Roman"/>
              <a:cs typeface="Times New Roman"/>
            </a:endParaRPr>
          </a:p>
          <a:p>
            <a:pPr>
              <a:lnSpc>
                <a:spcPts val="205"/>
              </a:lnSpc>
              <a:spcAft>
                <a:spcPts val="0"/>
              </a:spcAft>
            </a:pPr>
            <a:r>
              <a:rPr lang="en-US" dirty="0">
                <a:latin typeface="Symbol"/>
                <a:ea typeface="Times New Roman"/>
                <a:cs typeface="Symbol"/>
              </a:rPr>
              <a:t> </a:t>
            </a:r>
            <a:endParaRPr lang="sr-Latn-RS" dirty="0">
              <a:ea typeface="Times New Roman"/>
              <a:cs typeface="Times New Roman"/>
            </a:endParaRPr>
          </a:p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dirty="0">
                <a:ea typeface="Times New Roman"/>
                <a:cs typeface="Calibri"/>
              </a:rPr>
              <a:t>0% </a:t>
            </a:r>
            <a:r>
              <a:rPr lang="en-US" dirty="0" err="1">
                <a:ea typeface="Times New Roman"/>
                <a:cs typeface="Calibri"/>
              </a:rPr>
              <a:t>задовољни</a:t>
            </a:r>
            <a:r>
              <a:rPr lang="en-US" dirty="0">
                <a:ea typeface="Times New Roman"/>
                <a:cs typeface="Calibri"/>
              </a:rPr>
              <a:t>, </a:t>
            </a:r>
            <a:r>
              <a:rPr lang="sr-Cyrl-ME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поен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иде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до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саме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ивице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поља</a:t>
            </a:r>
            <a:r>
              <a:rPr lang="en-US" dirty="0">
                <a:ea typeface="Times New Roman"/>
                <a:cs typeface="Calibri"/>
              </a:rPr>
              <a:t>. </a:t>
            </a:r>
            <a:endParaRPr lang="sr-Latn-RS" dirty="0">
              <a:ea typeface="Times New Roman"/>
              <a:cs typeface="Times New Roman"/>
            </a:endParaRPr>
          </a:p>
          <a:p>
            <a:pPr>
              <a:lnSpc>
                <a:spcPts val="205"/>
              </a:lnSpc>
              <a:spcAft>
                <a:spcPts val="0"/>
              </a:spcAft>
            </a:pPr>
            <a:r>
              <a:rPr lang="en-US" dirty="0">
                <a:latin typeface="Symbol"/>
                <a:ea typeface="Times New Roman"/>
                <a:cs typeface="Symbol"/>
              </a:rPr>
              <a:t> </a:t>
            </a:r>
            <a:endParaRPr lang="sr-Latn-RS" dirty="0">
              <a:ea typeface="Times New Roman"/>
              <a:cs typeface="Times New Roman"/>
            </a:endParaRPr>
          </a:p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dirty="0" err="1">
                <a:ea typeface="Times New Roman"/>
                <a:cs typeface="Calibri"/>
              </a:rPr>
              <a:t>Колико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сам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био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задовољан</a:t>
            </a:r>
            <a:r>
              <a:rPr lang="en-US" dirty="0">
                <a:ea typeface="Times New Roman"/>
                <a:cs typeface="Calibri"/>
              </a:rPr>
              <a:t>… </a:t>
            </a:r>
            <a:endParaRPr lang="sr-Latn-RS" dirty="0">
              <a:ea typeface="Times New Roman"/>
              <a:cs typeface="Times New Roman"/>
            </a:endParaRPr>
          </a:p>
          <a:p>
            <a:pPr>
              <a:lnSpc>
                <a:spcPts val="1165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dirty="0">
              <a:ea typeface="Times New Roman"/>
              <a:cs typeface="Times New Roman"/>
            </a:endParaRPr>
          </a:p>
          <a:p>
            <a:pPr>
              <a:lnSpc>
                <a:spcPts val="1210"/>
              </a:lnSpc>
              <a:spcAft>
                <a:spcPts val="0"/>
              </a:spcAft>
            </a:pPr>
            <a:endParaRPr lang="sr-Latn-RS" dirty="0">
              <a:ea typeface="Times New Roman"/>
              <a:cs typeface="Times New Roman"/>
            </a:endParaRPr>
          </a:p>
          <a:p>
            <a:pPr marR="101600" hangingPunct="0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ea typeface="Times New Roman"/>
                <a:cs typeface="Calibri"/>
              </a:rPr>
              <a:t>Евалуација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је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видљива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на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први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поглед</a:t>
            </a:r>
            <a:r>
              <a:rPr lang="en-US" dirty="0">
                <a:ea typeface="Times New Roman"/>
                <a:cs typeface="Calibri"/>
              </a:rPr>
              <a:t>, </a:t>
            </a:r>
            <a:r>
              <a:rPr lang="en-US" dirty="0" err="1">
                <a:ea typeface="Times New Roman"/>
                <a:cs typeface="Calibri"/>
              </a:rPr>
              <a:t>омогућава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квалитативне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оц</a:t>
            </a:r>
            <a:r>
              <a:rPr lang="sr-Cyrl-ME" dirty="0" smtClean="0">
                <a:ea typeface="Times New Roman"/>
                <a:cs typeface="Calibri"/>
              </a:rPr>
              <a:t>ј</a:t>
            </a:r>
            <a:r>
              <a:rPr lang="en-US" dirty="0" err="1" smtClean="0">
                <a:ea typeface="Times New Roman"/>
                <a:cs typeface="Calibri"/>
              </a:rPr>
              <a:t>ене</a:t>
            </a:r>
            <a:r>
              <a:rPr lang="en-US" dirty="0">
                <a:ea typeface="Times New Roman"/>
                <a:cs typeface="Calibri"/>
              </a:rPr>
              <a:t>, </a:t>
            </a:r>
            <a:r>
              <a:rPr lang="en-US" dirty="0" err="1">
                <a:ea typeface="Times New Roman"/>
                <a:cs typeface="Calibri"/>
              </a:rPr>
              <a:t>одмах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се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документује</a:t>
            </a:r>
            <a:r>
              <a:rPr lang="en-US" dirty="0">
                <a:ea typeface="Times New Roman"/>
                <a:cs typeface="Calibri"/>
              </a:rPr>
              <a:t>, </a:t>
            </a:r>
            <a:r>
              <a:rPr lang="sr-Cyrl-ME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не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захт</a:t>
            </a:r>
            <a:r>
              <a:rPr lang="sr-Cyrl-ME" dirty="0" smtClean="0">
                <a:ea typeface="Times New Roman"/>
                <a:cs typeface="Calibri"/>
              </a:rPr>
              <a:t>иј</a:t>
            </a:r>
            <a:r>
              <a:rPr lang="en-US" dirty="0" err="1" smtClean="0">
                <a:ea typeface="Times New Roman"/>
                <a:cs typeface="Calibri"/>
              </a:rPr>
              <a:t>ева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пуно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времена</a:t>
            </a:r>
            <a:r>
              <a:rPr lang="en-US" dirty="0">
                <a:ea typeface="Times New Roman"/>
                <a:cs typeface="Calibri"/>
              </a:rPr>
              <a:t>, </a:t>
            </a:r>
            <a:r>
              <a:rPr lang="sr-Cyrl-ME" dirty="0" smtClean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оц</a:t>
            </a:r>
            <a:r>
              <a:rPr lang="sr-Cyrl-ME" dirty="0" smtClean="0">
                <a:ea typeface="Times New Roman"/>
                <a:cs typeface="Calibri"/>
              </a:rPr>
              <a:t>ј</a:t>
            </a:r>
            <a:r>
              <a:rPr lang="en-US" dirty="0" err="1" smtClean="0">
                <a:ea typeface="Times New Roman"/>
                <a:cs typeface="Calibri"/>
              </a:rPr>
              <a:t>ене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анонимне</a:t>
            </a:r>
            <a:r>
              <a:rPr lang="en-US" dirty="0">
                <a:ea typeface="Times New Roman"/>
                <a:cs typeface="Calibri"/>
              </a:rPr>
              <a:t>. </a:t>
            </a:r>
            <a:endParaRPr lang="sr-Cyrl-ME" dirty="0" smtClean="0">
              <a:ea typeface="Times New Roman"/>
              <a:cs typeface="Calibri"/>
            </a:endParaRPr>
          </a:p>
          <a:p>
            <a:pPr marR="101600" hangingPunct="0">
              <a:lnSpc>
                <a:spcPct val="115000"/>
              </a:lnSpc>
              <a:spcAft>
                <a:spcPts val="0"/>
              </a:spcAft>
            </a:pPr>
            <a:endParaRPr lang="sr-Cyrl-ME" dirty="0" smtClean="0">
              <a:ea typeface="Times New Roman"/>
              <a:cs typeface="Calibri"/>
            </a:endParaRPr>
          </a:p>
          <a:p>
            <a:pPr marR="101600" hangingPunct="0">
              <a:lnSpc>
                <a:spcPct val="115000"/>
              </a:lnSpc>
              <a:spcAft>
                <a:spcPts val="0"/>
              </a:spcAft>
            </a:pPr>
            <a:r>
              <a:rPr lang="sr-Cyrl-ME" dirty="0" smtClean="0">
                <a:ea typeface="Times New Roman"/>
                <a:cs typeface="Calibri"/>
              </a:rPr>
              <a:t>Н</a:t>
            </a:r>
            <a:r>
              <a:rPr lang="en-US" dirty="0" err="1" smtClean="0">
                <a:ea typeface="Times New Roman"/>
                <a:cs typeface="Calibri"/>
              </a:rPr>
              <a:t>аставник</a:t>
            </a:r>
            <a:r>
              <a:rPr lang="sr-Cyrl-ME" dirty="0" smtClean="0">
                <a:ea typeface="Times New Roman"/>
                <a:cs typeface="Calibri"/>
              </a:rPr>
              <a:t>  мора  да р</a:t>
            </a:r>
            <a:r>
              <a:rPr lang="en-US" dirty="0" err="1" smtClean="0">
                <a:ea typeface="Times New Roman"/>
                <a:cs typeface="Calibri"/>
              </a:rPr>
              <a:t>азмисли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sr-Cyrl-ME" dirty="0" smtClean="0">
                <a:ea typeface="Times New Roman"/>
                <a:cs typeface="Calibri"/>
              </a:rPr>
              <a:t> </a:t>
            </a:r>
            <a:r>
              <a:rPr lang="en-US" dirty="0" smtClean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зашто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су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одређени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поени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далеко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од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>
                <a:ea typeface="Times New Roman"/>
                <a:cs typeface="Calibri"/>
              </a:rPr>
              <a:t>центра</a:t>
            </a:r>
            <a:r>
              <a:rPr lang="en-US" dirty="0">
                <a:ea typeface="Times New Roman"/>
                <a:cs typeface="Calibri"/>
              </a:rPr>
              <a:t> </a:t>
            </a:r>
            <a:r>
              <a:rPr lang="en-US" dirty="0" err="1" smtClean="0">
                <a:ea typeface="Times New Roman"/>
                <a:cs typeface="Calibri"/>
              </a:rPr>
              <a:t>мете</a:t>
            </a:r>
            <a:r>
              <a:rPr lang="sr-Cyrl-ME" dirty="0" smtClean="0">
                <a:ea typeface="Times New Roman"/>
                <a:cs typeface="Calibri"/>
              </a:rPr>
              <a:t>?</a:t>
            </a:r>
            <a:endParaRPr lang="sr-Latn-RS" dirty="0">
              <a:ea typeface="Times New Roman"/>
              <a:cs typeface="Times New Roman"/>
            </a:endParaRPr>
          </a:p>
          <a:p>
            <a:pPr>
              <a:lnSpc>
                <a:spcPts val="835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697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3074" name="Picture 2" descr="C:\Users\Toshiba\Desktop\PPT\SLIKE ZA ptt\90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590"/>
            <a:ext cx="9144000" cy="651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6632"/>
            <a:ext cx="8712968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5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sz="2000" dirty="0"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516" y="476672"/>
            <a:ext cx="8712968" cy="3740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Метода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три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р</a:t>
            </a:r>
            <a:r>
              <a:rPr lang="sr-Cyrl-ME" sz="2800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иј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ечи</a:t>
            </a:r>
            <a:endParaRPr lang="sr-Latn-RS" sz="2800" dirty="0">
              <a:solidFill>
                <a:schemeClr val="accent5">
                  <a:lumMod val="50000"/>
                </a:schemeClr>
              </a:solidFill>
              <a:ea typeface="Times New Roman"/>
              <a:cs typeface="Times New Roman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sz="2400" dirty="0">
              <a:ea typeface="Times New Roman"/>
              <a:cs typeface="Times New Roman"/>
            </a:endParaRPr>
          </a:p>
          <a:p>
            <a:pPr marR="38100" hangingPunct="0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Ученици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у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овој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методи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имају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минут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времена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да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смисле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три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карактеристике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којима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би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могли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да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изразе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досадашњи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утисак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о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часу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. </a:t>
            </a:r>
            <a:endParaRPr lang="sr-Cyrl-ME" sz="2400" smtClean="0">
              <a:solidFill>
                <a:schemeClr val="accent5">
                  <a:lumMod val="50000"/>
                </a:schemeClr>
              </a:solidFill>
              <a:ea typeface="Times New Roman"/>
              <a:cs typeface="Calibri"/>
            </a:endParaRPr>
          </a:p>
          <a:p>
            <a:pPr marR="38100" hangingPunct="0">
              <a:lnSpc>
                <a:spcPct val="115000"/>
              </a:lnSpc>
              <a:spcAft>
                <a:spcPts val="0"/>
              </a:spcAft>
            </a:pPr>
            <a:endParaRPr lang="sr-Cyrl-ME" sz="2400" dirty="0" smtClean="0">
              <a:solidFill>
                <a:schemeClr val="accent5">
                  <a:lumMod val="50000"/>
                </a:schemeClr>
              </a:solidFill>
              <a:ea typeface="Times New Roman"/>
              <a:cs typeface="Calibri"/>
            </a:endParaRPr>
          </a:p>
          <a:p>
            <a:pPr marR="38100" hangingPunct="0">
              <a:lnSpc>
                <a:spcPct val="115000"/>
              </a:lnSpc>
              <a:spcAft>
                <a:spcPts val="0"/>
              </a:spcAft>
            </a:pPr>
            <a:r>
              <a:rPr lang="sr-Cyrl-ME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вако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од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ученика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наводи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своје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три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речи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.</a:t>
            </a:r>
            <a:endParaRPr lang="sr-Cyrl-ME" sz="2400" dirty="0" smtClean="0">
              <a:solidFill>
                <a:schemeClr val="accent5">
                  <a:lumMod val="50000"/>
                </a:schemeClr>
              </a:solidFill>
              <a:ea typeface="Times New Roman"/>
              <a:cs typeface="Calibri"/>
            </a:endParaRPr>
          </a:p>
          <a:p>
            <a:pPr marR="38100" hangingPunct="0">
              <a:lnSpc>
                <a:spcPct val="115000"/>
              </a:lnSpc>
              <a:spcAft>
                <a:spcPts val="0"/>
              </a:spcAft>
            </a:pPr>
            <a:endParaRPr lang="sr-Cyrl-ME" sz="2400" dirty="0">
              <a:solidFill>
                <a:schemeClr val="accent5">
                  <a:lumMod val="50000"/>
                </a:schemeClr>
              </a:solidFill>
              <a:ea typeface="Times New Roman"/>
              <a:cs typeface="Calibri"/>
            </a:endParaRPr>
          </a:p>
          <a:p>
            <a:pPr marR="38100" hangingPunct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Одговори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се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не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коментаришу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Calibri"/>
              </a:rPr>
              <a:t>.</a:t>
            </a:r>
            <a:endParaRPr lang="sr-Latn-RS" dirty="0">
              <a:solidFill>
                <a:schemeClr val="accent5">
                  <a:lumMod val="50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02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3074" name="Picture 2" descr="C:\Users\Toshiba\Desktop\PPT\SLIKE ZA ptt\90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590"/>
            <a:ext cx="9144000" cy="651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6632"/>
            <a:ext cx="8712968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5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sz="2000" dirty="0"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50029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 </a:t>
            </a:r>
            <a:endParaRPr lang="sr-Latn-RS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16632"/>
            <a:ext cx="89644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>
                <a:solidFill>
                  <a:schemeClr val="accent5">
                    <a:lumMod val="50000"/>
                  </a:schemeClr>
                </a:solidFill>
                <a:latin typeface="Cambria-Italic"/>
              </a:rPr>
              <a:t>Feedback </a:t>
            </a:r>
            <a:r>
              <a:rPr lang="sr-Cyrl-ME" sz="2800" b="1" dirty="0" smtClean="0">
                <a:solidFill>
                  <a:schemeClr val="accent5">
                    <a:lumMod val="50000"/>
                  </a:schemeClr>
                </a:solidFill>
                <a:latin typeface="Cambria-Italic"/>
              </a:rPr>
              <a:t>рунда</a:t>
            </a:r>
            <a:endParaRPr lang="sr-Latn-RS" sz="2800" b="1" dirty="0" smtClean="0">
              <a:solidFill>
                <a:schemeClr val="accent5">
                  <a:lumMod val="50000"/>
                </a:schemeClr>
              </a:solidFill>
              <a:latin typeface="Cambria-Italic"/>
            </a:endParaRPr>
          </a:p>
          <a:p>
            <a:pPr algn="ctr"/>
            <a:endParaRPr lang="sr-Cyrl-ME" sz="2800" dirty="0">
              <a:solidFill>
                <a:schemeClr val="accent5">
                  <a:lumMod val="50000"/>
                </a:schemeClr>
              </a:solidFill>
              <a:latin typeface="Cambria-Italic"/>
            </a:endParaRPr>
          </a:p>
          <a:p>
            <a:r>
              <a:rPr lang="sr-Cyrl-ME" sz="2400" dirty="0" smtClean="0">
                <a:solidFill>
                  <a:srgbClr val="000000"/>
                </a:solidFill>
              </a:rPr>
              <a:t>У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центру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просторије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се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налазе</a:t>
            </a:r>
            <a:r>
              <a:rPr lang="sr-Latn-RS" sz="2400" dirty="0" smtClean="0">
                <a:solidFill>
                  <a:srgbClr val="000000"/>
                </a:solidFill>
              </a:rPr>
              <a:t>   </a:t>
            </a:r>
            <a:r>
              <a:rPr lang="sr-Cyrl-ME" sz="2400" dirty="0" smtClean="0">
                <a:solidFill>
                  <a:srgbClr val="000000"/>
                </a:solidFill>
              </a:rPr>
              <a:t>цједуљице.</a:t>
            </a:r>
            <a:endParaRPr lang="sr-Cyrl-ME" sz="2400" dirty="0">
              <a:solidFill>
                <a:srgbClr val="000000"/>
              </a:solidFill>
            </a:endParaRPr>
          </a:p>
          <a:p>
            <a:r>
              <a:rPr lang="sr-Cyrl-ME" sz="2400" dirty="0" smtClean="0">
                <a:solidFill>
                  <a:srgbClr val="000000"/>
                </a:solidFill>
              </a:rPr>
              <a:t>Ученици узимају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једну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или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више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цједуљица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и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записују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своју</a:t>
            </a:r>
            <a:r>
              <a:rPr lang="sr-Latn-RS" sz="2400" dirty="0" smtClean="0">
                <a:solidFill>
                  <a:srgbClr val="000000"/>
                </a:solidFill>
              </a:rPr>
              <a:t>   </a:t>
            </a:r>
            <a:r>
              <a:rPr lang="sr-Cyrl-ME" sz="2400" dirty="0" smtClean="0">
                <a:solidFill>
                  <a:srgbClr val="000000"/>
                </a:solidFill>
              </a:rPr>
              <a:t>повратну информацију.</a:t>
            </a:r>
          </a:p>
          <a:p>
            <a:endParaRPr lang="sr-Cyrl-ME" sz="2400" dirty="0">
              <a:solidFill>
                <a:srgbClr val="000000"/>
              </a:solidFill>
            </a:endParaRPr>
          </a:p>
          <a:p>
            <a:r>
              <a:rPr lang="sr-Cyrl-ME" sz="2400" dirty="0" smtClean="0">
                <a:solidFill>
                  <a:srgbClr val="000000"/>
                </a:solidFill>
              </a:rPr>
              <a:t>Наставник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сакупља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цједуљице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и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враћа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их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у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центар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просторије</a:t>
            </a:r>
          </a:p>
          <a:p>
            <a:r>
              <a:rPr lang="sr-Cyrl-ME" sz="2400" dirty="0" smtClean="0">
                <a:solidFill>
                  <a:srgbClr val="000000"/>
                </a:solidFill>
              </a:rPr>
              <a:t>остављајући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страну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са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исказима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на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доље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тако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да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се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не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види.</a:t>
            </a:r>
          </a:p>
          <a:p>
            <a:endParaRPr lang="sr-Cyrl-ME" sz="2400" dirty="0">
              <a:solidFill>
                <a:srgbClr val="000000"/>
              </a:solidFill>
            </a:endParaRPr>
          </a:p>
          <a:p>
            <a:r>
              <a:rPr lang="sr-Cyrl-ME" sz="2400" dirty="0" smtClean="0">
                <a:solidFill>
                  <a:srgbClr val="000000"/>
                </a:solidFill>
              </a:rPr>
              <a:t>Ученици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извлаче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цједуљице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и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читају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оно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што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је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написано</a:t>
            </a:r>
            <a:r>
              <a:rPr lang="sr-Cyrl-ME" sz="2400" dirty="0">
                <a:solidFill>
                  <a:srgbClr val="000000"/>
                </a:solidFill>
              </a:rPr>
              <a:t>.</a:t>
            </a:r>
          </a:p>
          <a:p>
            <a:endParaRPr lang="sr-Cyrl-ME" sz="2400" dirty="0" smtClean="0">
              <a:solidFill>
                <a:srgbClr val="000000"/>
              </a:solidFill>
            </a:endParaRPr>
          </a:p>
          <a:p>
            <a:r>
              <a:rPr lang="sr-Cyrl-ME" sz="2400" dirty="0" smtClean="0">
                <a:solidFill>
                  <a:srgbClr val="000000"/>
                </a:solidFill>
              </a:rPr>
              <a:t>Аутор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цједуље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може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да</a:t>
            </a:r>
            <a:r>
              <a:rPr lang="sr-Latn-RS" sz="2400" dirty="0" smtClean="0">
                <a:solidFill>
                  <a:srgbClr val="000000"/>
                </a:solidFill>
              </a:rPr>
              <a:t>  </a:t>
            </a:r>
            <a:r>
              <a:rPr lang="sr-Cyrl-ME" sz="2400" dirty="0" smtClean="0">
                <a:solidFill>
                  <a:srgbClr val="000000"/>
                </a:solidFill>
              </a:rPr>
              <a:t>изнесе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додатни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r>
              <a:rPr lang="sr-Cyrl-ME" sz="2400" dirty="0" smtClean="0">
                <a:solidFill>
                  <a:srgbClr val="000000"/>
                </a:solidFill>
              </a:rPr>
              <a:t>коментар.</a:t>
            </a:r>
            <a:r>
              <a:rPr lang="sr-Latn-RS" sz="2400" dirty="0" smtClean="0">
                <a:solidFill>
                  <a:srgbClr val="000000"/>
                </a:solidFill>
              </a:rPr>
              <a:t> </a:t>
            </a:r>
            <a:endParaRPr lang="sr-Cyrl-ME" sz="2400" dirty="0" smtClean="0">
              <a:solidFill>
                <a:srgbClr val="000000"/>
              </a:solidFill>
            </a:endParaRPr>
          </a:p>
          <a:p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2494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2050" name="Picture 2" descr="C:\Users\Toshiba\Desktop\76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91"/>
            <a:ext cx="9144000" cy="686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16632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1804" y="532130"/>
            <a:ext cx="7920880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sr-Latn-RS" dirty="0">
              <a:ea typeface="Times New Roman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dirty="0">
              <a:ea typeface="Times New Roman"/>
              <a:cs typeface="Times New Roman"/>
            </a:endParaRPr>
          </a:p>
          <a:p>
            <a:pPr>
              <a:lnSpc>
                <a:spcPts val="138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dirty="0">
              <a:ea typeface="Times New Roman"/>
              <a:cs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3424238"/>
            <a:ext cx="2000250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532130"/>
            <a:ext cx="84249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ME" sz="2800" dirty="0" smtClean="0">
                <a:solidFill>
                  <a:schemeClr val="accent5">
                    <a:lumMod val="50000"/>
                  </a:schemeClr>
                </a:solidFill>
                <a:latin typeface="Cambria-Italic"/>
              </a:rPr>
              <a:t>Барометар расположења</a:t>
            </a:r>
            <a:endParaRPr lang="sr-Cyrl-ME" sz="2800" dirty="0">
              <a:solidFill>
                <a:schemeClr val="accent5">
                  <a:lumMod val="50000"/>
                </a:schemeClr>
              </a:solidFill>
              <a:latin typeface="Cambria-Italic"/>
            </a:endParaRPr>
          </a:p>
          <a:p>
            <a:endParaRPr lang="sr-Cyrl-ME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r-Cyrl-ME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</a:rPr>
              <a:t>На припремљеном плакату  ученици  дају  своју  оцјену  часа.</a:t>
            </a:r>
          </a:p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</a:rPr>
              <a:t>Сваки од ученика добија  самољепљиву  тачкицу.</a:t>
            </a:r>
          </a:p>
          <a:p>
            <a:endParaRPr lang="sr-Cyrl-ME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</a:rPr>
              <a:t>Барометар расположења  се  може  примијенити  како  на крају једне фазе рада,  тако  и  на самом  крају часа. </a:t>
            </a:r>
            <a:endParaRPr lang="sr-Latn-R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81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2050" name="Picture 2" descr="C:\Users\Toshiba\Desktop\76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90" y="0"/>
            <a:ext cx="9144000" cy="686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16632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2206902"/>
            <a:ext cx="748883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pPr algn="ctr"/>
            <a:r>
              <a:rPr lang="sr-Latn-RS" sz="2400" b="1" dirty="0" smtClean="0"/>
              <a:t>METO</a:t>
            </a:r>
            <a:r>
              <a:rPr lang="sr-Cyrl-ME" sz="2400" b="1" dirty="0" smtClean="0"/>
              <a:t>ДЕ УЗ ПОМОЋ</a:t>
            </a:r>
            <a:r>
              <a:rPr lang="sr-Latn-RS" sz="2400" b="1" dirty="0" smtClean="0"/>
              <a:t> KOJ</a:t>
            </a:r>
            <a:r>
              <a:rPr lang="sr-Cyrl-ME" sz="2400" b="1" dirty="0" smtClean="0"/>
              <a:t>ИХ ПРОВЈЕРАВА</a:t>
            </a:r>
            <a:r>
              <a:rPr lang="sr-Latn-RS" sz="2400" b="1" dirty="0" smtClean="0"/>
              <a:t>MO</a:t>
            </a:r>
          </a:p>
          <a:p>
            <a:pPr algn="ctr"/>
            <a:r>
              <a:rPr lang="sr-Cyrl-ME" sz="2400" b="1" dirty="0" smtClean="0"/>
              <a:t>РАЗУМИЈЕВАЊЕ   НАСТАВНОГ САДРЖАЈА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19418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23000">
              <a:srgbClr val="FFFF0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2050" name="Picture 2" descr="C:\Users\Toshiba\Desktop\76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91"/>
            <a:ext cx="9144000" cy="686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17032"/>
            <a:ext cx="2668314" cy="2980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116632"/>
            <a:ext cx="8856984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ME" sz="2600" b="1" dirty="0">
                <a:solidFill>
                  <a:schemeClr val="accent5">
                    <a:lumMod val="50000"/>
                  </a:schemeClr>
                </a:solidFill>
              </a:rPr>
              <a:t>Писање умом</a:t>
            </a:r>
            <a:r>
              <a:rPr lang="sr-Latn-RS" sz="2600" b="1" dirty="0">
                <a:solidFill>
                  <a:schemeClr val="accent5">
                    <a:lumMod val="50000"/>
                  </a:schemeClr>
                </a:solidFill>
              </a:rPr>
              <a:t> - </a:t>
            </a:r>
            <a:r>
              <a:rPr lang="sr-Latn-RS" sz="2600" b="1" i="1" dirty="0">
                <a:solidFill>
                  <a:schemeClr val="accent5">
                    <a:lumMod val="50000"/>
                  </a:schemeClr>
                </a:solidFill>
              </a:rPr>
              <a:t>mindmapping</a:t>
            </a:r>
            <a:r>
              <a:rPr lang="sr-Cyrl-ME" sz="2600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r-Latn-RS" sz="2600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/>
            <a:endParaRPr lang="sr-Cyrl-ME" sz="2400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r-Cyrl-ME" sz="2400" dirty="0">
                <a:solidFill>
                  <a:schemeClr val="accent5">
                    <a:lumMod val="50000"/>
                  </a:schemeClr>
                </a:solidFill>
              </a:rPr>
              <a:t>Користе  се асоцијативне </a:t>
            </a:r>
            <a:r>
              <a:rPr lang="sr-Latn-R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r-Cyrl-ME" sz="2400" dirty="0">
                <a:solidFill>
                  <a:schemeClr val="accent5">
                    <a:lumMod val="50000"/>
                  </a:schemeClr>
                </a:solidFill>
              </a:rPr>
              <a:t> структуре мишљења , да би се приказало умрежављње и сложеност информација</a:t>
            </a:r>
          </a:p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r-Cyrl-ME" sz="2400" dirty="0">
                <a:solidFill>
                  <a:schemeClr val="accent5">
                    <a:lumMod val="50000"/>
                  </a:schemeClr>
                </a:solidFill>
              </a:rPr>
              <a:t>Проблем се ставља у средиште и од 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</a:rPr>
              <a:t>њега </a:t>
            </a:r>
            <a:r>
              <a:rPr lang="sr-Cyrl-ME" sz="2400" dirty="0">
                <a:solidFill>
                  <a:schemeClr val="accent5">
                    <a:lumMod val="50000"/>
                  </a:schemeClr>
                </a:solidFill>
              </a:rPr>
              <a:t>крећу  главне гране које  се опет дијеле на мање и попречне 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</a:rPr>
              <a:t>гране</a:t>
            </a:r>
          </a:p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r-Cyrl-ME" sz="2400" dirty="0">
                <a:solidFill>
                  <a:schemeClr val="accent5">
                    <a:lumMod val="50000"/>
                  </a:schemeClr>
                </a:solidFill>
              </a:rPr>
              <a:t>Свака грана /гранчица означена је  кључним појмом  (нпр именицом) </a:t>
            </a:r>
            <a:endParaRPr lang="sr-Cyrl-ME" sz="2200" dirty="0" smtClean="0">
              <a:solidFill>
                <a:prstClr val="white"/>
              </a:solidFill>
            </a:endParaRPr>
          </a:p>
          <a:p>
            <a:pPr lvl="0"/>
            <a:r>
              <a:rPr lang="sr-Cyrl-ME" sz="2200" dirty="0">
                <a:solidFill>
                  <a:schemeClr val="accent5">
                    <a:lumMod val="50000"/>
                  </a:schemeClr>
                </a:solidFill>
              </a:rPr>
              <a:t>Т</a:t>
            </a:r>
            <a:r>
              <a:rPr lang="sr-Cyrl-ME" sz="2200" dirty="0" smtClean="0">
                <a:solidFill>
                  <a:schemeClr val="accent5">
                    <a:lumMod val="50000"/>
                  </a:schemeClr>
                </a:solidFill>
              </a:rPr>
              <a:t>ему </a:t>
            </a:r>
            <a:r>
              <a:rPr lang="sr-Cyrl-ME" sz="2200" dirty="0">
                <a:solidFill>
                  <a:schemeClr val="accent5">
                    <a:lumMod val="50000"/>
                  </a:schemeClr>
                </a:solidFill>
              </a:rPr>
              <a:t>или питање написати у средину листа  </a:t>
            </a:r>
            <a:endParaRPr lang="sr-Cyrl-ME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r-Cyrl-ME" sz="2200" dirty="0">
                <a:solidFill>
                  <a:schemeClr val="accent5">
                    <a:lumMod val="50000"/>
                  </a:schemeClr>
                </a:solidFill>
              </a:rPr>
              <a:t>Прикупити два, три, четири централна надређена </a:t>
            </a:r>
          </a:p>
          <a:p>
            <a:pPr lvl="0"/>
            <a:r>
              <a:rPr lang="sr-Cyrl-ME" sz="2200" dirty="0">
                <a:solidFill>
                  <a:schemeClr val="accent5">
                    <a:lumMod val="50000"/>
                  </a:schemeClr>
                </a:solidFill>
              </a:rPr>
              <a:t>аспекта  </a:t>
            </a:r>
            <a:r>
              <a:rPr lang="sr-Cyrl-ME" sz="2200" dirty="0" smtClean="0">
                <a:solidFill>
                  <a:schemeClr val="accent5">
                    <a:lumMod val="50000"/>
                  </a:schemeClr>
                </a:solidFill>
              </a:rPr>
              <a:t>уз </a:t>
            </a:r>
            <a:r>
              <a:rPr lang="sr-Cyrl-ME" sz="2200" dirty="0">
                <a:solidFill>
                  <a:schemeClr val="accent5">
                    <a:lumMod val="50000"/>
                  </a:schemeClr>
                </a:solidFill>
              </a:rPr>
              <a:t>тему  и забиљежити  их у виду </a:t>
            </a:r>
          </a:p>
          <a:p>
            <a:pPr lvl="0"/>
            <a:r>
              <a:rPr lang="sr-Cyrl-ME" sz="2200" dirty="0">
                <a:solidFill>
                  <a:schemeClr val="accent5">
                    <a:lumMod val="50000"/>
                  </a:schemeClr>
                </a:solidFill>
              </a:rPr>
              <a:t>главних  грана уз тему.</a:t>
            </a:r>
          </a:p>
          <a:p>
            <a:pPr lvl="0"/>
            <a:endParaRPr lang="sr-Cyrl-ME" sz="2200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r-Cyrl-ME" sz="2200" dirty="0">
                <a:solidFill>
                  <a:schemeClr val="accent5">
                    <a:lumMod val="50000"/>
                  </a:schemeClr>
                </a:solidFill>
              </a:rPr>
              <a:t>Идеје записивати редоследом појављива </a:t>
            </a:r>
            <a:r>
              <a:rPr lang="sr-Cyrl-ME" sz="2200" dirty="0" smtClean="0">
                <a:solidFill>
                  <a:schemeClr val="accent5">
                    <a:lumMod val="50000"/>
                  </a:schemeClr>
                </a:solidFill>
              </a:rPr>
              <a:t>ња  </a:t>
            </a:r>
            <a:r>
              <a:rPr lang="sr-Cyrl-ME" sz="2200" dirty="0">
                <a:solidFill>
                  <a:schemeClr val="accent5">
                    <a:lumMod val="50000"/>
                  </a:schemeClr>
                </a:solidFill>
              </a:rPr>
              <a:t>у </a:t>
            </a:r>
            <a:endParaRPr lang="sr-Cyrl-ME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r-Cyrl-ME" sz="2200" dirty="0" smtClean="0">
                <a:solidFill>
                  <a:schemeClr val="accent5">
                    <a:lumMod val="50000"/>
                  </a:schemeClr>
                </a:solidFill>
              </a:rPr>
              <a:t>тезама, класификовати </a:t>
            </a:r>
            <a:r>
              <a:rPr lang="sr-Cyrl-ME" sz="2200" dirty="0">
                <a:solidFill>
                  <a:schemeClr val="accent5">
                    <a:lumMod val="50000"/>
                  </a:schemeClr>
                </a:solidFill>
              </a:rPr>
              <a:t>под једну грану  или од  њих </a:t>
            </a:r>
          </a:p>
          <a:p>
            <a:pPr lvl="0"/>
            <a:r>
              <a:rPr lang="sr-Cyrl-ME" sz="2200" dirty="0">
                <a:solidFill>
                  <a:schemeClr val="accent5">
                    <a:lumMod val="50000"/>
                  </a:schemeClr>
                </a:solidFill>
              </a:rPr>
              <a:t>направити  главну </a:t>
            </a:r>
            <a:r>
              <a:rPr lang="sr-Cyrl-ME" sz="2200" dirty="0" smtClean="0">
                <a:solidFill>
                  <a:schemeClr val="accent5">
                    <a:lumMod val="50000"/>
                  </a:schemeClr>
                </a:solidFill>
              </a:rPr>
              <a:t>грану.</a:t>
            </a:r>
            <a:r>
              <a:rPr lang="sr-Cyrl-ME" sz="2200" dirty="0" smtClean="0">
                <a:solidFill>
                  <a:prstClr val="white"/>
                </a:solidFill>
              </a:rPr>
              <a:t>..</a:t>
            </a:r>
            <a:endParaRPr lang="sr-Latn-RS" sz="2200" dirty="0">
              <a:solidFill>
                <a:prstClr val="white"/>
              </a:solidFill>
            </a:endParaRPr>
          </a:p>
          <a:p>
            <a:endParaRPr lang="sr-Cyrl-ME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0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3074" name="Picture 2" descr="C:\Users\Toshiba\Desktop\PPT\SLIKE ZA ptt\90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566"/>
            <a:ext cx="9144000" cy="651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260648"/>
            <a:ext cx="871296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ME" sz="2600" b="1" dirty="0">
                <a:solidFill>
                  <a:schemeClr val="accent5">
                    <a:lumMod val="50000"/>
                  </a:schemeClr>
                </a:solidFill>
              </a:rPr>
              <a:t>Кошнице  </a:t>
            </a:r>
          </a:p>
          <a:p>
            <a:pPr lvl="0"/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r-Cyrl-ME" sz="2400" dirty="0">
                <a:solidFill>
                  <a:schemeClr val="accent5">
                    <a:lumMod val="50000"/>
                  </a:schemeClr>
                </a:solidFill>
              </a:rPr>
              <a:t>Ова   метода се користи након фазе информисања ради  прикупљања питања, утисака, рјешења или осигурања 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</a:rPr>
              <a:t>знања.</a:t>
            </a:r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r-Cyrl-ME" sz="2400" dirty="0">
                <a:solidFill>
                  <a:schemeClr val="accent5">
                    <a:lumMod val="50000"/>
                  </a:schemeClr>
                </a:solidFill>
              </a:rPr>
              <a:t>Ученици се дијеле у групе од  шест 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</a:rPr>
              <a:t>чланова</a:t>
            </a:r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r-Cyrl-ME" sz="2400" dirty="0">
                <a:solidFill>
                  <a:schemeClr val="accent5">
                    <a:lumMod val="50000"/>
                  </a:schemeClr>
                </a:solidFill>
              </a:rPr>
              <a:t>Све  групе имају  шест минута за размјену мишљења</a:t>
            </a:r>
          </a:p>
          <a:p>
            <a:pPr lvl="0"/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</a:rPr>
              <a:t>Ученици </a:t>
            </a:r>
            <a:r>
              <a:rPr lang="sr-Cyrl-ME" sz="2400" dirty="0">
                <a:solidFill>
                  <a:schemeClr val="accent5">
                    <a:lumMod val="50000"/>
                  </a:schemeClr>
                </a:solidFill>
              </a:rPr>
              <a:t>презентују резултате или питања на пленуму</a:t>
            </a:r>
          </a:p>
          <a:p>
            <a:pPr lvl="0"/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sr-Cyrl-ME" sz="2400" dirty="0">
                <a:solidFill>
                  <a:schemeClr val="accent5">
                    <a:lumMod val="50000"/>
                  </a:schemeClr>
                </a:solidFill>
              </a:rPr>
              <a:t>Ученици у току дискусије забораве на 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</a:rPr>
              <a:t>вријеме</a:t>
            </a:r>
            <a:r>
              <a:rPr lang="sr-Cyrl-ME" sz="2400" dirty="0" smtClean="0">
                <a:solidFill>
                  <a:prstClr val="white"/>
                </a:solidFill>
              </a:rPr>
              <a:t>,о.</a:t>
            </a:r>
          </a:p>
          <a:p>
            <a:pPr lvl="0"/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</a:rPr>
              <a:t>Одредити једну </a:t>
            </a:r>
            <a:r>
              <a:rPr lang="sr-Cyrl-ME" sz="2400" dirty="0">
                <a:solidFill>
                  <a:schemeClr val="accent5">
                    <a:lumMod val="50000"/>
                  </a:schemeClr>
                </a:solidFill>
              </a:rPr>
              <a:t>особу да води </a:t>
            </a:r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</a:rPr>
              <a:t>рачуна о времену.</a:t>
            </a:r>
            <a:endParaRPr lang="sr-Latn-R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61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2050" name="Picture 2" descr="C:\Users\Toshiba\Desktop\76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92"/>
            <a:ext cx="9144000" cy="686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16632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2115535"/>
            <a:ext cx="8136904" cy="2203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Методе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за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(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само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)</a:t>
            </a:r>
            <a:r>
              <a:rPr lang="sr-Latn-RS" sz="2800" b="1" dirty="0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вредновање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,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добијање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повратне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Cambria"/>
                <a:ea typeface="Times New Roman"/>
                <a:cs typeface="Cambria"/>
              </a:rPr>
              <a:t>информације</a:t>
            </a:r>
            <a:endParaRPr lang="sr-Latn-RS" sz="2800" dirty="0">
              <a:solidFill>
                <a:schemeClr val="accent5">
                  <a:lumMod val="50000"/>
                </a:schemeClr>
              </a:solidFill>
              <a:ea typeface="Times New Roman"/>
              <a:cs typeface="Times New Roman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sr-Latn-RS" sz="2800" dirty="0">
              <a:solidFill>
                <a:schemeClr val="accent5">
                  <a:lumMod val="50000"/>
                </a:schemeClr>
              </a:solidFill>
              <a:ea typeface="Times New Roman"/>
              <a:cs typeface="Times New Roman"/>
            </a:endParaRPr>
          </a:p>
          <a:p>
            <a:pPr algn="ctr">
              <a:lnSpc>
                <a:spcPts val="1850"/>
              </a:lnSpc>
              <a:spcAft>
                <a:spcPts val="0"/>
              </a:spcAft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sr-Latn-RS" sz="2800" dirty="0">
              <a:solidFill>
                <a:schemeClr val="accent5">
                  <a:lumMod val="50000"/>
                </a:schemeClr>
              </a:solidFill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r-Latn-RS" sz="1400" dirty="0">
              <a:ea typeface="Times New Roman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sz="16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sz="1400" dirty="0">
              <a:ea typeface="Times New Roman"/>
              <a:cs typeface="Times New Roman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sz="16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sz="1400" dirty="0">
              <a:ea typeface="Times New Roman"/>
              <a:cs typeface="Times New Roman"/>
            </a:endParaRPr>
          </a:p>
          <a:p>
            <a:pPr>
              <a:lnSpc>
                <a:spcPts val="1895"/>
              </a:lnSpc>
              <a:spcAft>
                <a:spcPts val="0"/>
              </a:spcAft>
            </a:pPr>
            <a:r>
              <a:rPr lang="en-US" sz="16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sz="1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41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2050" name="Picture 2" descr="C:\Users\Toshiba\Desktop\76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91"/>
            <a:ext cx="9144000" cy="686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16632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532130"/>
            <a:ext cx="8712968" cy="5844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95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dirty="0">
              <a:ea typeface="Times New Roman"/>
              <a:cs typeface="Times New Roman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r>
              <a:rPr lang="sr-Cyrl-ME" sz="2400" dirty="0" smtClean="0">
                <a:ea typeface="Times New Roman"/>
                <a:cs typeface="Calibri"/>
              </a:rPr>
              <a:t>У</a:t>
            </a:r>
            <a:r>
              <a:rPr lang="en-US" sz="2400" dirty="0" err="1" smtClean="0">
                <a:ea typeface="Times New Roman"/>
                <a:cs typeface="Calibri"/>
              </a:rPr>
              <a:t>завршној</a:t>
            </a:r>
            <a:r>
              <a:rPr lang="en-US" sz="2400" dirty="0" smtClean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фази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часа</a:t>
            </a:r>
            <a:r>
              <a:rPr lang="en-US" sz="2400" dirty="0">
                <a:ea typeface="Times New Roman"/>
                <a:cs typeface="Calibri"/>
              </a:rPr>
              <a:t>, </a:t>
            </a:r>
            <a:r>
              <a:rPr lang="en-US" sz="2400" dirty="0" err="1">
                <a:ea typeface="Times New Roman"/>
                <a:cs typeface="Calibri"/>
              </a:rPr>
              <a:t>важно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је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да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се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још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једном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 smtClean="0">
                <a:ea typeface="Times New Roman"/>
                <a:cs typeface="Calibri"/>
              </a:rPr>
              <a:t>сагледају</a:t>
            </a:r>
            <a:r>
              <a:rPr lang="sr-Cyrl-ME" sz="2400" dirty="0" smtClean="0">
                <a:ea typeface="Times New Roman"/>
                <a:cs typeface="Calibri"/>
              </a:rPr>
              <a:t> </a:t>
            </a:r>
            <a:r>
              <a:rPr lang="en-US" sz="2400" dirty="0" err="1" smtClean="0">
                <a:ea typeface="Times New Roman"/>
                <a:cs typeface="Calibri"/>
              </a:rPr>
              <a:t>час</a:t>
            </a:r>
            <a:r>
              <a:rPr lang="en-US" sz="2400" dirty="0" smtClean="0">
                <a:ea typeface="Times New Roman"/>
                <a:cs typeface="Calibri"/>
              </a:rPr>
              <a:t> </a:t>
            </a:r>
            <a:r>
              <a:rPr lang="en-US" sz="2400" dirty="0">
                <a:ea typeface="Times New Roman"/>
                <a:cs typeface="Calibri"/>
              </a:rPr>
              <a:t>и </a:t>
            </a:r>
            <a:r>
              <a:rPr lang="en-US" sz="2400" dirty="0" err="1">
                <a:ea typeface="Times New Roman"/>
                <a:cs typeface="Calibri"/>
              </a:rPr>
              <a:t>резултати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до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којих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се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дошло</a:t>
            </a:r>
            <a:r>
              <a:rPr lang="en-US" sz="2400" dirty="0">
                <a:ea typeface="Times New Roman"/>
                <a:cs typeface="Calibri"/>
              </a:rPr>
              <a:t>. </a:t>
            </a:r>
            <a:endParaRPr lang="sr-Cyrl-ME" sz="2400" dirty="0" smtClean="0">
              <a:ea typeface="Times New Roman"/>
              <a:cs typeface="Calibri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endParaRPr lang="sr-Latn-RS" sz="2400" dirty="0" smtClean="0">
              <a:ea typeface="Times New Roman"/>
              <a:cs typeface="Calibri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 smtClean="0">
                <a:ea typeface="Times New Roman"/>
                <a:cs typeface="Calibri"/>
              </a:rPr>
              <a:t>Ученици</a:t>
            </a:r>
            <a:r>
              <a:rPr lang="en-US" sz="2400" dirty="0" smtClean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појединачно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или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 smtClean="0">
                <a:ea typeface="Times New Roman"/>
                <a:cs typeface="Calibri"/>
              </a:rPr>
              <a:t>група</a:t>
            </a:r>
            <a:r>
              <a:rPr lang="sr-Cyrl-ME" sz="2400" dirty="0" smtClean="0">
                <a:ea typeface="Times New Roman"/>
                <a:cs typeface="Calibri"/>
              </a:rPr>
              <a:t>,</a:t>
            </a:r>
            <a:r>
              <a:rPr lang="en-US" sz="2400" dirty="0" smtClean="0">
                <a:ea typeface="Times New Roman"/>
                <a:cs typeface="Calibri"/>
              </a:rPr>
              <a:t> </a:t>
            </a:r>
            <a:r>
              <a:rPr lang="en-US" sz="2400" dirty="0" err="1" smtClean="0">
                <a:ea typeface="Times New Roman"/>
                <a:cs typeface="Calibri"/>
              </a:rPr>
              <a:t>добиј</a:t>
            </a:r>
            <a:r>
              <a:rPr lang="sr-Latn-RS" sz="2400" dirty="0" smtClean="0">
                <a:ea typeface="Times New Roman"/>
                <a:cs typeface="Calibri"/>
              </a:rPr>
              <a:t>aju</a:t>
            </a:r>
            <a:r>
              <a:rPr lang="en-US" sz="2400" dirty="0" smtClean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могућност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да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размисле</a:t>
            </a:r>
            <a:r>
              <a:rPr lang="en-US" sz="2400" dirty="0">
                <a:ea typeface="Times New Roman"/>
                <a:cs typeface="Calibri"/>
              </a:rPr>
              <a:t> о </a:t>
            </a:r>
            <a:r>
              <a:rPr lang="en-US" sz="2400" dirty="0" err="1">
                <a:ea typeface="Times New Roman"/>
                <a:cs typeface="Calibri"/>
              </a:rPr>
              <a:t>томе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шта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 smtClean="0">
                <a:ea typeface="Times New Roman"/>
                <a:cs typeface="Calibri"/>
              </a:rPr>
              <a:t>је</a:t>
            </a:r>
            <a:r>
              <a:rPr lang="sr-Latn-RS" sz="2400" dirty="0" smtClean="0">
                <a:ea typeface="Times New Roman"/>
                <a:cs typeface="Calibri"/>
              </a:rPr>
              <a:t> </a:t>
            </a:r>
            <a:r>
              <a:rPr lang="en-US" sz="2400" dirty="0" err="1" smtClean="0">
                <a:ea typeface="Times New Roman"/>
                <a:cs typeface="Calibri"/>
              </a:rPr>
              <a:t>наставни</a:t>
            </a:r>
            <a:r>
              <a:rPr lang="en-US" sz="2400" dirty="0" smtClean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садржај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на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часу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 smtClean="0">
                <a:ea typeface="Times New Roman"/>
                <a:cs typeface="Calibri"/>
              </a:rPr>
              <a:t>дон</a:t>
            </a:r>
            <a:r>
              <a:rPr lang="sr-Cyrl-ME" sz="2400" dirty="0" smtClean="0">
                <a:ea typeface="Times New Roman"/>
                <a:cs typeface="Calibri"/>
              </a:rPr>
              <a:t>и</a:t>
            </a:r>
            <a:r>
              <a:rPr lang="en-US" sz="2400" dirty="0" smtClean="0">
                <a:ea typeface="Times New Roman"/>
                <a:cs typeface="Calibri"/>
              </a:rPr>
              <a:t>о </a:t>
            </a:r>
            <a:r>
              <a:rPr lang="en-US" sz="2400" dirty="0" err="1">
                <a:ea typeface="Times New Roman"/>
                <a:cs typeface="Calibri"/>
              </a:rPr>
              <a:t>сваком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од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њих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појединачно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или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шта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је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 smtClean="0">
                <a:ea typeface="Times New Roman"/>
                <a:cs typeface="Calibri"/>
              </a:rPr>
              <a:t>дон</a:t>
            </a:r>
            <a:r>
              <a:rPr lang="sr-Cyrl-ME" sz="2400" dirty="0" smtClean="0">
                <a:ea typeface="Times New Roman"/>
                <a:cs typeface="Calibri"/>
              </a:rPr>
              <a:t>и</a:t>
            </a:r>
            <a:r>
              <a:rPr lang="en-US" sz="2400" dirty="0" smtClean="0">
                <a:ea typeface="Times New Roman"/>
                <a:cs typeface="Calibri"/>
              </a:rPr>
              <a:t>о </a:t>
            </a:r>
            <a:r>
              <a:rPr lang="en-US" sz="2400" dirty="0" err="1">
                <a:ea typeface="Times New Roman"/>
                <a:cs typeface="Calibri"/>
              </a:rPr>
              <a:t>групи</a:t>
            </a:r>
            <a:r>
              <a:rPr lang="en-US" sz="2400" dirty="0">
                <a:ea typeface="Times New Roman"/>
                <a:cs typeface="Calibri"/>
              </a:rPr>
              <a:t>. </a:t>
            </a:r>
            <a:endParaRPr lang="sr-Cyrl-ME" sz="2400" dirty="0" smtClean="0">
              <a:ea typeface="Times New Roman"/>
              <a:cs typeface="Calibri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endParaRPr lang="sr-Cyrl-ME" sz="2400" dirty="0" smtClean="0">
              <a:ea typeface="Times New Roman"/>
              <a:cs typeface="Calibri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r>
              <a:rPr lang="sr-Cyrl-ME" sz="2400" dirty="0" smtClean="0">
                <a:ea typeface="Times New Roman"/>
                <a:cs typeface="Calibri"/>
              </a:rPr>
              <a:t>Н</a:t>
            </a:r>
            <a:r>
              <a:rPr lang="en-US" sz="2400" dirty="0" smtClean="0">
                <a:ea typeface="Times New Roman"/>
                <a:cs typeface="Calibri"/>
              </a:rPr>
              <a:t>а </a:t>
            </a:r>
            <a:r>
              <a:rPr lang="en-US" sz="2400" dirty="0" err="1">
                <a:ea typeface="Times New Roman"/>
                <a:cs typeface="Calibri"/>
              </a:rPr>
              <a:t>крају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часа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би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 smtClean="0">
                <a:ea typeface="Times New Roman"/>
                <a:cs typeface="Calibri"/>
              </a:rPr>
              <a:t>треба</a:t>
            </a:r>
            <a:r>
              <a:rPr lang="en-US" sz="2400" dirty="0" smtClean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свим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ученицима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омогућити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да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наставнику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дају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повратну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 smtClean="0">
                <a:ea typeface="Times New Roman"/>
                <a:cs typeface="Calibri"/>
              </a:rPr>
              <a:t>информацију</a:t>
            </a:r>
            <a:r>
              <a:rPr lang="sr-Cyrl-ME" sz="2400" dirty="0" smtClean="0">
                <a:ea typeface="Times New Roman"/>
                <a:cs typeface="Calibri"/>
              </a:rPr>
              <a:t>,</a:t>
            </a:r>
            <a:r>
              <a:rPr lang="en-US" sz="2400" dirty="0" smtClean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односно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евалуацију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спроведеног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en-US" sz="2400" dirty="0" err="1">
                <a:ea typeface="Times New Roman"/>
                <a:cs typeface="Calibri"/>
              </a:rPr>
              <a:t>часа</a:t>
            </a:r>
            <a:r>
              <a:rPr lang="en-US" sz="2400" dirty="0">
                <a:ea typeface="Times New Roman"/>
                <a:cs typeface="Calibri"/>
              </a:rPr>
              <a:t> </a:t>
            </a:r>
            <a:r>
              <a:rPr lang="sr-Cyrl-ME" sz="2400" dirty="0" smtClean="0">
                <a:ea typeface="Times New Roman"/>
                <a:cs typeface="Calibri"/>
              </a:rPr>
              <a:t>.</a:t>
            </a: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endParaRPr lang="sr-Cyrl-ME" dirty="0">
              <a:ea typeface="Times New Roman"/>
              <a:cs typeface="Calibri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endParaRPr lang="sr-Cyrl-ME" dirty="0" smtClean="0">
              <a:ea typeface="Times New Roman"/>
              <a:cs typeface="Calibri"/>
            </a:endParaRPr>
          </a:p>
          <a:p>
            <a:pPr algn="ctr" hangingPunct="0">
              <a:lnSpc>
                <a:spcPct val="115000"/>
              </a:lnSpc>
              <a:spcAft>
                <a:spcPts val="0"/>
              </a:spcAft>
            </a:pPr>
            <a:r>
              <a:rPr lang="sr-Cyrl-ME" sz="2800" b="1" dirty="0" smtClean="0">
                <a:ea typeface="Times New Roman"/>
                <a:cs typeface="Calibri"/>
              </a:rPr>
              <a:t>МЕТОДЕ ЗА  РЕФЛЕКСИЈУ:</a:t>
            </a:r>
            <a:r>
              <a:rPr lang="sr-Cyrl-ME" sz="2000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sr-Latn-RS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835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2050" name="Picture 2" descr="C:\Users\Toshiba\Desktop\760_examp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91"/>
            <a:ext cx="9144000" cy="686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115516"/>
            <a:ext cx="9036496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r-Cyrl-ME" sz="2800" b="1" dirty="0" smtClean="0">
                <a:solidFill>
                  <a:schemeClr val="accent5">
                    <a:lumMod val="50000"/>
                  </a:schemeClr>
                </a:solidFill>
              </a:rPr>
              <a:t>Муња</a:t>
            </a:r>
          </a:p>
          <a:p>
            <a:endParaRPr lang="sr-Cyrl-ME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</a:rPr>
              <a:t>Брза ,и  у свакој фази часа примјенљива метода</a:t>
            </a:r>
          </a:p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r-Cyrl-ME" sz="2400" dirty="0" smtClean="0">
                <a:solidFill>
                  <a:schemeClr val="accent5">
                    <a:lumMod val="50000"/>
                  </a:schemeClr>
                </a:solidFill>
              </a:rPr>
              <a:t>Наставник добија повратну информацију о стању, жељама, осјећањима  или </a:t>
            </a:r>
            <a:r>
              <a:rPr lang="sr-Cyrl-ME" sz="2400" dirty="0" smtClean="0"/>
              <a:t>утисцима ученика у форми кратких и </a:t>
            </a:r>
            <a:r>
              <a:rPr lang="sr-Cyrl-ME" sz="2400" dirty="0"/>
              <a:t>јасних</a:t>
            </a:r>
          </a:p>
          <a:p>
            <a:r>
              <a:rPr lang="sr-Cyrl-ME" sz="2400" dirty="0"/>
              <a:t>ставова</a:t>
            </a:r>
            <a:r>
              <a:rPr lang="sr-Cyrl-ME" sz="2400" dirty="0" smtClean="0"/>
              <a:t>.</a:t>
            </a:r>
          </a:p>
          <a:p>
            <a:r>
              <a:rPr lang="sr-Cyrl-ME" sz="2400" dirty="0" smtClean="0"/>
              <a:t>Наставник  и ученици сједе у  кругу (или за столовима). </a:t>
            </a:r>
            <a:endParaRPr lang="sr-Latn-RS" sz="2400" dirty="0" smtClean="0"/>
          </a:p>
          <a:p>
            <a:endParaRPr lang="sr-Latn-RS" sz="2400" dirty="0" smtClean="0"/>
          </a:p>
          <a:p>
            <a:r>
              <a:rPr lang="sr-Cyrl-ME" sz="2400" dirty="0" smtClean="0"/>
              <a:t>Наставник објашњава контекст и  начин одвијања методе.</a:t>
            </a:r>
            <a:r>
              <a:rPr lang="sr-Cyrl-ME" sz="2400" dirty="0"/>
              <a:t> </a:t>
            </a:r>
            <a:endParaRPr lang="sr-Latn-RS" sz="2400" dirty="0" smtClean="0"/>
          </a:p>
          <a:p>
            <a:endParaRPr lang="sr-Cyrl-ME" sz="2400" dirty="0" smtClean="0"/>
          </a:p>
          <a:p>
            <a:r>
              <a:rPr lang="sr-Cyrl-ME" sz="2400" dirty="0" smtClean="0"/>
              <a:t>Важно да се појединачни искази не дискутују и не коментаришу.</a:t>
            </a:r>
          </a:p>
          <a:p>
            <a:endParaRPr lang="sr-Cyrl-ME" sz="2400" dirty="0"/>
          </a:p>
          <a:p>
            <a:r>
              <a:rPr lang="sr-Cyrl-ME" sz="2400" dirty="0" smtClean="0"/>
              <a:t>Наставник  прецизно формулише питања на која ученици треба</a:t>
            </a:r>
            <a:endParaRPr lang="sr-Cyrl-ME" sz="2400" dirty="0"/>
          </a:p>
          <a:p>
            <a:r>
              <a:rPr lang="sr-Cyrl-ME" sz="2400" dirty="0" smtClean="0"/>
              <a:t>да  одговоре, нпр.: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Cyrl-ME" sz="2400" dirty="0"/>
              <a:t>„</a:t>
            </a:r>
            <a:r>
              <a:rPr lang="sr-Cyrl-ME" sz="2400" dirty="0" smtClean="0"/>
              <a:t>Како сам тренутно</a:t>
            </a:r>
            <a:r>
              <a:rPr lang="sr-Cyrl-ME" sz="2400" dirty="0"/>
              <a:t>?“</a:t>
            </a:r>
          </a:p>
          <a:p>
            <a:r>
              <a:rPr lang="sr-Cyrl-ME" sz="2400" dirty="0"/>
              <a:t>• </a:t>
            </a:r>
            <a:r>
              <a:rPr lang="sr-Cyrl-ME" sz="2400" dirty="0" smtClean="0"/>
              <a:t>  „Шта сам научио или искусио</a:t>
            </a:r>
            <a:r>
              <a:rPr lang="sr-Cyrl-ME" sz="2400" dirty="0"/>
              <a:t>?“</a:t>
            </a:r>
          </a:p>
          <a:p>
            <a:r>
              <a:rPr lang="sr-Cyrl-ME" sz="2400" dirty="0"/>
              <a:t>• </a:t>
            </a:r>
            <a:r>
              <a:rPr lang="sr-Cyrl-ME" sz="2400" dirty="0" smtClean="0"/>
              <a:t>  „Како могу да примијеним оно што сам научио</a:t>
            </a:r>
            <a:r>
              <a:rPr lang="sr-Cyrl-ME" sz="2400" dirty="0"/>
              <a:t>?“</a:t>
            </a:r>
            <a:endParaRPr lang="sr-Cyrl-ME" sz="2400" dirty="0" smtClean="0"/>
          </a:p>
          <a:p>
            <a:endParaRPr lang="sr-Cyrl-ME" sz="2400" dirty="0"/>
          </a:p>
          <a:p>
            <a:endParaRPr lang="sr-Cyrl-ME" sz="2400" dirty="0" smtClean="0"/>
          </a:p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2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3074" name="Picture 2" descr="C:\Users\Toshiba\Desktop\PPT\SLIKE ZA ptt\902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590"/>
            <a:ext cx="9144000" cy="651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6632"/>
            <a:ext cx="8712968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5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sr-Latn-RS" sz="2000" dirty="0"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16632"/>
            <a:ext cx="89644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ME" sz="2800" b="1" dirty="0" smtClean="0"/>
              <a:t>Рибарска мрежа</a:t>
            </a:r>
          </a:p>
          <a:p>
            <a:pPr algn="ctr"/>
            <a:endParaRPr lang="sr-Cyrl-ME" sz="2800" b="1" dirty="0"/>
          </a:p>
          <a:p>
            <a:r>
              <a:rPr lang="sr-Cyrl-ME" sz="2400" dirty="0" smtClean="0"/>
              <a:t>Ученици цртају на  великом листу папира рибарску мрежу  са широким   отворима</a:t>
            </a:r>
          </a:p>
          <a:p>
            <a:endParaRPr lang="sr-Cyrl-ME" sz="2400" dirty="0" smtClean="0"/>
          </a:p>
          <a:p>
            <a:r>
              <a:rPr lang="sr-Cyrl-ME" sz="2400" dirty="0" smtClean="0"/>
              <a:t>Треба да оцијене свој „</a:t>
            </a:r>
            <a:r>
              <a:rPr lang="sr-Cyrl-ME" sz="2400" dirty="0"/>
              <a:t>улов</a:t>
            </a:r>
            <a:r>
              <a:rPr lang="sr-Cyrl-ME" sz="2400" dirty="0" smtClean="0"/>
              <a:t>“ тј. сазнање које  је стекао на часу</a:t>
            </a:r>
            <a:r>
              <a:rPr lang="sr-Cyrl-ME" sz="2400" dirty="0"/>
              <a:t>.</a:t>
            </a:r>
          </a:p>
          <a:p>
            <a:r>
              <a:rPr lang="sr-Cyrl-ME" sz="2400" dirty="0" smtClean="0"/>
              <a:t>У поља мреже  се уписују позитивни резултати часа.</a:t>
            </a:r>
          </a:p>
          <a:p>
            <a:endParaRPr lang="sr-Cyrl-ME" sz="2400" dirty="0"/>
          </a:p>
          <a:p>
            <a:r>
              <a:rPr lang="sr-Cyrl-ME" sz="2400" dirty="0" smtClean="0"/>
              <a:t>Непотребна риба, тј. аспекти часа који за учесника нијесу толико употребљиви, бацају се назад у море, тј. биљеже  се изван </a:t>
            </a:r>
          </a:p>
          <a:p>
            <a:r>
              <a:rPr lang="sr-Cyrl-ME" sz="2400" dirty="0" smtClean="0"/>
              <a:t>мреже</a:t>
            </a:r>
            <a:r>
              <a:rPr lang="sr-Cyrl-ME" dirty="0" smtClean="0"/>
              <a:t>. 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5888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34134"/>
              </p:ext>
            </p:extLst>
          </p:nvPr>
        </p:nvGraphicFramePr>
        <p:xfrm>
          <a:off x="457200" y="16002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Toshiba\Desktop\760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92"/>
            <a:ext cx="9144000" cy="686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16632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sr-Cyrl-M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516" y="0"/>
            <a:ext cx="8712968" cy="89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ME" b="1" i="1" dirty="0" smtClean="0">
              <a:solidFill>
                <a:srgbClr val="243F60"/>
              </a:solidFill>
              <a:latin typeface="Cambria-BoldItalic"/>
            </a:endParaRPr>
          </a:p>
          <a:p>
            <a:pPr algn="ctr"/>
            <a:r>
              <a:rPr lang="sr-Cyrl-ME" sz="2800" b="1" dirty="0" smtClean="0">
                <a:solidFill>
                  <a:schemeClr val="accent5">
                    <a:lumMod val="50000"/>
                  </a:schemeClr>
                </a:solidFill>
                <a:latin typeface="Cambria-BoldItalic"/>
              </a:rPr>
              <a:t>Размишљања  о трансферу</a:t>
            </a:r>
            <a:endParaRPr lang="sr-Cyrl-ME" sz="2800" b="1" dirty="0">
              <a:solidFill>
                <a:schemeClr val="accent5">
                  <a:lumMod val="50000"/>
                </a:schemeClr>
              </a:solidFill>
              <a:latin typeface="Cambria-BoldItalic"/>
            </a:endParaRPr>
          </a:p>
          <a:p>
            <a:endParaRPr lang="sr-Cyrl-ME" sz="2400" dirty="0" smtClean="0">
              <a:solidFill>
                <a:srgbClr val="000000"/>
              </a:solidFill>
            </a:endParaRPr>
          </a:p>
          <a:p>
            <a:r>
              <a:rPr lang="sr-Cyrl-ME" sz="2400" dirty="0" smtClean="0">
                <a:solidFill>
                  <a:srgbClr val="000000"/>
                </a:solidFill>
              </a:rPr>
              <a:t>Ученици  треба да  на крају часа  конкретно  размисле о томе</a:t>
            </a:r>
            <a:endParaRPr lang="sr-Cyrl-ME" sz="2400" dirty="0">
              <a:solidFill>
                <a:srgbClr val="000000"/>
              </a:solidFill>
            </a:endParaRPr>
          </a:p>
          <a:p>
            <a:r>
              <a:rPr lang="sr-Cyrl-ME" sz="2400" dirty="0" smtClean="0">
                <a:solidFill>
                  <a:srgbClr val="000000"/>
                </a:solidFill>
              </a:rPr>
              <a:t> како садржаје часа могу да примијене у свакодневном  животу или да повежу  са  осталим предметима.</a:t>
            </a:r>
          </a:p>
          <a:p>
            <a:endParaRPr lang="sr-Cyrl-ME" sz="2400" dirty="0">
              <a:solidFill>
                <a:srgbClr val="000000"/>
              </a:solidFill>
            </a:endParaRPr>
          </a:p>
          <a:p>
            <a:r>
              <a:rPr lang="sr-Cyrl-ME" sz="2400" dirty="0" smtClean="0">
                <a:solidFill>
                  <a:srgbClr val="000000"/>
                </a:solidFill>
              </a:rPr>
              <a:t>Треба развити конкретан  акциони  план (види доле).</a:t>
            </a:r>
            <a:endParaRPr lang="sr-Cyrl-ME" sz="2400" dirty="0">
              <a:solidFill>
                <a:srgbClr val="000000"/>
              </a:solidFill>
            </a:endParaRPr>
          </a:p>
          <a:p>
            <a:r>
              <a:rPr lang="sr-Cyrl-ME" sz="2400" dirty="0" smtClean="0">
                <a:solidFill>
                  <a:srgbClr val="000000"/>
                </a:solidFill>
              </a:rPr>
              <a:t>Размишљања се писмено биљеже.</a:t>
            </a:r>
            <a:endParaRPr lang="sr-Latn-RS" sz="2400" dirty="0" smtClean="0">
              <a:solidFill>
                <a:srgbClr val="000000"/>
              </a:solidFill>
            </a:endParaRPr>
          </a:p>
          <a:p>
            <a:endParaRPr lang="sr-Cyrl-ME" sz="2400" dirty="0">
              <a:solidFill>
                <a:srgbClr val="000000"/>
              </a:solidFill>
            </a:endParaRPr>
          </a:p>
          <a:p>
            <a:r>
              <a:rPr lang="sr-Cyrl-ME" sz="2400" dirty="0" smtClean="0">
                <a:solidFill>
                  <a:srgbClr val="000000"/>
                </a:solidFill>
              </a:rPr>
              <a:t>У случају  часа који су  тако конципирани да се одвијају у више дјелова, од  ученика  се може тражити да двије до три недјеље прије  следећег часа, пошаљу наставнику Акциони план  и опис </a:t>
            </a:r>
          </a:p>
          <a:p>
            <a:r>
              <a:rPr lang="sr-Cyrl-ME" sz="2400" dirty="0" smtClean="0">
                <a:solidFill>
                  <a:srgbClr val="000000"/>
                </a:solidFill>
              </a:rPr>
              <a:t>и оцјену његове реализације.</a:t>
            </a:r>
          </a:p>
          <a:p>
            <a:endParaRPr lang="sr-Latn-RS" sz="2400" dirty="0" smtClean="0">
              <a:solidFill>
                <a:srgbClr val="000000"/>
              </a:solidFill>
            </a:endParaRPr>
          </a:p>
          <a:p>
            <a:r>
              <a:rPr lang="sr-Cyrl-ME" sz="2400" dirty="0" smtClean="0">
                <a:solidFill>
                  <a:srgbClr val="000000"/>
                </a:solidFill>
              </a:rPr>
              <a:t>Обрада слиједи на почетку наредног часа .</a:t>
            </a:r>
          </a:p>
          <a:p>
            <a:endParaRPr lang="sr-Cyrl-ME" sz="2400" dirty="0">
              <a:solidFill>
                <a:srgbClr val="000000"/>
              </a:solidFill>
            </a:endParaRPr>
          </a:p>
          <a:p>
            <a:endParaRPr lang="sr-Cyrl-ME" sz="2400" dirty="0" smtClean="0">
              <a:solidFill>
                <a:srgbClr val="000000"/>
              </a:solidFill>
            </a:endParaRPr>
          </a:p>
          <a:p>
            <a:endParaRPr lang="sr-Cyrl-ME" sz="2400" dirty="0" smtClean="0">
              <a:solidFill>
                <a:srgbClr val="000000"/>
              </a:solidFill>
            </a:endParaRPr>
          </a:p>
          <a:p>
            <a:endParaRPr lang="sr-Cyrl-ME" sz="2400" dirty="0">
              <a:solidFill>
                <a:srgbClr val="000000"/>
              </a:solidFill>
            </a:endParaRPr>
          </a:p>
          <a:p>
            <a:endParaRPr lang="sr-Cyrl-ME" sz="2400" dirty="0" smtClean="0">
              <a:solidFill>
                <a:srgbClr val="000000"/>
              </a:solidFill>
            </a:endParaRPr>
          </a:p>
          <a:p>
            <a:endParaRPr lang="sr-Cyrl-ME" sz="2400" dirty="0" smtClean="0">
              <a:solidFill>
                <a:srgbClr val="000000"/>
              </a:solidFill>
            </a:endParaRPr>
          </a:p>
          <a:p>
            <a:endParaRPr lang="sr-Cyrl-ME" sz="2400" dirty="0">
              <a:solidFill>
                <a:srgbClr val="000000"/>
              </a:solidFill>
            </a:endParaRPr>
          </a:p>
          <a:p>
            <a:endParaRPr lang="sr-Latn-R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157377"/>
              </p:ext>
            </p:extLst>
          </p:nvPr>
        </p:nvGraphicFramePr>
        <p:xfrm>
          <a:off x="395537" y="6165304"/>
          <a:ext cx="6552726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164"/>
                <a:gridCol w="1125010"/>
                <a:gridCol w="1353530"/>
                <a:gridCol w="1660022"/>
              </a:tblGrid>
              <a:tr h="504056">
                <a:tc>
                  <a:txBody>
                    <a:bodyPr/>
                    <a:lstStyle/>
                    <a:p>
                      <a:r>
                        <a:rPr lang="sr-Cyrl-M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Шта хоћу да урадим?</a:t>
                      </a:r>
                      <a:endParaRPr lang="sr-Latn-R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M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Са ким?</a:t>
                      </a:r>
                      <a:endParaRPr lang="sr-Latn-R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M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Како?</a:t>
                      </a:r>
                      <a:endParaRPr lang="sr-Latn-R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M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До када?</a:t>
                      </a:r>
                      <a:endParaRPr lang="sr-Latn-R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4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584</Words>
  <Application>Microsoft Office PowerPoint</Application>
  <PresentationFormat>On-screen Show (4:3)</PresentationFormat>
  <Paragraphs>179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Gold</cp:lastModifiedBy>
  <cp:revision>49</cp:revision>
  <dcterms:created xsi:type="dcterms:W3CDTF">2014-10-21T14:23:37Z</dcterms:created>
  <dcterms:modified xsi:type="dcterms:W3CDTF">2014-11-05T10:33:22Z</dcterms:modified>
</cp:coreProperties>
</file>